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5" r:id="rId2"/>
    <p:sldId id="284" r:id="rId3"/>
    <p:sldId id="271" r:id="rId4"/>
    <p:sldId id="257" r:id="rId5"/>
    <p:sldId id="265" r:id="rId6"/>
    <p:sldId id="270" r:id="rId7"/>
    <p:sldId id="269" r:id="rId8"/>
    <p:sldId id="268" r:id="rId9"/>
    <p:sldId id="267" r:id="rId10"/>
    <p:sldId id="266" r:id="rId11"/>
    <p:sldId id="258" r:id="rId12"/>
    <p:sldId id="259" r:id="rId13"/>
    <p:sldId id="279" r:id="rId14"/>
    <p:sldId id="282" r:id="rId15"/>
    <p:sldId id="260" r:id="rId16"/>
    <p:sldId id="261" r:id="rId17"/>
    <p:sldId id="280" r:id="rId18"/>
    <p:sldId id="262" r:id="rId19"/>
    <p:sldId id="263" r:id="rId20"/>
    <p:sldId id="264" r:id="rId21"/>
    <p:sldId id="272" r:id="rId22"/>
    <p:sldId id="273" r:id="rId23"/>
    <p:sldId id="274" r:id="rId24"/>
    <p:sldId id="278" r:id="rId25"/>
    <p:sldId id="275" r:id="rId26"/>
    <p:sldId id="281" r:id="rId27"/>
    <p:sldId id="276" r:id="rId28"/>
    <p:sldId id="283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5140"/>
    <a:srgbClr val="EA516E"/>
    <a:srgbClr val="527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6F2D38-1C29-4B59-A587-711CA1A7C854}" v="140" dt="2023-05-11T16:28:29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928FF-141B-4D5A-9035-C9CE4623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E6F26-1B03-E956-25F7-09E919702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82234-1A6E-A1BC-8042-39CD8225F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C8200-6431-D195-B47D-D43149591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1D861-4E2F-BE05-8AF6-86E4453D1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3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C1FE-E123-1E6E-2592-56873DC27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34617-AF35-8AFC-A735-094E07676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91EAF-5BDC-B3EA-7910-6C7E5B46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2970C-5F16-9B27-A23E-C76F7613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A1AC-5DAE-C380-A0BC-DE244349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57C167-DCD3-36C8-ACE9-8109BCB59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AF83A-D171-F8F7-EDA6-8DF1912A1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A37A6-8B85-1A3E-A46C-3F560170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E7A8B-0783-9316-5D53-6293B726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742F2-2D02-D7B6-CAC8-5BFC3E78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9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7C1B5-A4B7-DBF3-CCBF-DBE1ACF70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740F7-CDBD-482B-7C13-24BA92AC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1EF9B-16A0-E3AD-49D8-B3661477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EF2CD-6AE5-BA1A-4C5F-30376B12B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A1A38-2C56-AF2A-EF40-806ED597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9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69F1-4E24-3301-28A2-B580589B9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389E1-B97B-D0B8-F4CF-2A3D76F0B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6EF11-D73F-55ED-5809-5384B10C4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79B27-E0EC-F911-5965-14A10F8B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0C602-8BAD-6047-804A-56C57468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7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96EE-99C9-4FC0-B72F-6A7167B3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9D826-76A9-DF02-389E-F6B22FF9C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41FEB-9BF1-1508-273A-8C5A47619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6CCDC-A303-622D-430B-DDF68B332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E8E7C-384A-2555-D16C-D8D231BB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F11EE-606A-29BB-05B7-AA75B8448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3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DEDCF-4ED0-F644-D78E-90690E30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ED70A-3221-89C3-8623-B2CB899A0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EA487-3674-DD5E-5E08-43F9D8D68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6BDDAC-C1E3-D87E-6359-7625109D2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139823-495A-421E-72C4-DF523885E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8E335-6754-8711-7AF4-664FD6856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C54EDE-64B1-ACF8-F5C7-148F0B5C2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752FD4-E8E7-6EFA-CFCE-6B05FD6CF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9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77F4-73C9-9AE0-DC99-B010E50C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7E036D-6CFD-0C07-AFBA-33C98ED0F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54C9F-3AA3-302A-BBA5-3A3D48E0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7CFF0-4739-12C2-E967-5D5A607F3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49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24EB9D-1F89-3CF9-D465-83AD85556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222473-DFBB-21F5-1726-AE025B0D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4BA61-FAF3-C572-206A-FB4EC0BE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7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B4C58-AA7F-C78A-4166-DA17E20D3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B13CD-D13B-73E2-121B-6F84B57C2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9015-2A4C-A031-18C3-F3BC649C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95425-A852-7FA9-C8AC-4092C569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5D244-9A5B-939F-CC5B-3EC8F595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8C82D-E132-BCD9-33E0-8C8D650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0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FD38A-C1AF-D82A-2AC1-DA96B1C7F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B0920A-9B3A-8884-EF20-BEBB0AB89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7BF33-27EE-ABB8-5381-DED5A4ED6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87CE3-4306-5C20-B862-780CD34ED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FAC09-2C6F-3F64-5822-F48F12FD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B8B71-F2CB-F21A-52FF-470C6A3D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C6980E-7258-6EDC-31EB-0D6F9828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204" y="339365"/>
            <a:ext cx="9945278" cy="814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BBA58-BCD2-8FFA-2112-7E203A468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559" y="1263191"/>
            <a:ext cx="10963923" cy="4906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8ED6B-77F9-E1DC-F3A2-88A2323B5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AA7F-BE72-4467-897E-7A302F46504F}" type="datetimeFigureOut">
              <a:rPr lang="en-US" smtClean="0"/>
              <a:pPr/>
              <a:t>5/13/2023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D87E0-EC59-A97C-0763-D0A87D4DB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2D06C-4288-F4B3-EEBC-8E3BCDB33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82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52744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A516E"/>
        </a:buClr>
        <a:buFont typeface="Arial" panose="020B0604020202020204" pitchFamily="34" charset="0"/>
        <a:buChar char="•"/>
        <a:defRPr sz="4400" kern="1200">
          <a:solidFill>
            <a:srgbClr val="75514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516E"/>
        </a:buClr>
        <a:buFont typeface="Arial" panose="020B0604020202020204" pitchFamily="34" charset="0"/>
        <a:buChar char="•"/>
        <a:defRPr sz="4400" kern="1200">
          <a:solidFill>
            <a:srgbClr val="75514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516E"/>
        </a:buClr>
        <a:buFont typeface="Arial" panose="020B0604020202020204" pitchFamily="34" charset="0"/>
        <a:buChar char="•"/>
        <a:defRPr sz="4400" kern="1200">
          <a:solidFill>
            <a:srgbClr val="75514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516E"/>
        </a:buClr>
        <a:buFont typeface="Arial" panose="020B0604020202020204" pitchFamily="34" charset="0"/>
        <a:buChar char="•"/>
        <a:defRPr sz="4400" kern="1200">
          <a:solidFill>
            <a:srgbClr val="75514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A516E"/>
        </a:buClr>
        <a:buFont typeface="Arial" panose="020B0604020202020204" pitchFamily="34" charset="0"/>
        <a:buChar char="•"/>
        <a:defRPr sz="4400" kern="1200">
          <a:solidFill>
            <a:srgbClr val="7551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430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D05C-0FB7-74DE-2E8A-D0F25750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777" y="348791"/>
            <a:ext cx="9954705" cy="801279"/>
          </a:xfrm>
        </p:spPr>
        <p:txBody>
          <a:bodyPr>
            <a:noAutofit/>
          </a:bodyPr>
          <a:lstStyle/>
          <a:p>
            <a:r>
              <a:rPr lang="en-US" dirty="0"/>
              <a:t>1 CORINTHIANS 10:12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CA3B-B0A7-9A54-822C-2B6FD2789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718503-3480-51B2-CEF3-6785CD4F37E5}"/>
              </a:ext>
            </a:extLst>
          </p:cNvPr>
          <p:cNvSpPr txBox="1"/>
          <p:nvPr/>
        </p:nvSpPr>
        <p:spPr>
          <a:xfrm>
            <a:off x="865238" y="1592825"/>
            <a:ext cx="107112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A516E"/>
                </a:solidFill>
              </a:rPr>
              <a:t>12) </a:t>
            </a:r>
            <a:r>
              <a:rPr lang="en-US" sz="4400" dirty="0">
                <a:solidFill>
                  <a:srgbClr val="755140"/>
                </a:solidFill>
              </a:rPr>
              <a:t>So, if you think you are standing firm, be careful that you don't fall! </a:t>
            </a:r>
          </a:p>
        </p:txBody>
      </p:sp>
    </p:spTree>
    <p:extLst>
      <p:ext uri="{BB962C8B-B14F-4D97-AF65-F5344CB8AC3E}">
        <p14:creationId xmlns:p14="http://schemas.microsoft.com/office/powerpoint/2010/main" val="3980621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68B0D-9DC8-BE80-C4A9-66EBFD4F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51" y="339365"/>
            <a:ext cx="9964131" cy="810705"/>
          </a:xfrm>
        </p:spPr>
        <p:txBody>
          <a:bodyPr>
            <a:noAutofit/>
          </a:bodyPr>
          <a:lstStyle/>
          <a:p>
            <a:r>
              <a:rPr lang="en-US" dirty="0"/>
              <a:t>1 CORINTHIANS 10:13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BF29B-10CE-7C8B-C48A-E18512C9E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41" y="1150070"/>
            <a:ext cx="10982227" cy="48919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EA516E"/>
                </a:solidFill>
              </a:rPr>
              <a:t>13) </a:t>
            </a:r>
            <a:r>
              <a:rPr lang="en-US" sz="4400" dirty="0"/>
              <a:t>No temptation has seized you except what is common to man. And God is faithful; he will not let you be tempted beyond what you can bear. But when you are tempted, he will also provide a way out so that you can stand up under it. </a:t>
            </a:r>
          </a:p>
        </p:txBody>
      </p:sp>
    </p:spTree>
    <p:extLst>
      <p:ext uri="{BB962C8B-B14F-4D97-AF65-F5344CB8AC3E}">
        <p14:creationId xmlns:p14="http://schemas.microsoft.com/office/powerpoint/2010/main" val="1179721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D3CBC-68CC-EDDF-4A62-D2D466AB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51" y="339365"/>
            <a:ext cx="9964131" cy="810705"/>
          </a:xfrm>
        </p:spPr>
        <p:txBody>
          <a:bodyPr>
            <a:noAutofit/>
          </a:bodyPr>
          <a:lstStyle/>
          <a:p>
            <a:r>
              <a:rPr lang="en-US" dirty="0"/>
              <a:t>FREEDOM IN CHRIST, BUT…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C2735-8E9C-FF6B-1C18-D1CF50AA0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15" y="1272618"/>
            <a:ext cx="10972800" cy="4106625"/>
          </a:xfrm>
        </p:spPr>
        <p:txBody>
          <a:bodyPr>
            <a:normAutofit/>
          </a:bodyPr>
          <a:lstStyle/>
          <a:p>
            <a:r>
              <a:rPr lang="en-US" sz="4400" dirty="0"/>
              <a:t>Ch. 9 ended with lest I be “disqualified.”</a:t>
            </a:r>
          </a:p>
          <a:p>
            <a:r>
              <a:rPr lang="en-US" sz="4400" dirty="0"/>
              <a:t>10:1– “For I do not want you to be ignorant…”</a:t>
            </a:r>
          </a:p>
          <a:p>
            <a:r>
              <a:rPr lang="en-US" sz="4400" dirty="0"/>
              <a:t>10:12– “So, if you think you are standing firm, be careful that you don’t fall.”</a:t>
            </a:r>
          </a:p>
        </p:txBody>
      </p:sp>
    </p:spTree>
    <p:extLst>
      <p:ext uri="{BB962C8B-B14F-4D97-AF65-F5344CB8AC3E}">
        <p14:creationId xmlns:p14="http://schemas.microsoft.com/office/powerpoint/2010/main" val="51254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D05C-0FB7-74DE-2E8A-D0F25750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41" y="349623"/>
            <a:ext cx="9959141" cy="788895"/>
          </a:xfrm>
        </p:spPr>
        <p:txBody>
          <a:bodyPr>
            <a:noAutofit/>
          </a:bodyPr>
          <a:lstStyle/>
          <a:p>
            <a:r>
              <a:rPr lang="en-US" dirty="0"/>
              <a:t>1 CORINTHIANS 10:11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CA3B-B0A7-9A54-822C-2B6FD2789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C08FC-6894-0E35-C9F3-92DA3B729D9E}"/>
              </a:ext>
            </a:extLst>
          </p:cNvPr>
          <p:cNvSpPr txBox="1"/>
          <p:nvPr/>
        </p:nvSpPr>
        <p:spPr>
          <a:xfrm>
            <a:off x="612559" y="1533832"/>
            <a:ext cx="1096392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755140"/>
                </a:solidFill>
              </a:rPr>
              <a:t>“These things happened to them as </a:t>
            </a:r>
            <a:r>
              <a:rPr lang="en-US" sz="4800" b="1" i="1" u="sng" dirty="0">
                <a:solidFill>
                  <a:srgbClr val="755140"/>
                </a:solidFill>
              </a:rPr>
              <a:t>examples </a:t>
            </a:r>
            <a:r>
              <a:rPr lang="en-US" sz="4400" dirty="0">
                <a:solidFill>
                  <a:srgbClr val="755140"/>
                </a:solidFill>
              </a:rPr>
              <a:t>and were written down as warnings for us, on whom the fulfillment of the ages has come.” </a:t>
            </a:r>
          </a:p>
        </p:txBody>
      </p:sp>
    </p:spTree>
    <p:extLst>
      <p:ext uri="{BB962C8B-B14F-4D97-AF65-F5344CB8AC3E}">
        <p14:creationId xmlns:p14="http://schemas.microsoft.com/office/powerpoint/2010/main" val="1743731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73EA-EF7E-8BB1-AEBD-2BF9F1503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41" y="339365"/>
            <a:ext cx="9959141" cy="808117"/>
          </a:xfrm>
        </p:spPr>
        <p:txBody>
          <a:bodyPr>
            <a:noAutofit/>
          </a:bodyPr>
          <a:lstStyle/>
          <a:p>
            <a:r>
              <a:rPr lang="en-US" dirty="0"/>
              <a:t>4 PRIVILEGES OF ALL BELIEVERS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7CC81-4BB1-611D-6F40-9D38A9A8C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59" y="1255059"/>
            <a:ext cx="10963923" cy="4914921"/>
          </a:xfrm>
        </p:spPr>
        <p:txBody>
          <a:bodyPr>
            <a:normAutofit/>
          </a:bodyPr>
          <a:lstStyle/>
          <a:p>
            <a:r>
              <a:rPr lang="en-US" sz="4400" dirty="0"/>
              <a:t>4 times he uses the word “all” in 10:1-4.</a:t>
            </a:r>
          </a:p>
          <a:p>
            <a:r>
              <a:rPr lang="en-US" sz="4400" dirty="0"/>
              <a:t>4 examples of our privileges as Christians.</a:t>
            </a:r>
          </a:p>
        </p:txBody>
      </p:sp>
    </p:spTree>
    <p:extLst>
      <p:ext uri="{BB962C8B-B14F-4D97-AF65-F5344CB8AC3E}">
        <p14:creationId xmlns:p14="http://schemas.microsoft.com/office/powerpoint/2010/main" val="19523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AC05B-36B8-756E-FCA6-4143AF425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41" y="331695"/>
            <a:ext cx="9959141" cy="815788"/>
          </a:xfrm>
        </p:spPr>
        <p:txBody>
          <a:bodyPr>
            <a:noAutofit/>
          </a:bodyPr>
          <a:lstStyle/>
          <a:p>
            <a:r>
              <a:rPr lang="en-US" dirty="0"/>
              <a:t> EXAMPLES FROM THE EXODUS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7B840-CAFB-A16F-741C-98139872E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5" y="1147483"/>
            <a:ext cx="10954870" cy="4754177"/>
          </a:xfrm>
        </p:spPr>
        <p:txBody>
          <a:bodyPr>
            <a:normAutofit/>
          </a:bodyPr>
          <a:lstStyle/>
          <a:p>
            <a:r>
              <a:rPr lang="en-US" sz="4400" dirty="0"/>
              <a:t>ALL were under the cloud---</a:t>
            </a:r>
            <a:r>
              <a:rPr lang="en-US" sz="4400" u="sng" dirty="0"/>
              <a:t>Guidance</a:t>
            </a:r>
            <a:r>
              <a:rPr lang="en-US" sz="4400" dirty="0"/>
              <a:t>.</a:t>
            </a:r>
          </a:p>
          <a:p>
            <a:r>
              <a:rPr lang="en-US" sz="4400" dirty="0"/>
              <a:t>ALL passed through the Red Sea—</a:t>
            </a:r>
            <a:r>
              <a:rPr lang="en-US" sz="4400" u="sng" dirty="0"/>
              <a:t>Deliverance</a:t>
            </a:r>
            <a:r>
              <a:rPr lang="en-US" sz="4400" dirty="0"/>
              <a:t>.</a:t>
            </a:r>
          </a:p>
          <a:p>
            <a:r>
              <a:rPr lang="en-US" sz="4400" dirty="0"/>
              <a:t>ALL were baptized into Moses—</a:t>
            </a:r>
            <a:r>
              <a:rPr lang="en-US" sz="4400" u="sng" dirty="0"/>
              <a:t>Assurance</a:t>
            </a:r>
            <a:r>
              <a:rPr lang="en-US" sz="4400" dirty="0"/>
              <a:t>.</a:t>
            </a:r>
          </a:p>
          <a:p>
            <a:r>
              <a:rPr lang="en-US" sz="4400" dirty="0"/>
              <a:t>ALL ate spiritual food &amp; drink—</a:t>
            </a:r>
            <a:r>
              <a:rPr lang="en-US" sz="4400" u="sng" dirty="0"/>
              <a:t>Sustenance</a:t>
            </a:r>
            <a:r>
              <a:rPr lang="en-US" sz="4400" dirty="0"/>
              <a:t>.</a:t>
            </a:r>
          </a:p>
          <a:p>
            <a:r>
              <a:rPr lang="en-US" sz="4400" dirty="0"/>
              <a:t>Examples of our privileges in Christ.</a:t>
            </a:r>
          </a:p>
        </p:txBody>
      </p:sp>
    </p:spTree>
    <p:extLst>
      <p:ext uri="{BB962C8B-B14F-4D97-AF65-F5344CB8AC3E}">
        <p14:creationId xmlns:p14="http://schemas.microsoft.com/office/powerpoint/2010/main" val="57877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B018-7462-CA91-FB4B-6A3EAB8A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41" y="322729"/>
            <a:ext cx="9959141" cy="815789"/>
          </a:xfrm>
        </p:spPr>
        <p:txBody>
          <a:bodyPr>
            <a:noAutofit/>
          </a:bodyPr>
          <a:lstStyle/>
          <a:p>
            <a:r>
              <a:rPr lang="en-US" dirty="0"/>
              <a:t>NEVERTHELESS…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811F0-475E-CCE7-B329-332C781B5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264024"/>
            <a:ext cx="10966882" cy="4905956"/>
          </a:xfrm>
        </p:spPr>
        <p:txBody>
          <a:bodyPr>
            <a:normAutofit/>
          </a:bodyPr>
          <a:lstStyle/>
          <a:p>
            <a:r>
              <a:rPr lang="en-US" sz="4400" dirty="0"/>
              <a:t>“God was not pleased with most of them.”</a:t>
            </a:r>
          </a:p>
          <a:p>
            <a:r>
              <a:rPr lang="en-US" sz="4400" dirty="0"/>
              <a:t>We have freedom in Christ, but …</a:t>
            </a:r>
          </a:p>
          <a:p>
            <a:r>
              <a:rPr lang="en-US" sz="4400" dirty="0"/>
              <a:t>Lest I be “disqualified.”  We all must be careful too!</a:t>
            </a:r>
          </a:p>
        </p:txBody>
      </p:sp>
    </p:spTree>
    <p:extLst>
      <p:ext uri="{BB962C8B-B14F-4D97-AF65-F5344CB8AC3E}">
        <p14:creationId xmlns:p14="http://schemas.microsoft.com/office/powerpoint/2010/main" val="233110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D05C-0FB7-74DE-2E8A-D0F25750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204" y="331695"/>
            <a:ext cx="9945278" cy="806824"/>
          </a:xfrm>
        </p:spPr>
        <p:txBody>
          <a:bodyPr>
            <a:noAutofit/>
          </a:bodyPr>
          <a:lstStyle/>
          <a:p>
            <a:r>
              <a:rPr lang="en-US" dirty="0"/>
              <a:t>1 CORINTHIANS 10:11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CA3B-B0A7-9A54-822C-2B6FD2789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C08FC-6894-0E35-C9F3-92DA3B729D9E}"/>
              </a:ext>
            </a:extLst>
          </p:cNvPr>
          <p:cNvSpPr txBox="1"/>
          <p:nvPr/>
        </p:nvSpPr>
        <p:spPr>
          <a:xfrm>
            <a:off x="612559" y="1533832"/>
            <a:ext cx="1096392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755140"/>
                </a:solidFill>
              </a:rPr>
              <a:t>“These things happened to them as </a:t>
            </a:r>
            <a:r>
              <a:rPr lang="en-US" sz="4800" dirty="0">
                <a:solidFill>
                  <a:srgbClr val="755140"/>
                </a:solidFill>
              </a:rPr>
              <a:t>examples </a:t>
            </a:r>
            <a:r>
              <a:rPr lang="en-US" sz="4400" dirty="0">
                <a:solidFill>
                  <a:srgbClr val="755140"/>
                </a:solidFill>
              </a:rPr>
              <a:t>and were written down as </a:t>
            </a:r>
            <a:r>
              <a:rPr lang="en-US" sz="4800" b="1" i="1" u="sng" dirty="0">
                <a:solidFill>
                  <a:srgbClr val="755140"/>
                </a:solidFill>
              </a:rPr>
              <a:t>warnings</a:t>
            </a:r>
            <a:r>
              <a:rPr lang="en-US" sz="4400" dirty="0">
                <a:solidFill>
                  <a:srgbClr val="755140"/>
                </a:solidFill>
              </a:rPr>
              <a:t> for us, on whom the fulfillment of the ages has come.” </a:t>
            </a:r>
          </a:p>
        </p:txBody>
      </p:sp>
    </p:spTree>
    <p:extLst>
      <p:ext uri="{BB962C8B-B14F-4D97-AF65-F5344CB8AC3E}">
        <p14:creationId xmlns:p14="http://schemas.microsoft.com/office/powerpoint/2010/main" val="4213500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26EB-CAF2-F27C-0A86-BD2791127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204" y="331695"/>
            <a:ext cx="9945278" cy="815788"/>
          </a:xfrm>
        </p:spPr>
        <p:txBody>
          <a:bodyPr>
            <a:noAutofit/>
          </a:bodyPr>
          <a:lstStyle/>
          <a:p>
            <a:r>
              <a:rPr lang="en-US" dirty="0"/>
              <a:t>5 PITFALLS TO AVOID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25DC6-F81B-EEB1-556E-8D032E39E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5" y="1263191"/>
            <a:ext cx="10957917" cy="4906789"/>
          </a:xfrm>
        </p:spPr>
        <p:txBody>
          <a:bodyPr>
            <a:normAutofit/>
          </a:bodyPr>
          <a:lstStyle/>
          <a:p>
            <a:r>
              <a:rPr lang="en-US" sz="4400" dirty="0"/>
              <a:t>1</a:t>
            </a:r>
            <a:r>
              <a:rPr lang="en-US" sz="4400" baseline="30000" dirty="0"/>
              <a:t>ST</a:t>
            </a:r>
            <a:r>
              <a:rPr lang="en-US" sz="4400" dirty="0"/>
              <a:t> PITFALL—Temporal Values.  10:6  </a:t>
            </a:r>
          </a:p>
        </p:txBody>
      </p:sp>
    </p:spTree>
    <p:extLst>
      <p:ext uri="{BB962C8B-B14F-4D97-AF65-F5344CB8AC3E}">
        <p14:creationId xmlns:p14="http://schemas.microsoft.com/office/powerpoint/2010/main" val="98908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57C46-F43C-2B4D-7976-42E6F77E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06" y="340659"/>
            <a:ext cx="9950176" cy="797859"/>
          </a:xfrm>
        </p:spPr>
        <p:txBody>
          <a:bodyPr>
            <a:no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Pitfall-- Temporal Values  10:6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C8F06-88EA-CD81-D3DD-050A3B5ED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5" y="1255059"/>
            <a:ext cx="10957917" cy="4914921"/>
          </a:xfrm>
        </p:spPr>
        <p:txBody>
          <a:bodyPr>
            <a:normAutofit/>
          </a:bodyPr>
          <a:lstStyle/>
          <a:p>
            <a:r>
              <a:rPr lang="en-US" sz="4400" dirty="0"/>
              <a:t>“Now these things occurred as examples to keep us from setting our hearts on evil things as they did.” </a:t>
            </a:r>
          </a:p>
        </p:txBody>
      </p:sp>
    </p:spTree>
    <p:extLst>
      <p:ext uri="{BB962C8B-B14F-4D97-AF65-F5344CB8AC3E}">
        <p14:creationId xmlns:p14="http://schemas.microsoft.com/office/powerpoint/2010/main" val="389733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C1FC1-5A68-DE14-318F-94720D16B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777" y="358220"/>
            <a:ext cx="9954706" cy="2139883"/>
          </a:xfrm>
        </p:spPr>
        <p:txBody>
          <a:bodyPr>
            <a:noAutofit/>
          </a:bodyPr>
          <a:lstStyle/>
          <a:p>
            <a:r>
              <a:rPr lang="en-US" dirty="0"/>
              <a:t>“Those that fail to learn from history are doomed to repeat it.” Winston Churchill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9A376-DF33-79A5-C892-02928C7CE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2" y="2654710"/>
            <a:ext cx="10637518" cy="35222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 Americans…</a:t>
            </a:r>
          </a:p>
          <a:p>
            <a:pPr marL="0" indent="0">
              <a:buNone/>
            </a:pPr>
            <a:r>
              <a:rPr lang="en-US" dirty="0"/>
              <a:t>As Christians…</a:t>
            </a:r>
          </a:p>
          <a:p>
            <a:pPr marL="0" indent="0">
              <a:buNone/>
            </a:pPr>
            <a:r>
              <a:rPr lang="en-US" dirty="0"/>
              <a:t>As Baptists…</a:t>
            </a:r>
          </a:p>
        </p:txBody>
      </p:sp>
    </p:spTree>
    <p:extLst>
      <p:ext uri="{BB962C8B-B14F-4D97-AF65-F5344CB8AC3E}">
        <p14:creationId xmlns:p14="http://schemas.microsoft.com/office/powerpoint/2010/main" val="40897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61D7D-A812-411E-D851-A1413FE36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06" y="349623"/>
            <a:ext cx="9950176" cy="797859"/>
          </a:xfrm>
        </p:spPr>
        <p:txBody>
          <a:bodyPr>
            <a:noAutofit/>
          </a:bodyPr>
          <a:lstStyle/>
          <a:p>
            <a:r>
              <a:rPr lang="en-US" dirty="0"/>
              <a:t>2nd Pitfall—Idolatry  10:7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10CCB-6352-CF40-AE1F-BDC8A904B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59" y="1255059"/>
            <a:ext cx="10963923" cy="4914921"/>
          </a:xfrm>
        </p:spPr>
        <p:txBody>
          <a:bodyPr>
            <a:normAutofit/>
          </a:bodyPr>
          <a:lstStyle/>
          <a:p>
            <a:r>
              <a:rPr lang="en-US" sz="4400" dirty="0"/>
              <a:t>“Do not be idolaters, as some of them were; as it is written: "The people sat down to eat and drink and got up to indulge in pagan revelry.“</a:t>
            </a:r>
          </a:p>
          <a:p>
            <a:r>
              <a:rPr lang="en-US" sz="4400" dirty="0"/>
              <a:t>Exodus 32:  Idolatrous worship of a golden calf and an immoral orgy.</a:t>
            </a:r>
          </a:p>
        </p:txBody>
      </p:sp>
    </p:spTree>
    <p:extLst>
      <p:ext uri="{BB962C8B-B14F-4D97-AF65-F5344CB8AC3E}">
        <p14:creationId xmlns:p14="http://schemas.microsoft.com/office/powerpoint/2010/main" val="39668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A407-41BD-8A2A-A2D2-B329C214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204" y="339365"/>
            <a:ext cx="9945278" cy="799153"/>
          </a:xfrm>
        </p:spPr>
        <p:txBody>
          <a:bodyPr>
            <a:no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Pitfall—Moral Impurity  10:8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4D70F-A1ED-6C8C-AFC2-D97049EF5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264024"/>
            <a:ext cx="10966882" cy="4905956"/>
          </a:xfrm>
        </p:spPr>
        <p:txBody>
          <a:bodyPr>
            <a:normAutofit/>
          </a:bodyPr>
          <a:lstStyle/>
          <a:p>
            <a:r>
              <a:rPr lang="en-US" sz="4400" dirty="0"/>
              <a:t>“We should not commit sexual immorality, as some of them did--and in one day twenty-three thousand of them died.”</a:t>
            </a:r>
          </a:p>
          <a:p>
            <a:r>
              <a:rPr lang="en-US" sz="4400" dirty="0"/>
              <a:t>Numbers 25:1-9:  Balaam’s advice to the Moabites was to do this to Israel so God would punish them.  Rev. 2:14</a:t>
            </a:r>
          </a:p>
        </p:txBody>
      </p:sp>
    </p:spTree>
    <p:extLst>
      <p:ext uri="{BB962C8B-B14F-4D97-AF65-F5344CB8AC3E}">
        <p14:creationId xmlns:p14="http://schemas.microsoft.com/office/powerpoint/2010/main" val="3856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D93AA-170B-2D19-9559-E0A8A3C2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270" y="339365"/>
            <a:ext cx="9941211" cy="814732"/>
          </a:xfrm>
        </p:spPr>
        <p:txBody>
          <a:bodyPr>
            <a:noAutofit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Pitfall—Testing God  10:9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68164-47A5-8208-E2A1-392E771AB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5" y="1264024"/>
            <a:ext cx="10957917" cy="4905956"/>
          </a:xfrm>
        </p:spPr>
        <p:txBody>
          <a:bodyPr>
            <a:normAutofit/>
          </a:bodyPr>
          <a:lstStyle/>
          <a:p>
            <a:r>
              <a:rPr lang="en-US" sz="4400" dirty="0"/>
              <a:t>“We should not test the Lord, as some of them did--and were killed by snakes.”</a:t>
            </a:r>
          </a:p>
          <a:p>
            <a:r>
              <a:rPr lang="en-US" sz="4400" dirty="0"/>
              <a:t>Numbers 21:4-9:  “Why have you brought us up out of Egypt to die in the desert?”</a:t>
            </a:r>
          </a:p>
        </p:txBody>
      </p:sp>
    </p:spTree>
    <p:extLst>
      <p:ext uri="{BB962C8B-B14F-4D97-AF65-F5344CB8AC3E}">
        <p14:creationId xmlns:p14="http://schemas.microsoft.com/office/powerpoint/2010/main" val="74448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746AC-AF7F-D1FB-2A3A-2795876F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204" y="331695"/>
            <a:ext cx="9945278" cy="806824"/>
          </a:xfrm>
        </p:spPr>
        <p:txBody>
          <a:bodyPr>
            <a:noAutofit/>
          </a:bodyPr>
          <a:lstStyle/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Pitfall—Grumbling  10:10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2D755-4AFA-B6F6-D677-13C0CC590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64024"/>
            <a:ext cx="10990729" cy="5353085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“And do not grumble, as some of them did--and were killed by the destroying angel.”.  </a:t>
            </a:r>
          </a:p>
          <a:p>
            <a:r>
              <a:rPr lang="en-US" sz="4400" dirty="0"/>
              <a:t>Numbers 16:41:  “The whole Israelite community grumbled against Moses and Aaron…”  </a:t>
            </a:r>
          </a:p>
          <a:p>
            <a:r>
              <a:rPr lang="en-US" sz="4400" dirty="0"/>
              <a:t>14,700 people died because of this!  This is the same angel of the 10</a:t>
            </a:r>
            <a:r>
              <a:rPr lang="en-US" sz="4400" baseline="30000" dirty="0"/>
              <a:t>th</a:t>
            </a:r>
            <a:r>
              <a:rPr lang="en-US" sz="4400" dirty="0"/>
              <a:t> plague  (Exodus 12:23) and the 185,000 Assyrian soldiers who died in one night (2 Kings 19:35).</a:t>
            </a:r>
          </a:p>
        </p:txBody>
      </p:sp>
    </p:spTree>
    <p:extLst>
      <p:ext uri="{BB962C8B-B14F-4D97-AF65-F5344CB8AC3E}">
        <p14:creationId xmlns:p14="http://schemas.microsoft.com/office/powerpoint/2010/main" val="33421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D05C-0FB7-74DE-2E8A-D0F25750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41" y="368965"/>
            <a:ext cx="9959141" cy="778517"/>
          </a:xfrm>
        </p:spPr>
        <p:txBody>
          <a:bodyPr>
            <a:normAutofit fontScale="90000"/>
          </a:bodyPr>
          <a:lstStyle/>
          <a:p>
            <a:r>
              <a:rPr lang="en-US" dirty="0"/>
              <a:t>1 CORINTHIANS 10:11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C08FC-6894-0E35-C9F3-92DA3B729D9E}"/>
              </a:ext>
            </a:extLst>
          </p:cNvPr>
          <p:cNvSpPr txBox="1"/>
          <p:nvPr/>
        </p:nvSpPr>
        <p:spPr>
          <a:xfrm>
            <a:off x="614038" y="1147482"/>
            <a:ext cx="1096392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755140"/>
                </a:solidFill>
              </a:rPr>
              <a:t>“These things happened to them as </a:t>
            </a:r>
            <a:r>
              <a:rPr lang="en-US" sz="4800" b="1" i="1" u="sng" dirty="0">
                <a:solidFill>
                  <a:srgbClr val="755140"/>
                </a:solidFill>
              </a:rPr>
              <a:t>examples</a:t>
            </a:r>
            <a:r>
              <a:rPr lang="en-US" sz="4400" dirty="0">
                <a:solidFill>
                  <a:srgbClr val="755140"/>
                </a:solidFill>
              </a:rPr>
              <a:t> and were written down as </a:t>
            </a:r>
            <a:r>
              <a:rPr lang="en-US" sz="4800" b="1" i="1" u="sng" dirty="0">
                <a:solidFill>
                  <a:srgbClr val="755140"/>
                </a:solidFill>
              </a:rPr>
              <a:t>warnings</a:t>
            </a:r>
            <a:r>
              <a:rPr lang="en-US" sz="4400" dirty="0">
                <a:solidFill>
                  <a:srgbClr val="755140"/>
                </a:solidFill>
              </a:rPr>
              <a:t> for us, on whom the fulfillment of the ages has come.”  </a:t>
            </a:r>
          </a:p>
          <a:p>
            <a:endParaRPr lang="en-US" sz="4400" dirty="0">
              <a:solidFill>
                <a:srgbClr val="755140"/>
              </a:solidFill>
            </a:endParaRPr>
          </a:p>
          <a:p>
            <a:endParaRPr lang="en-US" sz="4400" dirty="0">
              <a:solidFill>
                <a:srgbClr val="755140"/>
              </a:solidFill>
            </a:endParaRPr>
          </a:p>
          <a:p>
            <a:r>
              <a:rPr lang="en-US" sz="4400" dirty="0">
                <a:solidFill>
                  <a:srgbClr val="755140"/>
                </a:solidFill>
              </a:rPr>
              <a:t>Lest I be “disqualified.”</a:t>
            </a:r>
          </a:p>
        </p:txBody>
      </p:sp>
    </p:spTree>
    <p:extLst>
      <p:ext uri="{BB962C8B-B14F-4D97-AF65-F5344CB8AC3E}">
        <p14:creationId xmlns:p14="http://schemas.microsoft.com/office/powerpoint/2010/main" val="140077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0BCB7-52D5-69FE-9F49-9A708FA7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204" y="331695"/>
            <a:ext cx="9945278" cy="806824"/>
          </a:xfrm>
        </p:spPr>
        <p:txBody>
          <a:bodyPr>
            <a:noAutofit/>
          </a:bodyPr>
          <a:lstStyle/>
          <a:p>
            <a:r>
              <a:rPr lang="en-US" dirty="0"/>
              <a:t>FREEDOM IN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6FC2E-42B5-6AB1-F456-529D472AE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5" y="1255059"/>
            <a:ext cx="10957917" cy="4914921"/>
          </a:xfrm>
        </p:spPr>
        <p:txBody>
          <a:bodyPr>
            <a:normAutofit/>
          </a:bodyPr>
          <a:lstStyle/>
          <a:p>
            <a:r>
              <a:rPr lang="en-US" sz="4800" dirty="0"/>
              <a:t>4 PRIVILEGES</a:t>
            </a:r>
          </a:p>
          <a:p>
            <a:r>
              <a:rPr lang="en-US" sz="4800" dirty="0"/>
              <a:t>5 PITFALLS</a:t>
            </a:r>
          </a:p>
          <a:p>
            <a:r>
              <a:rPr lang="en-US" sz="4800" dirty="0"/>
              <a:t>1 PROMISE</a:t>
            </a:r>
          </a:p>
        </p:txBody>
      </p:sp>
    </p:spTree>
    <p:extLst>
      <p:ext uri="{BB962C8B-B14F-4D97-AF65-F5344CB8AC3E}">
        <p14:creationId xmlns:p14="http://schemas.microsoft.com/office/powerpoint/2010/main" val="99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68B0D-9DC8-BE80-C4A9-66EBFD4F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06" y="349623"/>
            <a:ext cx="9950176" cy="797859"/>
          </a:xfrm>
        </p:spPr>
        <p:txBody>
          <a:bodyPr>
            <a:noAutofit/>
          </a:bodyPr>
          <a:lstStyle/>
          <a:p>
            <a:r>
              <a:rPr lang="en-US" dirty="0"/>
              <a:t>GOD’S PROMISE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BF29B-10CE-7C8B-C48A-E18512C9E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4" y="1246094"/>
            <a:ext cx="10972801" cy="4795932"/>
          </a:xfrm>
        </p:spPr>
        <p:txBody>
          <a:bodyPr>
            <a:normAutofit/>
          </a:bodyPr>
          <a:lstStyle/>
          <a:p>
            <a:r>
              <a:rPr lang="en-US" sz="4400" dirty="0"/>
              <a:t>“No temptation has seized you except what is common to man. And God is faithful; he will not let you be tempted beyond what you can bear. But when you are tempted, he will also provide a way out so that you can stand up under it.”   1 Cor. 10:13</a:t>
            </a:r>
          </a:p>
        </p:txBody>
      </p:sp>
    </p:spTree>
    <p:extLst>
      <p:ext uri="{BB962C8B-B14F-4D97-AF65-F5344CB8AC3E}">
        <p14:creationId xmlns:p14="http://schemas.microsoft.com/office/powerpoint/2010/main" val="4179811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E016-EED9-9CEE-C892-600C466B5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341" y="339365"/>
            <a:ext cx="9959141" cy="799153"/>
          </a:xfrm>
        </p:spPr>
        <p:txBody>
          <a:bodyPr>
            <a:noAutofit/>
          </a:bodyPr>
          <a:lstStyle/>
          <a:p>
            <a:r>
              <a:rPr lang="en-US" dirty="0"/>
              <a:t>1 PROMISE FROM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1199B-7833-0A40-3BF4-DB5B983D5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565" y="1246095"/>
            <a:ext cx="10957917" cy="4923886"/>
          </a:xfrm>
        </p:spPr>
        <p:txBody>
          <a:bodyPr>
            <a:normAutofit/>
          </a:bodyPr>
          <a:lstStyle/>
          <a:p>
            <a:r>
              <a:rPr lang="en-US" sz="4400" dirty="0"/>
              <a:t>HELP FROM GOD is always available.</a:t>
            </a:r>
          </a:p>
          <a:p>
            <a:r>
              <a:rPr lang="en-US" sz="4400" dirty="0"/>
              <a:t>Nothing He can’t do.</a:t>
            </a:r>
          </a:p>
          <a:p>
            <a:r>
              <a:rPr lang="en-US" sz="4400" dirty="0"/>
              <a:t>Satan is like a toothless “roaring lion seeking whom he may devour.”</a:t>
            </a:r>
          </a:p>
          <a:p>
            <a:r>
              <a:rPr lang="en-US" sz="4400" dirty="0"/>
              <a:t>Jesus is far greater!!!!</a:t>
            </a:r>
          </a:p>
        </p:txBody>
      </p:sp>
    </p:spTree>
    <p:extLst>
      <p:ext uri="{BB962C8B-B14F-4D97-AF65-F5344CB8AC3E}">
        <p14:creationId xmlns:p14="http://schemas.microsoft.com/office/powerpoint/2010/main" val="10348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48B55-FF7A-1530-D249-CC4021B9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04CFA-3C87-A186-EE69-7F003824A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2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1C81-491C-15A1-6B48-90E0F8515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600" dirty="0"/>
              <a:t>HE HIDETH MY SOUL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36085-1CF4-8383-034C-0DB38A7BF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HYMN # 340</a:t>
            </a:r>
          </a:p>
        </p:txBody>
      </p:sp>
    </p:spTree>
    <p:extLst>
      <p:ext uri="{BB962C8B-B14F-4D97-AF65-F5344CB8AC3E}">
        <p14:creationId xmlns:p14="http://schemas.microsoft.com/office/powerpoint/2010/main" val="303409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C9B8-1494-7D41-7DBC-71B052B12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204" y="348791"/>
            <a:ext cx="9945278" cy="801279"/>
          </a:xfrm>
        </p:spPr>
        <p:txBody>
          <a:bodyPr>
            <a:noAutofit/>
          </a:bodyPr>
          <a:lstStyle/>
          <a:p>
            <a:r>
              <a:rPr lang="en-US" dirty="0"/>
              <a:t>FREEDOM IN CHRIST– 1 COR. 8-10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1E16B-625C-3041-F0EA-A13A92E39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15" y="1253765"/>
            <a:ext cx="10973167" cy="4916215"/>
          </a:xfrm>
        </p:spPr>
        <p:txBody>
          <a:bodyPr>
            <a:normAutofit/>
          </a:bodyPr>
          <a:lstStyle/>
          <a:p>
            <a:r>
              <a:rPr lang="en-US" sz="4400" dirty="0"/>
              <a:t>1. Chapter 8– Gray areas.</a:t>
            </a:r>
          </a:p>
          <a:p>
            <a:r>
              <a:rPr lang="en-US" sz="4400" dirty="0"/>
              <a:t>2. Ch. 9– Paul’s Pay, for example.</a:t>
            </a:r>
          </a:p>
          <a:p>
            <a:r>
              <a:rPr lang="en-US" sz="4400" dirty="0"/>
              <a:t>He ended with lest I be “disqualified.”  So…</a:t>
            </a:r>
          </a:p>
          <a:p>
            <a:r>
              <a:rPr lang="en-US" sz="4400" dirty="0"/>
              <a:t>3. Ch. 10– Lessons from the Exodus.</a:t>
            </a:r>
          </a:p>
        </p:txBody>
      </p:sp>
    </p:spTree>
    <p:extLst>
      <p:ext uri="{BB962C8B-B14F-4D97-AF65-F5344CB8AC3E}">
        <p14:creationId xmlns:p14="http://schemas.microsoft.com/office/powerpoint/2010/main" val="294539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D05C-0FB7-74DE-2E8A-D0F25750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777" y="348793"/>
            <a:ext cx="9954705" cy="801278"/>
          </a:xfrm>
        </p:spPr>
        <p:txBody>
          <a:bodyPr>
            <a:noAutofit/>
          </a:bodyPr>
          <a:lstStyle/>
          <a:p>
            <a:r>
              <a:rPr lang="en-US" dirty="0"/>
              <a:t>1 CORINTHIANS 10:1-2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CA3B-B0A7-9A54-822C-2B6FD2789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89" y="1272619"/>
            <a:ext cx="10982593" cy="4897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EA516E"/>
                </a:solidFill>
              </a:rPr>
              <a:t>1) </a:t>
            </a:r>
            <a:r>
              <a:rPr lang="en-US" sz="4400" dirty="0"/>
              <a:t>For I do not want you to be ignorant of the fact, brothers, that our forefathers were all under the cloud and that they all passed through the sea. </a:t>
            </a:r>
            <a:r>
              <a:rPr lang="en-US" sz="4400" dirty="0">
                <a:solidFill>
                  <a:srgbClr val="EA516E"/>
                </a:solidFill>
              </a:rPr>
              <a:t>2) </a:t>
            </a:r>
            <a:r>
              <a:rPr lang="en-US" sz="4400" dirty="0"/>
              <a:t>They were all baptized into Moses in the cloud and in the sea. </a:t>
            </a:r>
          </a:p>
        </p:txBody>
      </p:sp>
    </p:spTree>
    <p:extLst>
      <p:ext uri="{BB962C8B-B14F-4D97-AF65-F5344CB8AC3E}">
        <p14:creationId xmlns:p14="http://schemas.microsoft.com/office/powerpoint/2010/main" val="4116162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D05C-0FB7-74DE-2E8A-D0F25750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204" y="339365"/>
            <a:ext cx="9945278" cy="829558"/>
          </a:xfrm>
        </p:spPr>
        <p:txBody>
          <a:bodyPr>
            <a:noAutofit/>
          </a:bodyPr>
          <a:lstStyle/>
          <a:p>
            <a:r>
              <a:rPr lang="en-US" dirty="0"/>
              <a:t>1 CORINTHIANS 10:3-4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CA3B-B0A7-9A54-822C-2B6FD2789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4D63C-81EB-5E5E-A86A-C94BA4D4C4FD}"/>
              </a:ext>
            </a:extLst>
          </p:cNvPr>
          <p:cNvSpPr txBox="1"/>
          <p:nvPr/>
        </p:nvSpPr>
        <p:spPr>
          <a:xfrm>
            <a:off x="668592" y="1474839"/>
            <a:ext cx="1090788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A516E"/>
                </a:solidFill>
              </a:rPr>
              <a:t>3) </a:t>
            </a:r>
            <a:r>
              <a:rPr lang="en-US" sz="4400" dirty="0">
                <a:solidFill>
                  <a:srgbClr val="755140"/>
                </a:solidFill>
              </a:rPr>
              <a:t>They all ate the same spiritual food </a:t>
            </a:r>
            <a:r>
              <a:rPr lang="en-US" sz="4400" dirty="0">
                <a:solidFill>
                  <a:srgbClr val="EA516E"/>
                </a:solidFill>
              </a:rPr>
              <a:t>4)</a:t>
            </a:r>
            <a:r>
              <a:rPr lang="en-US" sz="4400" dirty="0">
                <a:solidFill>
                  <a:srgbClr val="755140"/>
                </a:solidFill>
              </a:rPr>
              <a:t> and drank the same spiritual drink; for they drank from the spiritual rock that accompanied them, and that rock was Christ. </a:t>
            </a:r>
          </a:p>
        </p:txBody>
      </p:sp>
    </p:spTree>
    <p:extLst>
      <p:ext uri="{BB962C8B-B14F-4D97-AF65-F5344CB8AC3E}">
        <p14:creationId xmlns:p14="http://schemas.microsoft.com/office/powerpoint/2010/main" val="3766864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D05C-0FB7-74DE-2E8A-D0F25750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924" y="358219"/>
            <a:ext cx="9973558" cy="791851"/>
          </a:xfrm>
        </p:spPr>
        <p:txBody>
          <a:bodyPr>
            <a:noAutofit/>
          </a:bodyPr>
          <a:lstStyle/>
          <a:p>
            <a:r>
              <a:rPr lang="en-US" dirty="0"/>
              <a:t>1 CORINTHIANS 10:5-6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CA3B-B0A7-9A54-822C-2B6FD2789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B0B33-7EA4-8F8F-B5A0-4FA8CA98FD91}"/>
              </a:ext>
            </a:extLst>
          </p:cNvPr>
          <p:cNvSpPr txBox="1"/>
          <p:nvPr/>
        </p:nvSpPr>
        <p:spPr>
          <a:xfrm>
            <a:off x="612559" y="1425678"/>
            <a:ext cx="1096392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A516E"/>
                </a:solidFill>
              </a:rPr>
              <a:t>5) </a:t>
            </a:r>
            <a:r>
              <a:rPr lang="en-US" sz="4400" dirty="0">
                <a:solidFill>
                  <a:srgbClr val="755140"/>
                </a:solidFill>
              </a:rPr>
              <a:t>Nevertheless, God was not pleased with most of them; their bodies were scattered over the desert. </a:t>
            </a:r>
            <a:r>
              <a:rPr lang="en-US" sz="4400" dirty="0">
                <a:solidFill>
                  <a:srgbClr val="EA516E"/>
                </a:solidFill>
              </a:rPr>
              <a:t>6) </a:t>
            </a:r>
            <a:r>
              <a:rPr lang="en-US" sz="4400" dirty="0">
                <a:solidFill>
                  <a:srgbClr val="755140"/>
                </a:solidFill>
              </a:rPr>
              <a:t>Now these things occurred as examples to keep us from setting our hearts on evil things as they did. </a:t>
            </a:r>
          </a:p>
        </p:txBody>
      </p:sp>
    </p:spTree>
    <p:extLst>
      <p:ext uri="{BB962C8B-B14F-4D97-AF65-F5344CB8AC3E}">
        <p14:creationId xmlns:p14="http://schemas.microsoft.com/office/powerpoint/2010/main" val="1347977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D05C-0FB7-74DE-2E8A-D0F25750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51" y="348791"/>
            <a:ext cx="9964131" cy="801279"/>
          </a:xfrm>
        </p:spPr>
        <p:txBody>
          <a:bodyPr>
            <a:noAutofit/>
          </a:bodyPr>
          <a:lstStyle/>
          <a:p>
            <a:r>
              <a:rPr lang="en-US" dirty="0"/>
              <a:t>1 CORINTHIANS 10:7-8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CA3B-B0A7-9A54-822C-2B6FD2789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15" y="1150070"/>
            <a:ext cx="10972800" cy="5026893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EA516E"/>
                </a:solidFill>
              </a:rPr>
              <a:t>7) </a:t>
            </a:r>
            <a:r>
              <a:rPr lang="en-US" sz="4400" dirty="0"/>
              <a:t>Do not be idolaters, as some of them were; as it is written: "The people sat down to eat and drink and got up to indulge in pagan revelry." </a:t>
            </a:r>
            <a:r>
              <a:rPr lang="en-US" sz="4400" dirty="0">
                <a:solidFill>
                  <a:srgbClr val="EA516E"/>
                </a:solidFill>
              </a:rPr>
              <a:t>8) </a:t>
            </a:r>
            <a:r>
              <a:rPr lang="en-US" sz="4400" dirty="0"/>
              <a:t>We should not commit sexual immorality, as some of them did--and in one day twenty-three thousand of them died. </a:t>
            </a:r>
          </a:p>
        </p:txBody>
      </p:sp>
    </p:spTree>
    <p:extLst>
      <p:ext uri="{BB962C8B-B14F-4D97-AF65-F5344CB8AC3E}">
        <p14:creationId xmlns:p14="http://schemas.microsoft.com/office/powerpoint/2010/main" val="4039481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D05C-0FB7-74DE-2E8A-D0F25750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CORINTHIANS 10:9-10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CA3B-B0A7-9A54-822C-2B6FD2789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75361-C726-EBFC-64AC-D83AB7F1F70F}"/>
              </a:ext>
            </a:extLst>
          </p:cNvPr>
          <p:cNvSpPr txBox="1"/>
          <p:nvPr/>
        </p:nvSpPr>
        <p:spPr>
          <a:xfrm>
            <a:off x="612560" y="1494503"/>
            <a:ext cx="1096392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A516E"/>
                </a:solidFill>
              </a:rPr>
              <a:t>9) </a:t>
            </a:r>
            <a:r>
              <a:rPr lang="en-US" sz="4400" dirty="0">
                <a:solidFill>
                  <a:srgbClr val="755140"/>
                </a:solidFill>
              </a:rPr>
              <a:t>We should not test the Lord, as some of them did--and were killed by snakes. </a:t>
            </a:r>
            <a:r>
              <a:rPr lang="en-US" sz="4400" dirty="0">
                <a:solidFill>
                  <a:srgbClr val="EA516E"/>
                </a:solidFill>
              </a:rPr>
              <a:t>10) </a:t>
            </a:r>
            <a:r>
              <a:rPr lang="en-US" sz="4400" dirty="0">
                <a:solidFill>
                  <a:srgbClr val="755140"/>
                </a:solidFill>
              </a:rPr>
              <a:t>And do not grumble, as some of them did--and were killed by the destroying angel</a:t>
            </a:r>
            <a:r>
              <a:rPr lang="en-US" dirty="0">
                <a:solidFill>
                  <a:srgbClr val="75514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74468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D05C-0FB7-74DE-2E8A-D0F25750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204" y="377071"/>
            <a:ext cx="9945278" cy="782425"/>
          </a:xfrm>
        </p:spPr>
        <p:txBody>
          <a:bodyPr>
            <a:noAutofit/>
          </a:bodyPr>
          <a:lstStyle/>
          <a:p>
            <a:r>
              <a:rPr lang="en-US" dirty="0"/>
              <a:t>1 CORINTHIANS 10:11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ECA3B-B0A7-9A54-822C-2B6FD2789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C08FC-6894-0E35-C9F3-92DA3B729D9E}"/>
              </a:ext>
            </a:extLst>
          </p:cNvPr>
          <p:cNvSpPr txBox="1"/>
          <p:nvPr/>
        </p:nvSpPr>
        <p:spPr>
          <a:xfrm>
            <a:off x="612559" y="1533832"/>
            <a:ext cx="1096392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A516E"/>
                </a:solidFill>
              </a:rPr>
              <a:t>11) </a:t>
            </a:r>
            <a:r>
              <a:rPr lang="en-US" sz="4400" dirty="0">
                <a:solidFill>
                  <a:srgbClr val="755140"/>
                </a:solidFill>
              </a:rPr>
              <a:t>These things happened to them as examples and were written down as warnings for us, on whom the fulfillment of the ages has come. </a:t>
            </a:r>
          </a:p>
        </p:txBody>
      </p:sp>
    </p:spTree>
    <p:extLst>
      <p:ext uri="{BB962C8B-B14F-4D97-AF65-F5344CB8AC3E}">
        <p14:creationId xmlns:p14="http://schemas.microsoft.com/office/powerpoint/2010/main" val="3515684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</TotalTime>
  <Words>1062</Words>
  <Application>Microsoft Office PowerPoint</Application>
  <PresentationFormat>Widescreen</PresentationFormat>
  <Paragraphs>88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“Those that fail to learn from history are doomed to repeat it.” Winston Churchill</vt:lpstr>
      <vt:lpstr>FREEDOM IN CHRIST– 1 COR. 8-10</vt:lpstr>
      <vt:lpstr>1 CORINTHIANS 10:1-2</vt:lpstr>
      <vt:lpstr>1 CORINTHIANS 10:3-4</vt:lpstr>
      <vt:lpstr>1 CORINTHIANS 10:5-6</vt:lpstr>
      <vt:lpstr>1 CORINTHIANS 10:7-8</vt:lpstr>
      <vt:lpstr>1 CORINTHIANS 10:9-10</vt:lpstr>
      <vt:lpstr>1 CORINTHIANS 10:11</vt:lpstr>
      <vt:lpstr>1 CORINTHIANS 10:12</vt:lpstr>
      <vt:lpstr>1 CORINTHIANS 10:13</vt:lpstr>
      <vt:lpstr>FREEDOM IN CHRIST, BUT…</vt:lpstr>
      <vt:lpstr>1 CORINTHIANS 10:11</vt:lpstr>
      <vt:lpstr>4 PRIVILEGES OF ALL BELIEVERS</vt:lpstr>
      <vt:lpstr> EXAMPLES FROM THE EXODUS</vt:lpstr>
      <vt:lpstr>NEVERTHELESS…</vt:lpstr>
      <vt:lpstr>1 CORINTHIANS 10:11</vt:lpstr>
      <vt:lpstr>5 PITFALLS TO AVOID</vt:lpstr>
      <vt:lpstr>1st Pitfall-- Temporal Values  10:6</vt:lpstr>
      <vt:lpstr>2nd Pitfall—Idolatry  10:7</vt:lpstr>
      <vt:lpstr>3rd Pitfall—Moral Impurity  10:8</vt:lpstr>
      <vt:lpstr>4th Pitfall—Testing God  10:9</vt:lpstr>
      <vt:lpstr>5th Pitfall—Grumbling  10:10</vt:lpstr>
      <vt:lpstr>1 CORINTHIANS 10:11</vt:lpstr>
      <vt:lpstr>FREEDOM IN CHRIST</vt:lpstr>
      <vt:lpstr>GOD’S PROMISE</vt:lpstr>
      <vt:lpstr>1 PROMISE FROM GOD</vt:lpstr>
      <vt:lpstr>PowerPoint Presentation</vt:lpstr>
      <vt:lpstr>HE HIDETH MY SOUL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LESSON OF THE RED SEA</dc:title>
  <dc:creator>steve hokuf</dc:creator>
  <cp:lastModifiedBy>Chrissy Jackson</cp:lastModifiedBy>
  <cp:revision>2</cp:revision>
  <dcterms:created xsi:type="dcterms:W3CDTF">2023-05-09T15:16:58Z</dcterms:created>
  <dcterms:modified xsi:type="dcterms:W3CDTF">2023-05-13T17:29:44Z</dcterms:modified>
</cp:coreProperties>
</file>