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2" r:id="rId3"/>
    <p:sldId id="258" r:id="rId4"/>
    <p:sldId id="280" r:id="rId5"/>
    <p:sldId id="271" r:id="rId6"/>
    <p:sldId id="257" r:id="rId7"/>
    <p:sldId id="262" r:id="rId8"/>
    <p:sldId id="266" r:id="rId9"/>
    <p:sldId id="265" r:id="rId10"/>
    <p:sldId id="264" r:id="rId11"/>
    <p:sldId id="276" r:id="rId12"/>
    <p:sldId id="259" r:id="rId13"/>
    <p:sldId id="260" r:id="rId14"/>
    <p:sldId id="261" r:id="rId15"/>
    <p:sldId id="267" r:id="rId16"/>
    <p:sldId id="268" r:id="rId17"/>
    <p:sldId id="274" r:id="rId18"/>
    <p:sldId id="273" r:id="rId19"/>
    <p:sldId id="269" r:id="rId20"/>
    <p:sldId id="277" r:id="rId21"/>
    <p:sldId id="275" r:id="rId22"/>
    <p:sldId id="281" r:id="rId23"/>
    <p:sldId id="279"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1913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9E6F93-A893-4A89-871F-1154E79ABF34}" v="17" dt="2023-04-27T15:21:38.2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D4D718-38AE-4DDE-A60A-6C63ACC9556A}" type="datetimeFigureOut">
              <a:rPr lang="en-US" smtClean="0"/>
              <a:pPr/>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95677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D4D718-38AE-4DDE-A60A-6C63ACC9556A}" type="datetimeFigureOut">
              <a:rPr lang="en-US" smtClean="0"/>
              <a:pPr/>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420300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D4D718-38AE-4DDE-A60A-6C63ACC9556A}" type="datetimeFigureOut">
              <a:rPr lang="en-US" smtClean="0"/>
              <a:pPr/>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95531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D4D718-38AE-4DDE-A60A-6C63ACC9556A}" type="datetimeFigureOut">
              <a:rPr lang="en-US" smtClean="0"/>
              <a:pPr/>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27952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D4D718-38AE-4DDE-A60A-6C63ACC9556A}" type="datetimeFigureOut">
              <a:rPr lang="en-US" smtClean="0"/>
              <a:pPr/>
              <a:t>4/29/2023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1368384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D4D718-38AE-4DDE-A60A-6C63ACC9556A}" type="datetimeFigureOut">
              <a:rPr lang="en-US" smtClean="0"/>
              <a:pPr/>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4284232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D4D718-38AE-4DDE-A60A-6C63ACC9556A}" type="datetimeFigureOut">
              <a:rPr lang="en-US" smtClean="0"/>
              <a:pPr/>
              <a:t>4/29/2023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2909416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D4D718-38AE-4DDE-A60A-6C63ACC9556A}" type="datetimeFigureOut">
              <a:rPr lang="en-US" smtClean="0"/>
              <a:pPr/>
              <a:t>4/29/2023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390009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D4D718-38AE-4DDE-A60A-6C63ACC9556A}" type="datetimeFigureOut">
              <a:rPr lang="en-US" smtClean="0"/>
              <a:pPr/>
              <a:t>4/29/2023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169304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D4D718-38AE-4DDE-A60A-6C63ACC9556A}" type="datetimeFigureOut">
              <a:rPr lang="en-US" smtClean="0"/>
              <a:pPr/>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1818714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D4D718-38AE-4DDE-A60A-6C63ACC9556A}" type="datetimeFigureOut">
              <a:rPr lang="en-US" smtClean="0"/>
              <a:pPr/>
              <a:t>4/29/2023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ACAA83-9FB8-4A71-8AE2-0CD68CCF238D}" type="slidenum">
              <a:rPr lang="en-US" smtClean="0"/>
              <a:pPr/>
              <a:t>‹#›</a:t>
            </a:fld>
            <a:endParaRPr lang="en-US"/>
          </a:p>
        </p:txBody>
      </p:sp>
    </p:spTree>
    <p:extLst>
      <p:ext uri="{BB962C8B-B14F-4D97-AF65-F5344CB8AC3E}">
        <p14:creationId xmlns:p14="http://schemas.microsoft.com/office/powerpoint/2010/main" val="415067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4D718-38AE-4DDE-A60A-6C63ACC9556A}" type="datetimeFigureOut">
              <a:rPr lang="en-US" smtClean="0"/>
              <a:pPr/>
              <a:t>4/29/2023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CAA83-9FB8-4A71-8AE2-0CD68CCF238D}" type="slidenum">
              <a:rPr lang="en-US" smtClean="0"/>
              <a:pPr/>
              <a:t>‹#›</a:t>
            </a:fld>
            <a:endParaRPr lang="en-US"/>
          </a:p>
        </p:txBody>
      </p:sp>
    </p:spTree>
    <p:extLst>
      <p:ext uri="{BB962C8B-B14F-4D97-AF65-F5344CB8AC3E}">
        <p14:creationId xmlns:p14="http://schemas.microsoft.com/office/powerpoint/2010/main" val="17161655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b="1" kern="1200">
          <a:solidFill>
            <a:srgbClr val="191313"/>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CFFFF"/>
        </a:buClr>
        <a:buFont typeface="Arial" panose="020B0604020202020204" pitchFamily="34" charset="0"/>
        <a:buChar char="•"/>
        <a:defRPr sz="4400" kern="1200">
          <a:solidFill>
            <a:srgbClr val="191313"/>
          </a:solidFill>
          <a:latin typeface="+mn-lt"/>
          <a:ea typeface="+mn-ea"/>
          <a:cs typeface="+mn-cs"/>
        </a:defRPr>
      </a:lvl1pPr>
      <a:lvl2pPr marL="685800" indent="-228600" algn="l" defTabSz="914400" rtl="0" eaLnBrk="1" latinLnBrk="0" hangingPunct="1">
        <a:lnSpc>
          <a:spcPct val="90000"/>
        </a:lnSpc>
        <a:spcBef>
          <a:spcPts val="500"/>
        </a:spcBef>
        <a:buClr>
          <a:srgbClr val="CCFFFF"/>
        </a:buClr>
        <a:buFont typeface="Arial" panose="020B0604020202020204" pitchFamily="34" charset="0"/>
        <a:buChar char="•"/>
        <a:defRPr sz="4400" kern="1200">
          <a:solidFill>
            <a:srgbClr val="191313"/>
          </a:solidFill>
          <a:latin typeface="+mn-lt"/>
          <a:ea typeface="+mn-ea"/>
          <a:cs typeface="+mn-cs"/>
        </a:defRPr>
      </a:lvl2pPr>
      <a:lvl3pPr marL="1143000" indent="-228600" algn="l" defTabSz="914400" rtl="0" eaLnBrk="1" latinLnBrk="0" hangingPunct="1">
        <a:lnSpc>
          <a:spcPct val="90000"/>
        </a:lnSpc>
        <a:spcBef>
          <a:spcPts val="500"/>
        </a:spcBef>
        <a:buClr>
          <a:srgbClr val="CCFFFF"/>
        </a:buClr>
        <a:buFont typeface="Arial" panose="020B0604020202020204" pitchFamily="34" charset="0"/>
        <a:buChar char="•"/>
        <a:defRPr sz="4400" kern="1200">
          <a:solidFill>
            <a:srgbClr val="191313"/>
          </a:solidFill>
          <a:latin typeface="+mn-lt"/>
          <a:ea typeface="+mn-ea"/>
          <a:cs typeface="+mn-cs"/>
        </a:defRPr>
      </a:lvl3pPr>
      <a:lvl4pPr marL="1600200" indent="-228600" algn="l" defTabSz="914400" rtl="0" eaLnBrk="1" latinLnBrk="0" hangingPunct="1">
        <a:lnSpc>
          <a:spcPct val="90000"/>
        </a:lnSpc>
        <a:spcBef>
          <a:spcPts val="500"/>
        </a:spcBef>
        <a:buClr>
          <a:srgbClr val="CCFFFF"/>
        </a:buClr>
        <a:buFont typeface="Arial" panose="020B0604020202020204" pitchFamily="34" charset="0"/>
        <a:buChar char="•"/>
        <a:defRPr sz="4400" kern="1200">
          <a:solidFill>
            <a:srgbClr val="191313"/>
          </a:solidFill>
          <a:latin typeface="+mn-lt"/>
          <a:ea typeface="+mn-ea"/>
          <a:cs typeface="+mn-cs"/>
        </a:defRPr>
      </a:lvl4pPr>
      <a:lvl5pPr marL="2057400" indent="-228600" algn="l" defTabSz="914400" rtl="0" eaLnBrk="1" latinLnBrk="0" hangingPunct="1">
        <a:lnSpc>
          <a:spcPct val="90000"/>
        </a:lnSpc>
        <a:spcBef>
          <a:spcPts val="500"/>
        </a:spcBef>
        <a:buClr>
          <a:srgbClr val="CCFFFF"/>
        </a:buClr>
        <a:buFont typeface="Arial" panose="020B0604020202020204" pitchFamily="34" charset="0"/>
        <a:buChar char="•"/>
        <a:defRPr sz="4400" kern="1200">
          <a:solidFill>
            <a:srgbClr val="19131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7244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184E-B7FE-AF77-3463-B1EC2FE99CEE}"/>
              </a:ext>
            </a:extLst>
          </p:cNvPr>
          <p:cNvSpPr>
            <a:spLocks noGrp="1"/>
          </p:cNvSpPr>
          <p:nvPr>
            <p:ph type="title"/>
          </p:nvPr>
        </p:nvSpPr>
        <p:spPr>
          <a:xfrm>
            <a:off x="838200" y="365125"/>
            <a:ext cx="10515600" cy="996747"/>
          </a:xfrm>
        </p:spPr>
        <p:txBody>
          <a:bodyPr/>
          <a:lstStyle/>
          <a:p>
            <a:r>
              <a:rPr lang="en-US" dirty="0"/>
              <a:t>1 CORINTHIANS 8:11-13</a:t>
            </a:r>
          </a:p>
        </p:txBody>
      </p:sp>
      <p:sp>
        <p:nvSpPr>
          <p:cNvPr id="3" name="Content Placeholder 2">
            <a:extLst>
              <a:ext uri="{FF2B5EF4-FFF2-40B4-BE49-F238E27FC236}">
                <a16:creationId xmlns:a16="http://schemas.microsoft.com/office/drawing/2014/main" id="{A60097BF-9C76-7584-E925-D527DF954C30}"/>
              </a:ext>
            </a:extLst>
          </p:cNvPr>
          <p:cNvSpPr>
            <a:spLocks noGrp="1"/>
          </p:cNvSpPr>
          <p:nvPr>
            <p:ph idx="1"/>
          </p:nvPr>
        </p:nvSpPr>
        <p:spPr>
          <a:xfrm>
            <a:off x="599767" y="1361872"/>
            <a:ext cx="11002297" cy="4812787"/>
          </a:xfrm>
        </p:spPr>
        <p:txBody>
          <a:bodyPr>
            <a:normAutofit/>
          </a:bodyPr>
          <a:lstStyle/>
          <a:p>
            <a:pPr marL="0" indent="0">
              <a:buNone/>
            </a:pPr>
            <a:r>
              <a:rPr lang="en-US" dirty="0">
                <a:solidFill>
                  <a:srgbClr val="CCFFFF"/>
                </a:solidFill>
              </a:rPr>
              <a:t>11) </a:t>
            </a:r>
            <a:r>
              <a:rPr lang="en-US" dirty="0"/>
              <a:t>So this weak brother, for whom Christ died, is destroyed by your knowledge. </a:t>
            </a:r>
            <a:r>
              <a:rPr lang="en-US" dirty="0">
                <a:solidFill>
                  <a:srgbClr val="CCFFFF"/>
                </a:solidFill>
              </a:rPr>
              <a:t>12) </a:t>
            </a:r>
            <a:r>
              <a:rPr lang="en-US" dirty="0"/>
              <a:t>When you sin against your brothers in this way and wound their weak conscience, you sin against Christ. </a:t>
            </a:r>
            <a:r>
              <a:rPr lang="en-US" dirty="0">
                <a:solidFill>
                  <a:srgbClr val="CCFFFF"/>
                </a:solidFill>
              </a:rPr>
              <a:t>13) </a:t>
            </a:r>
            <a:r>
              <a:rPr lang="en-US" dirty="0"/>
              <a:t>Therefore, if what I eat causes my brother to fall into sin, I will never eat meat again, so that I will not cause him to fall. </a:t>
            </a:r>
          </a:p>
        </p:txBody>
      </p:sp>
    </p:spTree>
    <p:extLst>
      <p:ext uri="{BB962C8B-B14F-4D97-AF65-F5344CB8AC3E}">
        <p14:creationId xmlns:p14="http://schemas.microsoft.com/office/powerpoint/2010/main" val="2090933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95700-2189-74B5-11B6-3DB06630DE2A}"/>
              </a:ext>
            </a:extLst>
          </p:cNvPr>
          <p:cNvSpPr>
            <a:spLocks noGrp="1"/>
          </p:cNvSpPr>
          <p:nvPr>
            <p:ph type="title"/>
          </p:nvPr>
        </p:nvSpPr>
        <p:spPr>
          <a:xfrm>
            <a:off x="838200" y="365125"/>
            <a:ext cx="10515600" cy="1006475"/>
          </a:xfrm>
        </p:spPr>
        <p:txBody>
          <a:bodyPr>
            <a:normAutofit/>
          </a:bodyPr>
          <a:lstStyle/>
          <a:p>
            <a:r>
              <a:rPr lang="en-US" sz="6600" dirty="0"/>
              <a:t>KNOWING GOD’S WILL</a:t>
            </a:r>
          </a:p>
        </p:txBody>
      </p:sp>
      <p:sp>
        <p:nvSpPr>
          <p:cNvPr id="3" name="Content Placeholder 2">
            <a:extLst>
              <a:ext uri="{FF2B5EF4-FFF2-40B4-BE49-F238E27FC236}">
                <a16:creationId xmlns:a16="http://schemas.microsoft.com/office/drawing/2014/main" id="{91A04C7E-E063-70EE-089A-84BAB5C5F355}"/>
              </a:ext>
            </a:extLst>
          </p:cNvPr>
          <p:cNvSpPr>
            <a:spLocks noGrp="1"/>
          </p:cNvSpPr>
          <p:nvPr>
            <p:ph idx="1"/>
          </p:nvPr>
        </p:nvSpPr>
        <p:spPr>
          <a:xfrm>
            <a:off x="599768" y="1371600"/>
            <a:ext cx="10972800" cy="4812890"/>
          </a:xfrm>
        </p:spPr>
        <p:txBody>
          <a:bodyPr>
            <a:normAutofit/>
          </a:bodyPr>
          <a:lstStyle/>
          <a:p>
            <a:r>
              <a:rPr lang="en-US" dirty="0"/>
              <a:t>How can we know God’s will in the difficult gray areas?</a:t>
            </a:r>
          </a:p>
        </p:txBody>
      </p:sp>
    </p:spTree>
    <p:extLst>
      <p:ext uri="{BB962C8B-B14F-4D97-AF65-F5344CB8AC3E}">
        <p14:creationId xmlns:p14="http://schemas.microsoft.com/office/powerpoint/2010/main" val="18231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7A8E2-FFB2-A92F-7127-E71475F44B17}"/>
              </a:ext>
            </a:extLst>
          </p:cNvPr>
          <p:cNvSpPr>
            <a:spLocks noGrp="1"/>
          </p:cNvSpPr>
          <p:nvPr>
            <p:ph type="title"/>
          </p:nvPr>
        </p:nvSpPr>
        <p:spPr>
          <a:xfrm>
            <a:off x="838200" y="365125"/>
            <a:ext cx="10515600" cy="1006475"/>
          </a:xfrm>
        </p:spPr>
        <p:txBody>
          <a:bodyPr>
            <a:normAutofit fontScale="90000"/>
          </a:bodyPr>
          <a:lstStyle/>
          <a:p>
            <a:pPr algn="ctr"/>
            <a:r>
              <a:rPr lang="en-US" sz="8000" dirty="0"/>
              <a:t>3 GUIDING LIGHTS</a:t>
            </a:r>
          </a:p>
        </p:txBody>
      </p:sp>
      <p:sp>
        <p:nvSpPr>
          <p:cNvPr id="3" name="Content Placeholder 2">
            <a:extLst>
              <a:ext uri="{FF2B5EF4-FFF2-40B4-BE49-F238E27FC236}">
                <a16:creationId xmlns:a16="http://schemas.microsoft.com/office/drawing/2014/main" id="{62D2AC1E-E5A1-FAAE-2E02-FB66B7772F0C}"/>
              </a:ext>
            </a:extLst>
          </p:cNvPr>
          <p:cNvSpPr>
            <a:spLocks noGrp="1"/>
          </p:cNvSpPr>
          <p:nvPr>
            <p:ph idx="1"/>
          </p:nvPr>
        </p:nvSpPr>
        <p:spPr>
          <a:xfrm>
            <a:off x="609600" y="1371600"/>
            <a:ext cx="10972800" cy="4832555"/>
          </a:xfrm>
        </p:spPr>
        <p:txBody>
          <a:bodyPr>
            <a:normAutofit/>
          </a:bodyPr>
          <a:lstStyle/>
          <a:p>
            <a:r>
              <a:rPr lang="en-US" dirty="0"/>
              <a:t>Like navigational buoys lining up to guide a ship.</a:t>
            </a:r>
          </a:p>
          <a:p>
            <a:r>
              <a:rPr lang="en-US" dirty="0"/>
              <a:t>Some people want something like GPS,  “God told me to do…”</a:t>
            </a:r>
          </a:p>
          <a:p>
            <a:r>
              <a:rPr lang="en-US" dirty="0"/>
              <a:t>Be careful here.</a:t>
            </a:r>
          </a:p>
        </p:txBody>
      </p:sp>
    </p:spTree>
    <p:extLst>
      <p:ext uri="{BB962C8B-B14F-4D97-AF65-F5344CB8AC3E}">
        <p14:creationId xmlns:p14="http://schemas.microsoft.com/office/powerpoint/2010/main" val="181203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F51-2200-7E8A-E580-099B691F0355}"/>
              </a:ext>
            </a:extLst>
          </p:cNvPr>
          <p:cNvSpPr>
            <a:spLocks noGrp="1"/>
          </p:cNvSpPr>
          <p:nvPr>
            <p:ph type="title"/>
          </p:nvPr>
        </p:nvSpPr>
        <p:spPr>
          <a:xfrm>
            <a:off x="838200" y="365125"/>
            <a:ext cx="10515600" cy="1006475"/>
          </a:xfrm>
        </p:spPr>
        <p:txBody>
          <a:bodyPr>
            <a:normAutofit fontScale="90000"/>
          </a:bodyPr>
          <a:lstStyle/>
          <a:p>
            <a:pPr algn="ctr"/>
            <a:r>
              <a:rPr lang="en-US" sz="8000" dirty="0"/>
              <a:t>THE WAY OF WISDOM</a:t>
            </a:r>
          </a:p>
        </p:txBody>
      </p:sp>
      <p:sp>
        <p:nvSpPr>
          <p:cNvPr id="3" name="Content Placeholder 2">
            <a:extLst>
              <a:ext uri="{FF2B5EF4-FFF2-40B4-BE49-F238E27FC236}">
                <a16:creationId xmlns:a16="http://schemas.microsoft.com/office/drawing/2014/main" id="{F72C34F4-DBAD-1135-9023-D17C18727866}"/>
              </a:ext>
            </a:extLst>
          </p:cNvPr>
          <p:cNvSpPr>
            <a:spLocks noGrp="1"/>
          </p:cNvSpPr>
          <p:nvPr>
            <p:ph idx="1"/>
          </p:nvPr>
        </p:nvSpPr>
        <p:spPr>
          <a:xfrm>
            <a:off x="619432" y="1371600"/>
            <a:ext cx="10972800" cy="4805363"/>
          </a:xfrm>
        </p:spPr>
        <p:txBody>
          <a:bodyPr>
            <a:normAutofit/>
          </a:bodyPr>
          <a:lstStyle/>
          <a:p>
            <a:r>
              <a:rPr lang="en-US" dirty="0"/>
              <a:t>3 GUIDING LIGHTS TO KNOW GOD’S WILL IN GRAY AREAS.</a:t>
            </a:r>
          </a:p>
          <a:p>
            <a:r>
              <a:rPr lang="en-US" dirty="0"/>
              <a:t>1. Knowledge.</a:t>
            </a:r>
          </a:p>
          <a:p>
            <a:r>
              <a:rPr lang="en-US" dirty="0"/>
              <a:t>2. Love.</a:t>
            </a:r>
          </a:p>
          <a:p>
            <a:r>
              <a:rPr lang="en-US" dirty="0"/>
              <a:t>3. The glory of God.</a:t>
            </a:r>
          </a:p>
        </p:txBody>
      </p:sp>
    </p:spTree>
    <p:extLst>
      <p:ext uri="{BB962C8B-B14F-4D97-AF65-F5344CB8AC3E}">
        <p14:creationId xmlns:p14="http://schemas.microsoft.com/office/powerpoint/2010/main" val="399296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3648D-966A-F466-8C6A-34C6F3D47C7F}"/>
              </a:ext>
            </a:extLst>
          </p:cNvPr>
          <p:cNvSpPr>
            <a:spLocks noGrp="1"/>
          </p:cNvSpPr>
          <p:nvPr>
            <p:ph type="title"/>
          </p:nvPr>
        </p:nvSpPr>
        <p:spPr>
          <a:xfrm>
            <a:off x="838200" y="365125"/>
            <a:ext cx="10515600" cy="996747"/>
          </a:xfrm>
        </p:spPr>
        <p:txBody>
          <a:bodyPr>
            <a:normAutofit/>
          </a:bodyPr>
          <a:lstStyle/>
          <a:p>
            <a:r>
              <a:rPr lang="en-US" sz="6000" dirty="0"/>
              <a:t>1. KNOWLEDGE  8:1-6</a:t>
            </a:r>
          </a:p>
        </p:txBody>
      </p:sp>
      <p:sp>
        <p:nvSpPr>
          <p:cNvPr id="3" name="Content Placeholder 2">
            <a:extLst>
              <a:ext uri="{FF2B5EF4-FFF2-40B4-BE49-F238E27FC236}">
                <a16:creationId xmlns:a16="http://schemas.microsoft.com/office/drawing/2014/main" id="{72F4E649-6859-1639-94F8-8CF2687AB613}"/>
              </a:ext>
            </a:extLst>
          </p:cNvPr>
          <p:cNvSpPr>
            <a:spLocks noGrp="1"/>
          </p:cNvSpPr>
          <p:nvPr>
            <p:ph idx="1"/>
          </p:nvPr>
        </p:nvSpPr>
        <p:spPr>
          <a:xfrm>
            <a:off x="599768" y="1361872"/>
            <a:ext cx="10992464" cy="4815091"/>
          </a:xfrm>
        </p:spPr>
        <p:txBody>
          <a:bodyPr>
            <a:normAutofit/>
          </a:bodyPr>
          <a:lstStyle/>
          <a:p>
            <a:r>
              <a:rPr lang="en-US" dirty="0"/>
              <a:t>You must know God’s Word. </a:t>
            </a:r>
          </a:p>
          <a:p>
            <a:r>
              <a:rPr lang="en-US" dirty="0"/>
              <a:t>Be careful though, “Knowledge puffs up.”  8:1</a:t>
            </a:r>
          </a:p>
          <a:p>
            <a:r>
              <a:rPr lang="en-US" dirty="0"/>
              <a:t>In Corinth the issue was meat sacrificed to idols.</a:t>
            </a:r>
          </a:p>
        </p:txBody>
      </p:sp>
    </p:spTree>
    <p:extLst>
      <p:ext uri="{BB962C8B-B14F-4D97-AF65-F5344CB8AC3E}">
        <p14:creationId xmlns:p14="http://schemas.microsoft.com/office/powerpoint/2010/main" val="72987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7C349-45C7-873F-DADD-BD708B4BA153}"/>
              </a:ext>
            </a:extLst>
          </p:cNvPr>
          <p:cNvSpPr>
            <a:spLocks noGrp="1"/>
          </p:cNvSpPr>
          <p:nvPr>
            <p:ph type="title"/>
          </p:nvPr>
        </p:nvSpPr>
        <p:spPr>
          <a:xfrm>
            <a:off x="838200" y="365125"/>
            <a:ext cx="10515600" cy="1006475"/>
          </a:xfrm>
        </p:spPr>
        <p:txBody>
          <a:bodyPr>
            <a:normAutofit/>
          </a:bodyPr>
          <a:lstStyle/>
          <a:p>
            <a:r>
              <a:rPr lang="en-US" sz="6000" dirty="0"/>
              <a:t>1. KNOWLEDGE  8:1-6</a:t>
            </a:r>
          </a:p>
        </p:txBody>
      </p:sp>
      <p:sp>
        <p:nvSpPr>
          <p:cNvPr id="3" name="Content Placeholder 2">
            <a:extLst>
              <a:ext uri="{FF2B5EF4-FFF2-40B4-BE49-F238E27FC236}">
                <a16:creationId xmlns:a16="http://schemas.microsoft.com/office/drawing/2014/main" id="{52E29B7D-EDF5-0E46-DDCE-2B7569939453}"/>
              </a:ext>
            </a:extLst>
          </p:cNvPr>
          <p:cNvSpPr>
            <a:spLocks noGrp="1"/>
          </p:cNvSpPr>
          <p:nvPr>
            <p:ph idx="1"/>
          </p:nvPr>
        </p:nvSpPr>
        <p:spPr>
          <a:xfrm>
            <a:off x="599768" y="1371600"/>
            <a:ext cx="10992464" cy="4805363"/>
          </a:xfrm>
        </p:spPr>
        <p:txBody>
          <a:bodyPr>
            <a:normAutofit/>
          </a:bodyPr>
          <a:lstStyle/>
          <a:p>
            <a:r>
              <a:rPr lang="en-US" dirty="0"/>
              <a:t>MEAT SACRIFICED TO IDOLS.</a:t>
            </a:r>
          </a:p>
          <a:p>
            <a:r>
              <a:rPr lang="en-US" dirty="0"/>
              <a:t>A. The idol is nothing.  8:4</a:t>
            </a:r>
          </a:p>
          <a:p>
            <a:r>
              <a:rPr lang="en-US" dirty="0"/>
              <a:t>B.  Only 1 true God.  8:4-6</a:t>
            </a:r>
          </a:p>
          <a:p>
            <a:r>
              <a:rPr lang="en-US" dirty="0"/>
              <a:t>C.  So, go ahead and eat. You are FREE.  8:9</a:t>
            </a:r>
          </a:p>
          <a:p>
            <a:r>
              <a:rPr lang="en-US" dirty="0"/>
              <a:t>But there is a 2</a:t>
            </a:r>
            <a:r>
              <a:rPr lang="en-US" baseline="30000" dirty="0"/>
              <a:t>nd</a:t>
            </a:r>
            <a:r>
              <a:rPr lang="en-US" dirty="0"/>
              <a:t> Guiding Light….</a:t>
            </a:r>
          </a:p>
        </p:txBody>
      </p:sp>
    </p:spTree>
    <p:extLst>
      <p:ext uri="{BB962C8B-B14F-4D97-AF65-F5344CB8AC3E}">
        <p14:creationId xmlns:p14="http://schemas.microsoft.com/office/powerpoint/2010/main" val="154230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CF7E-C78C-6B41-75BE-496CD0CB58AA}"/>
              </a:ext>
            </a:extLst>
          </p:cNvPr>
          <p:cNvSpPr>
            <a:spLocks noGrp="1"/>
          </p:cNvSpPr>
          <p:nvPr>
            <p:ph type="title"/>
          </p:nvPr>
        </p:nvSpPr>
        <p:spPr>
          <a:xfrm>
            <a:off x="838200" y="365125"/>
            <a:ext cx="10515600" cy="1055113"/>
          </a:xfrm>
        </p:spPr>
        <p:txBody>
          <a:bodyPr>
            <a:normAutofit/>
          </a:bodyPr>
          <a:lstStyle/>
          <a:p>
            <a:r>
              <a:rPr lang="en-US" sz="6000" dirty="0"/>
              <a:t>2. LOVE  8:7-13</a:t>
            </a:r>
          </a:p>
        </p:txBody>
      </p:sp>
      <p:sp>
        <p:nvSpPr>
          <p:cNvPr id="3" name="Content Placeholder 2">
            <a:extLst>
              <a:ext uri="{FF2B5EF4-FFF2-40B4-BE49-F238E27FC236}">
                <a16:creationId xmlns:a16="http://schemas.microsoft.com/office/drawing/2014/main" id="{5269E805-B892-0EC5-5566-D2727E5E2108}"/>
              </a:ext>
            </a:extLst>
          </p:cNvPr>
          <p:cNvSpPr>
            <a:spLocks noGrp="1"/>
          </p:cNvSpPr>
          <p:nvPr>
            <p:ph idx="1"/>
          </p:nvPr>
        </p:nvSpPr>
        <p:spPr>
          <a:xfrm>
            <a:off x="609600" y="1420238"/>
            <a:ext cx="10982632" cy="4756725"/>
          </a:xfrm>
        </p:spPr>
        <p:txBody>
          <a:bodyPr>
            <a:normAutofit/>
          </a:bodyPr>
          <a:lstStyle/>
          <a:p>
            <a:r>
              <a:rPr lang="en-US" dirty="0"/>
              <a:t>How will this affect others?</a:t>
            </a:r>
          </a:p>
          <a:p>
            <a:r>
              <a:rPr lang="en-US" dirty="0"/>
              <a:t>A. You might </a:t>
            </a:r>
            <a:r>
              <a:rPr lang="en-US" sz="4800" b="1" i="1" u="sng" dirty="0"/>
              <a:t>defile</a:t>
            </a:r>
            <a:r>
              <a:rPr lang="en-US" dirty="0"/>
              <a:t> their conscience.  8:7</a:t>
            </a:r>
          </a:p>
          <a:p>
            <a:r>
              <a:rPr lang="en-US" dirty="0"/>
              <a:t>B. Your freedom could become </a:t>
            </a:r>
            <a:r>
              <a:rPr lang="en-US" sz="4800" b="1" i="1" u="sng" dirty="0"/>
              <a:t>a stumbling block</a:t>
            </a:r>
            <a:r>
              <a:rPr lang="en-US" dirty="0"/>
              <a:t>.  8:9-12</a:t>
            </a:r>
          </a:p>
          <a:p>
            <a:r>
              <a:rPr lang="en-US" dirty="0"/>
              <a:t>C. They could be </a:t>
            </a:r>
            <a:r>
              <a:rPr lang="en-US" sz="4800" b="1" i="1" u="sng" dirty="0"/>
              <a:t>destroyed/ruined</a:t>
            </a:r>
            <a:r>
              <a:rPr lang="en-US" dirty="0"/>
              <a:t>. 8:11</a:t>
            </a:r>
          </a:p>
        </p:txBody>
      </p:sp>
    </p:spTree>
    <p:extLst>
      <p:ext uri="{BB962C8B-B14F-4D97-AF65-F5344CB8AC3E}">
        <p14:creationId xmlns:p14="http://schemas.microsoft.com/office/powerpoint/2010/main" val="277668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CF7E-C78C-6B41-75BE-496CD0CB58AA}"/>
              </a:ext>
            </a:extLst>
          </p:cNvPr>
          <p:cNvSpPr>
            <a:spLocks noGrp="1"/>
          </p:cNvSpPr>
          <p:nvPr>
            <p:ph type="title"/>
          </p:nvPr>
        </p:nvSpPr>
        <p:spPr>
          <a:xfrm>
            <a:off x="838200" y="365125"/>
            <a:ext cx="10515600" cy="1006475"/>
          </a:xfrm>
        </p:spPr>
        <p:txBody>
          <a:bodyPr>
            <a:normAutofit/>
          </a:bodyPr>
          <a:lstStyle/>
          <a:p>
            <a:r>
              <a:rPr lang="en-US" sz="6000" dirty="0"/>
              <a:t>2. LOVE  8:7-13</a:t>
            </a:r>
          </a:p>
        </p:txBody>
      </p:sp>
      <p:sp>
        <p:nvSpPr>
          <p:cNvPr id="3" name="Content Placeholder 2">
            <a:extLst>
              <a:ext uri="{FF2B5EF4-FFF2-40B4-BE49-F238E27FC236}">
                <a16:creationId xmlns:a16="http://schemas.microsoft.com/office/drawing/2014/main" id="{5269E805-B892-0EC5-5566-D2727E5E2108}"/>
              </a:ext>
            </a:extLst>
          </p:cNvPr>
          <p:cNvSpPr>
            <a:spLocks noGrp="1"/>
          </p:cNvSpPr>
          <p:nvPr>
            <p:ph idx="1"/>
          </p:nvPr>
        </p:nvSpPr>
        <p:spPr>
          <a:xfrm>
            <a:off x="609599" y="1371600"/>
            <a:ext cx="10953135" cy="4805363"/>
          </a:xfrm>
        </p:spPr>
        <p:txBody>
          <a:bodyPr>
            <a:normAutofit/>
          </a:bodyPr>
          <a:lstStyle/>
          <a:p>
            <a:r>
              <a:rPr lang="en-US" dirty="0"/>
              <a:t>If you violate the principle of LOVE there are       2 dangers:</a:t>
            </a:r>
          </a:p>
          <a:p>
            <a:r>
              <a:rPr lang="en-US" dirty="0"/>
              <a:t>A. Sin against a brother or sister.  8:12a</a:t>
            </a:r>
          </a:p>
          <a:p>
            <a:r>
              <a:rPr lang="en-US" dirty="0"/>
              <a:t>B. Sin against Christ.  8:12b</a:t>
            </a:r>
          </a:p>
          <a:p>
            <a:r>
              <a:rPr lang="en-US" dirty="0"/>
              <a:t>What would Jesus do?  WWJD</a:t>
            </a:r>
          </a:p>
        </p:txBody>
      </p:sp>
    </p:spTree>
    <p:extLst>
      <p:ext uri="{BB962C8B-B14F-4D97-AF65-F5344CB8AC3E}">
        <p14:creationId xmlns:p14="http://schemas.microsoft.com/office/powerpoint/2010/main" val="253902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CF7E-C78C-6B41-75BE-496CD0CB58AA}"/>
              </a:ext>
            </a:extLst>
          </p:cNvPr>
          <p:cNvSpPr>
            <a:spLocks noGrp="1"/>
          </p:cNvSpPr>
          <p:nvPr>
            <p:ph type="title"/>
          </p:nvPr>
        </p:nvSpPr>
        <p:spPr>
          <a:xfrm>
            <a:off x="838200" y="365125"/>
            <a:ext cx="10515600" cy="996747"/>
          </a:xfrm>
        </p:spPr>
        <p:txBody>
          <a:bodyPr>
            <a:normAutofit/>
          </a:bodyPr>
          <a:lstStyle/>
          <a:p>
            <a:r>
              <a:rPr lang="en-US" sz="6000" dirty="0"/>
              <a:t>2. LOVE  8:7-13</a:t>
            </a:r>
          </a:p>
        </p:txBody>
      </p:sp>
      <p:sp>
        <p:nvSpPr>
          <p:cNvPr id="3" name="Content Placeholder 2">
            <a:extLst>
              <a:ext uri="{FF2B5EF4-FFF2-40B4-BE49-F238E27FC236}">
                <a16:creationId xmlns:a16="http://schemas.microsoft.com/office/drawing/2014/main" id="{5269E805-B892-0EC5-5566-D2727E5E2108}"/>
              </a:ext>
            </a:extLst>
          </p:cNvPr>
          <p:cNvSpPr>
            <a:spLocks noGrp="1"/>
          </p:cNvSpPr>
          <p:nvPr>
            <p:ph idx="1"/>
          </p:nvPr>
        </p:nvSpPr>
        <p:spPr>
          <a:xfrm>
            <a:off x="609600" y="1361872"/>
            <a:ext cx="10982632" cy="4815091"/>
          </a:xfrm>
        </p:spPr>
        <p:txBody>
          <a:bodyPr>
            <a:normAutofit/>
          </a:bodyPr>
          <a:lstStyle/>
          <a:p>
            <a:r>
              <a:rPr lang="en-US" dirty="0"/>
              <a:t>Knowledge must be mixed with Love.  WWJD</a:t>
            </a:r>
          </a:p>
          <a:p>
            <a:r>
              <a:rPr lang="en-US" dirty="0"/>
              <a:t>There is a 3</a:t>
            </a:r>
            <a:r>
              <a:rPr lang="en-US" baseline="30000" dirty="0"/>
              <a:t>rd</a:t>
            </a:r>
            <a:r>
              <a:rPr lang="en-US" dirty="0"/>
              <a:t> Guiding Light…</a:t>
            </a:r>
          </a:p>
        </p:txBody>
      </p:sp>
    </p:spTree>
    <p:extLst>
      <p:ext uri="{BB962C8B-B14F-4D97-AF65-F5344CB8AC3E}">
        <p14:creationId xmlns:p14="http://schemas.microsoft.com/office/powerpoint/2010/main" val="372384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B047-087E-611C-6AE4-E43726819E47}"/>
              </a:ext>
            </a:extLst>
          </p:cNvPr>
          <p:cNvSpPr>
            <a:spLocks noGrp="1"/>
          </p:cNvSpPr>
          <p:nvPr>
            <p:ph type="title"/>
          </p:nvPr>
        </p:nvSpPr>
        <p:spPr>
          <a:xfrm>
            <a:off x="838200" y="365125"/>
            <a:ext cx="10515600" cy="1006475"/>
          </a:xfrm>
        </p:spPr>
        <p:txBody>
          <a:bodyPr>
            <a:normAutofit/>
          </a:bodyPr>
          <a:lstStyle/>
          <a:p>
            <a:r>
              <a:rPr lang="en-US" sz="6000" dirty="0"/>
              <a:t>3. THE GLORY OF GOD  10:31</a:t>
            </a:r>
          </a:p>
        </p:txBody>
      </p:sp>
      <p:sp>
        <p:nvSpPr>
          <p:cNvPr id="3" name="Content Placeholder 2">
            <a:extLst>
              <a:ext uri="{FF2B5EF4-FFF2-40B4-BE49-F238E27FC236}">
                <a16:creationId xmlns:a16="http://schemas.microsoft.com/office/drawing/2014/main" id="{92441F88-9161-8EF2-3DBC-A97355B1B56F}"/>
              </a:ext>
            </a:extLst>
          </p:cNvPr>
          <p:cNvSpPr>
            <a:spLocks noGrp="1"/>
          </p:cNvSpPr>
          <p:nvPr>
            <p:ph idx="1"/>
          </p:nvPr>
        </p:nvSpPr>
        <p:spPr>
          <a:xfrm>
            <a:off x="599768" y="1371600"/>
            <a:ext cx="10992464" cy="4805363"/>
          </a:xfrm>
        </p:spPr>
        <p:txBody>
          <a:bodyPr>
            <a:normAutofit/>
          </a:bodyPr>
          <a:lstStyle/>
          <a:p>
            <a:r>
              <a:rPr lang="en-US" dirty="0"/>
              <a:t>“So whether you eat or drink or whatever you do, do it all for </a:t>
            </a:r>
            <a:r>
              <a:rPr lang="en-US" sz="4800" b="1" i="1" u="sng" dirty="0"/>
              <a:t>the glory of God</a:t>
            </a:r>
            <a:r>
              <a:rPr lang="en-US" dirty="0"/>
              <a:t>.”  10:31</a:t>
            </a:r>
          </a:p>
          <a:p>
            <a:r>
              <a:rPr lang="en-US" dirty="0"/>
              <a:t>Freedom is not a license.  You must consider all 3 of these guiding lights.</a:t>
            </a:r>
          </a:p>
        </p:txBody>
      </p:sp>
    </p:spTree>
    <p:extLst>
      <p:ext uri="{BB962C8B-B14F-4D97-AF65-F5344CB8AC3E}">
        <p14:creationId xmlns:p14="http://schemas.microsoft.com/office/powerpoint/2010/main" val="154476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astorSteve\Pictures\map_pauls_second_journey.jpg"/>
          <p:cNvPicPr>
            <a:picLocks noGrp="1" noChangeAspect="1" noChangeArrowheads="1"/>
          </p:cNvPicPr>
          <p:nvPr>
            <p:ph idx="1"/>
          </p:nvPr>
        </p:nvPicPr>
        <p:blipFill>
          <a:blip r:embed="rId2" cstate="print"/>
          <a:srcRect/>
          <a:stretch>
            <a:fillRect/>
          </a:stretch>
        </p:blipFill>
        <p:spPr bwMode="auto">
          <a:xfrm>
            <a:off x="1739152" y="0"/>
            <a:ext cx="8584719" cy="686777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EE06-A644-C866-A60D-171D2C27175B}"/>
              </a:ext>
            </a:extLst>
          </p:cNvPr>
          <p:cNvSpPr>
            <a:spLocks noGrp="1"/>
          </p:cNvSpPr>
          <p:nvPr>
            <p:ph type="title"/>
          </p:nvPr>
        </p:nvSpPr>
        <p:spPr>
          <a:xfrm>
            <a:off x="838200" y="365125"/>
            <a:ext cx="10515600" cy="996747"/>
          </a:xfrm>
        </p:spPr>
        <p:txBody>
          <a:bodyPr>
            <a:normAutofit fontScale="90000"/>
          </a:bodyPr>
          <a:lstStyle/>
          <a:p>
            <a:r>
              <a:rPr lang="en-US" sz="6000" b="1" i="1" u="sng" dirty="0"/>
              <a:t>GOAL </a:t>
            </a:r>
            <a:r>
              <a:rPr lang="en-US" dirty="0"/>
              <a:t>OF EVERY BELIEVER IN GRAY AREAS</a:t>
            </a:r>
          </a:p>
        </p:txBody>
      </p:sp>
      <p:sp>
        <p:nvSpPr>
          <p:cNvPr id="3" name="Content Placeholder 2">
            <a:extLst>
              <a:ext uri="{FF2B5EF4-FFF2-40B4-BE49-F238E27FC236}">
                <a16:creationId xmlns:a16="http://schemas.microsoft.com/office/drawing/2014/main" id="{BDBD7FDB-1560-F7B1-BB8C-FC7FEE32CC8F}"/>
              </a:ext>
            </a:extLst>
          </p:cNvPr>
          <p:cNvSpPr>
            <a:spLocks noGrp="1"/>
          </p:cNvSpPr>
          <p:nvPr>
            <p:ph idx="1"/>
          </p:nvPr>
        </p:nvSpPr>
        <p:spPr>
          <a:xfrm>
            <a:off x="609600" y="1361872"/>
            <a:ext cx="10982632" cy="4822618"/>
          </a:xfrm>
        </p:spPr>
        <p:txBody>
          <a:bodyPr>
            <a:normAutofit/>
          </a:bodyPr>
          <a:lstStyle/>
          <a:p>
            <a:r>
              <a:rPr lang="en-US" dirty="0"/>
              <a:t>Make wise decisions on the basis of Scripture and love for the weaker brother with the glory of God in view.</a:t>
            </a:r>
          </a:p>
        </p:txBody>
      </p:sp>
    </p:spTree>
    <p:extLst>
      <p:ext uri="{BB962C8B-B14F-4D97-AF65-F5344CB8AC3E}">
        <p14:creationId xmlns:p14="http://schemas.microsoft.com/office/powerpoint/2010/main" val="4293894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F51-2200-7E8A-E580-099B691F0355}"/>
              </a:ext>
            </a:extLst>
          </p:cNvPr>
          <p:cNvSpPr>
            <a:spLocks noGrp="1"/>
          </p:cNvSpPr>
          <p:nvPr>
            <p:ph type="title"/>
          </p:nvPr>
        </p:nvSpPr>
        <p:spPr>
          <a:xfrm>
            <a:off x="838200" y="365125"/>
            <a:ext cx="10515600" cy="1006475"/>
          </a:xfrm>
        </p:spPr>
        <p:txBody>
          <a:bodyPr/>
          <a:lstStyle/>
          <a:p>
            <a:pPr algn="ctr"/>
            <a:r>
              <a:rPr lang="en-US" sz="6600" dirty="0"/>
              <a:t>THE WAY OF WISDOM</a:t>
            </a:r>
          </a:p>
        </p:txBody>
      </p:sp>
      <p:sp>
        <p:nvSpPr>
          <p:cNvPr id="3" name="Content Placeholder 2">
            <a:extLst>
              <a:ext uri="{FF2B5EF4-FFF2-40B4-BE49-F238E27FC236}">
                <a16:creationId xmlns:a16="http://schemas.microsoft.com/office/drawing/2014/main" id="{F72C34F4-DBAD-1135-9023-D17C18727866}"/>
              </a:ext>
            </a:extLst>
          </p:cNvPr>
          <p:cNvSpPr>
            <a:spLocks noGrp="1"/>
          </p:cNvSpPr>
          <p:nvPr>
            <p:ph idx="1"/>
          </p:nvPr>
        </p:nvSpPr>
        <p:spPr>
          <a:xfrm>
            <a:off x="599768" y="1371600"/>
            <a:ext cx="10992464" cy="4805363"/>
          </a:xfrm>
        </p:spPr>
        <p:txBody>
          <a:bodyPr>
            <a:normAutofit/>
          </a:bodyPr>
          <a:lstStyle/>
          <a:p>
            <a:r>
              <a:rPr lang="en-US" dirty="0"/>
              <a:t>3 GUIDING LIGHTS TO KNOW GOD’S WILL IN GRAY AREAS.</a:t>
            </a:r>
          </a:p>
          <a:p>
            <a:r>
              <a:rPr lang="en-US" dirty="0"/>
              <a:t>1. Knowledge.</a:t>
            </a:r>
          </a:p>
          <a:p>
            <a:r>
              <a:rPr lang="en-US" dirty="0"/>
              <a:t>2. Love.</a:t>
            </a:r>
          </a:p>
          <a:p>
            <a:r>
              <a:rPr lang="en-US" dirty="0"/>
              <a:t>3. The glory of God.</a:t>
            </a:r>
          </a:p>
        </p:txBody>
      </p:sp>
    </p:spTree>
    <p:extLst>
      <p:ext uri="{BB962C8B-B14F-4D97-AF65-F5344CB8AC3E}">
        <p14:creationId xmlns:p14="http://schemas.microsoft.com/office/powerpoint/2010/main" val="208568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A841-5600-13AC-BCEA-C2699E00082F}"/>
              </a:ext>
            </a:extLst>
          </p:cNvPr>
          <p:cNvSpPr>
            <a:spLocks noGrp="1"/>
          </p:cNvSpPr>
          <p:nvPr>
            <p:ph type="title"/>
          </p:nvPr>
        </p:nvSpPr>
        <p:spPr>
          <a:xfrm>
            <a:off x="838200" y="365125"/>
            <a:ext cx="10515600" cy="996747"/>
          </a:xfrm>
        </p:spPr>
        <p:txBody>
          <a:bodyPr>
            <a:normAutofit/>
          </a:bodyPr>
          <a:lstStyle/>
          <a:p>
            <a:pPr algn="ctr"/>
            <a:r>
              <a:rPr lang="en-US" sz="6000" dirty="0"/>
              <a:t>APPLICATIONS</a:t>
            </a:r>
          </a:p>
        </p:txBody>
      </p:sp>
      <p:sp>
        <p:nvSpPr>
          <p:cNvPr id="3" name="Content Placeholder 2">
            <a:extLst>
              <a:ext uri="{FF2B5EF4-FFF2-40B4-BE49-F238E27FC236}">
                <a16:creationId xmlns:a16="http://schemas.microsoft.com/office/drawing/2014/main" id="{3F138DD5-49A7-2FDD-F8F9-4678AED76428}"/>
              </a:ext>
            </a:extLst>
          </p:cNvPr>
          <p:cNvSpPr>
            <a:spLocks noGrp="1"/>
          </p:cNvSpPr>
          <p:nvPr>
            <p:ph idx="1"/>
          </p:nvPr>
        </p:nvSpPr>
        <p:spPr>
          <a:xfrm>
            <a:off x="609600" y="1361872"/>
            <a:ext cx="10972800" cy="5272392"/>
          </a:xfrm>
        </p:spPr>
        <p:txBody>
          <a:bodyPr>
            <a:normAutofit lnSpcReduction="10000"/>
          </a:bodyPr>
          <a:lstStyle/>
          <a:p>
            <a:r>
              <a:rPr lang="en-US" sz="3200" dirty="0"/>
              <a:t>Amish have lots of rules, but so do we.</a:t>
            </a:r>
          </a:p>
          <a:p>
            <a:r>
              <a:rPr lang="en-US" sz="3200" dirty="0"/>
              <a:t>In Moldova the ladies wore head coverings at first but then they didn’t.</a:t>
            </a:r>
          </a:p>
          <a:p>
            <a:r>
              <a:rPr lang="en-US" sz="3200" dirty="0"/>
              <a:t>Wearing of jewelry, makeup, tattoos, beards, etc.</a:t>
            </a:r>
          </a:p>
          <a:p>
            <a:r>
              <a:rPr lang="en-US" sz="3200" dirty="0"/>
              <a:t>Working on Sunday, or shopping, mowing the lawn, etc.</a:t>
            </a:r>
          </a:p>
          <a:p>
            <a:r>
              <a:rPr lang="en-US" sz="3200" dirty="0"/>
              <a:t>2 piece swim suits, pant suits, skirts above the knee, etc.</a:t>
            </a:r>
          </a:p>
          <a:p>
            <a:r>
              <a:rPr lang="en-US" sz="3200" dirty="0"/>
              <a:t>Smoking, drinking wine in moderation, gambling, etc.</a:t>
            </a:r>
          </a:p>
          <a:p>
            <a:r>
              <a:rPr lang="en-US" sz="3200" dirty="0"/>
              <a:t>Playing instruments in church, esp. drums and guitars, etc.</a:t>
            </a:r>
          </a:p>
          <a:p>
            <a:r>
              <a:rPr lang="en-US" sz="3200" dirty="0"/>
              <a:t>Bible translations other than the KJV.</a:t>
            </a:r>
          </a:p>
          <a:p>
            <a:r>
              <a:rPr lang="en-US" sz="3200" dirty="0"/>
              <a:t>Can/should I get married?</a:t>
            </a:r>
          </a:p>
        </p:txBody>
      </p:sp>
    </p:spTree>
    <p:extLst>
      <p:ext uri="{BB962C8B-B14F-4D97-AF65-F5344CB8AC3E}">
        <p14:creationId xmlns:p14="http://schemas.microsoft.com/office/powerpoint/2010/main" val="298538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5EE06-A644-C866-A60D-171D2C27175B}"/>
              </a:ext>
            </a:extLst>
          </p:cNvPr>
          <p:cNvSpPr>
            <a:spLocks noGrp="1"/>
          </p:cNvSpPr>
          <p:nvPr>
            <p:ph type="title"/>
          </p:nvPr>
        </p:nvSpPr>
        <p:spPr>
          <a:xfrm>
            <a:off x="838200" y="365125"/>
            <a:ext cx="10515600" cy="1016203"/>
          </a:xfrm>
        </p:spPr>
        <p:txBody>
          <a:bodyPr>
            <a:normAutofit fontScale="90000"/>
          </a:bodyPr>
          <a:lstStyle/>
          <a:p>
            <a:r>
              <a:rPr lang="en-US" sz="6000" b="1" i="1" u="sng" dirty="0"/>
              <a:t>GOAL </a:t>
            </a:r>
            <a:r>
              <a:rPr lang="en-US" dirty="0"/>
              <a:t>OF EVERY BELIEVER IN GRAY AREAS</a:t>
            </a:r>
          </a:p>
        </p:txBody>
      </p:sp>
      <p:sp>
        <p:nvSpPr>
          <p:cNvPr id="3" name="Content Placeholder 2">
            <a:extLst>
              <a:ext uri="{FF2B5EF4-FFF2-40B4-BE49-F238E27FC236}">
                <a16:creationId xmlns:a16="http://schemas.microsoft.com/office/drawing/2014/main" id="{BDBD7FDB-1560-F7B1-BB8C-FC7FEE32CC8F}"/>
              </a:ext>
            </a:extLst>
          </p:cNvPr>
          <p:cNvSpPr>
            <a:spLocks noGrp="1"/>
          </p:cNvSpPr>
          <p:nvPr>
            <p:ph idx="1"/>
          </p:nvPr>
        </p:nvSpPr>
        <p:spPr>
          <a:xfrm>
            <a:off x="609600" y="1381328"/>
            <a:ext cx="10982632" cy="4795635"/>
          </a:xfrm>
        </p:spPr>
        <p:txBody>
          <a:bodyPr>
            <a:normAutofit/>
          </a:bodyPr>
          <a:lstStyle/>
          <a:p>
            <a:r>
              <a:rPr lang="en-US" sz="4800" dirty="0"/>
              <a:t>Make wise decisions on the basis of Scripture and love for the weaker brother with the glory of God in view.</a:t>
            </a:r>
          </a:p>
        </p:txBody>
      </p:sp>
    </p:spTree>
    <p:extLst>
      <p:ext uri="{BB962C8B-B14F-4D97-AF65-F5344CB8AC3E}">
        <p14:creationId xmlns:p14="http://schemas.microsoft.com/office/powerpoint/2010/main" val="3598266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A0ABF-80CB-7800-5F65-5631B293E77A}"/>
              </a:ext>
            </a:extLst>
          </p:cNvPr>
          <p:cNvSpPr>
            <a:spLocks noGrp="1"/>
          </p:cNvSpPr>
          <p:nvPr>
            <p:ph type="title"/>
          </p:nvPr>
        </p:nvSpPr>
        <p:spPr/>
        <p:txBody>
          <a:bodyPr>
            <a:normAutofit/>
          </a:bodyPr>
          <a:lstStyle/>
          <a:p>
            <a:pPr algn="ctr"/>
            <a:r>
              <a:rPr lang="en-US" sz="6600" dirty="0"/>
              <a:t>I SURRENDER ALL</a:t>
            </a:r>
          </a:p>
        </p:txBody>
      </p:sp>
      <p:sp>
        <p:nvSpPr>
          <p:cNvPr id="3" name="Content Placeholder 2">
            <a:extLst>
              <a:ext uri="{FF2B5EF4-FFF2-40B4-BE49-F238E27FC236}">
                <a16:creationId xmlns:a16="http://schemas.microsoft.com/office/drawing/2014/main" id="{E87FF81A-C47D-FA82-222A-C4F74A6A84FC}"/>
              </a:ext>
            </a:extLst>
          </p:cNvPr>
          <p:cNvSpPr>
            <a:spLocks noGrp="1"/>
          </p:cNvSpPr>
          <p:nvPr>
            <p:ph idx="1"/>
          </p:nvPr>
        </p:nvSpPr>
        <p:spPr/>
        <p:txBody>
          <a:bodyPr>
            <a:normAutofit/>
          </a:bodyPr>
          <a:lstStyle/>
          <a:p>
            <a:pPr algn="ctr"/>
            <a:r>
              <a:rPr lang="en-US" sz="6600" dirty="0"/>
              <a:t>HYMN #275</a:t>
            </a:r>
          </a:p>
        </p:txBody>
      </p:sp>
    </p:spTree>
    <p:extLst>
      <p:ext uri="{BB962C8B-B14F-4D97-AF65-F5344CB8AC3E}">
        <p14:creationId xmlns:p14="http://schemas.microsoft.com/office/powerpoint/2010/main" val="3446464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95700-2189-74B5-11B6-3DB06630DE2A}"/>
              </a:ext>
            </a:extLst>
          </p:cNvPr>
          <p:cNvSpPr>
            <a:spLocks noGrp="1"/>
          </p:cNvSpPr>
          <p:nvPr>
            <p:ph type="title"/>
          </p:nvPr>
        </p:nvSpPr>
        <p:spPr>
          <a:xfrm>
            <a:off x="838200" y="365126"/>
            <a:ext cx="10515600" cy="981894"/>
          </a:xfrm>
        </p:spPr>
        <p:txBody>
          <a:bodyPr>
            <a:normAutofit/>
          </a:bodyPr>
          <a:lstStyle/>
          <a:p>
            <a:r>
              <a:rPr lang="en-US" dirty="0"/>
              <a:t>KNOWING GOD’S WILL</a:t>
            </a:r>
          </a:p>
        </p:txBody>
      </p:sp>
      <p:sp>
        <p:nvSpPr>
          <p:cNvPr id="3" name="Content Placeholder 2">
            <a:extLst>
              <a:ext uri="{FF2B5EF4-FFF2-40B4-BE49-F238E27FC236}">
                <a16:creationId xmlns:a16="http://schemas.microsoft.com/office/drawing/2014/main" id="{91A04C7E-E063-70EE-089A-84BAB5C5F355}"/>
              </a:ext>
            </a:extLst>
          </p:cNvPr>
          <p:cNvSpPr>
            <a:spLocks noGrp="1"/>
          </p:cNvSpPr>
          <p:nvPr>
            <p:ph idx="1"/>
          </p:nvPr>
        </p:nvSpPr>
        <p:spPr>
          <a:xfrm>
            <a:off x="609600" y="1347020"/>
            <a:ext cx="10982632" cy="4837470"/>
          </a:xfrm>
        </p:spPr>
        <p:txBody>
          <a:bodyPr>
            <a:normAutofit/>
          </a:bodyPr>
          <a:lstStyle/>
          <a:p>
            <a:r>
              <a:rPr lang="en-US" dirty="0"/>
              <a:t>How can we know God’s will?</a:t>
            </a:r>
          </a:p>
          <a:p>
            <a:r>
              <a:rPr lang="en-US" dirty="0"/>
              <a:t>Some matters are black and white; right or wrong. No question here.</a:t>
            </a:r>
          </a:p>
          <a:p>
            <a:r>
              <a:rPr lang="en-US" dirty="0"/>
              <a:t>But what if it is a gray area? Not so simple.</a:t>
            </a:r>
          </a:p>
          <a:p>
            <a:r>
              <a:rPr lang="en-US" dirty="0"/>
              <a:t>Some think God only directs missionaries and preachers.  Not true.</a:t>
            </a:r>
          </a:p>
        </p:txBody>
      </p:sp>
    </p:spTree>
    <p:extLst>
      <p:ext uri="{BB962C8B-B14F-4D97-AF65-F5344CB8AC3E}">
        <p14:creationId xmlns:p14="http://schemas.microsoft.com/office/powerpoint/2010/main" val="343980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94026-520A-AF03-00C1-03076A6EB898}"/>
              </a:ext>
            </a:extLst>
          </p:cNvPr>
          <p:cNvSpPr>
            <a:spLocks noGrp="1"/>
          </p:cNvSpPr>
          <p:nvPr>
            <p:ph type="title"/>
          </p:nvPr>
        </p:nvSpPr>
        <p:spPr>
          <a:xfrm>
            <a:off x="838200" y="365125"/>
            <a:ext cx="10515600" cy="1016203"/>
          </a:xfrm>
        </p:spPr>
        <p:txBody>
          <a:bodyPr>
            <a:normAutofit/>
          </a:bodyPr>
          <a:lstStyle/>
          <a:p>
            <a:pPr algn="ctr"/>
            <a:r>
              <a:rPr lang="en-US" sz="6600" dirty="0"/>
              <a:t>GRAY AREAS</a:t>
            </a:r>
          </a:p>
        </p:txBody>
      </p:sp>
      <p:sp>
        <p:nvSpPr>
          <p:cNvPr id="3" name="Content Placeholder 2">
            <a:extLst>
              <a:ext uri="{FF2B5EF4-FFF2-40B4-BE49-F238E27FC236}">
                <a16:creationId xmlns:a16="http://schemas.microsoft.com/office/drawing/2014/main" id="{F5BD480D-9A9D-CF47-3E80-0259DF5F224D}"/>
              </a:ext>
            </a:extLst>
          </p:cNvPr>
          <p:cNvSpPr>
            <a:spLocks noGrp="1"/>
          </p:cNvSpPr>
          <p:nvPr>
            <p:ph idx="1"/>
          </p:nvPr>
        </p:nvSpPr>
        <p:spPr>
          <a:xfrm>
            <a:off x="619432" y="1381328"/>
            <a:ext cx="10962968" cy="4795635"/>
          </a:xfrm>
        </p:spPr>
        <p:txBody>
          <a:bodyPr>
            <a:normAutofit/>
          </a:bodyPr>
          <a:lstStyle/>
          <a:p>
            <a:r>
              <a:rPr lang="en-US" dirty="0"/>
              <a:t>WHAT THINGS DO YOU WORRY ABOUT? </a:t>
            </a:r>
          </a:p>
          <a:p>
            <a:r>
              <a:rPr lang="en-US" dirty="0"/>
              <a:t>WHAT DO YOUR PARENTS SAY?</a:t>
            </a:r>
          </a:p>
          <a:p>
            <a:r>
              <a:rPr lang="en-US" dirty="0"/>
              <a:t>WHAT DOES YOUR PASTOR, S.S. TEACHER, DEACON SAY?</a:t>
            </a:r>
          </a:p>
        </p:txBody>
      </p:sp>
    </p:spTree>
    <p:extLst>
      <p:ext uri="{BB962C8B-B14F-4D97-AF65-F5344CB8AC3E}">
        <p14:creationId xmlns:p14="http://schemas.microsoft.com/office/powerpoint/2010/main" val="119533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A841-5600-13AC-BCEA-C2699E00082F}"/>
              </a:ext>
            </a:extLst>
          </p:cNvPr>
          <p:cNvSpPr>
            <a:spLocks noGrp="1"/>
          </p:cNvSpPr>
          <p:nvPr>
            <p:ph type="title"/>
          </p:nvPr>
        </p:nvSpPr>
        <p:spPr>
          <a:xfrm>
            <a:off x="838200" y="365125"/>
            <a:ext cx="10515600" cy="1006475"/>
          </a:xfrm>
        </p:spPr>
        <p:txBody>
          <a:bodyPr>
            <a:normAutofit/>
          </a:bodyPr>
          <a:lstStyle/>
          <a:p>
            <a:pPr algn="ctr"/>
            <a:r>
              <a:rPr lang="en-US" sz="6000" dirty="0"/>
              <a:t>GRAY AREAS</a:t>
            </a:r>
          </a:p>
        </p:txBody>
      </p:sp>
      <p:sp>
        <p:nvSpPr>
          <p:cNvPr id="3" name="Content Placeholder 2">
            <a:extLst>
              <a:ext uri="{FF2B5EF4-FFF2-40B4-BE49-F238E27FC236}">
                <a16:creationId xmlns:a16="http://schemas.microsoft.com/office/drawing/2014/main" id="{3F138DD5-49A7-2FDD-F8F9-4678AED76428}"/>
              </a:ext>
            </a:extLst>
          </p:cNvPr>
          <p:cNvSpPr>
            <a:spLocks noGrp="1"/>
          </p:cNvSpPr>
          <p:nvPr>
            <p:ph idx="1"/>
          </p:nvPr>
        </p:nvSpPr>
        <p:spPr>
          <a:xfrm>
            <a:off x="599768" y="1371600"/>
            <a:ext cx="10982632" cy="5363497"/>
          </a:xfrm>
        </p:spPr>
        <p:txBody>
          <a:bodyPr>
            <a:normAutofit fontScale="92500"/>
          </a:bodyPr>
          <a:lstStyle/>
          <a:p>
            <a:r>
              <a:rPr lang="en-US" sz="3600" dirty="0"/>
              <a:t>The Amish have lots of rules, but so do we.</a:t>
            </a:r>
          </a:p>
          <a:p>
            <a:r>
              <a:rPr lang="en-US" sz="3600" dirty="0"/>
              <a:t>In Moldova the ladies wore head coverings at first but, then they didn’t.</a:t>
            </a:r>
          </a:p>
          <a:p>
            <a:r>
              <a:rPr lang="en-US" sz="3600" dirty="0"/>
              <a:t>Wearing of jewelry, makeup, tattoos, beards, etc.</a:t>
            </a:r>
          </a:p>
          <a:p>
            <a:r>
              <a:rPr lang="en-US" sz="3600" dirty="0"/>
              <a:t>Working on Sunday, or shopping, mowing the lawn, etc.</a:t>
            </a:r>
          </a:p>
          <a:p>
            <a:r>
              <a:rPr lang="en-US" sz="3600" dirty="0"/>
              <a:t>2-piece swimsuits, pant suits, skirts above the knee, etc.</a:t>
            </a:r>
          </a:p>
          <a:p>
            <a:r>
              <a:rPr lang="en-US" sz="3600" dirty="0"/>
              <a:t>Smoking, drinking wine in moderation, gambling, etc.</a:t>
            </a:r>
          </a:p>
          <a:p>
            <a:r>
              <a:rPr lang="en-US" sz="3600" dirty="0"/>
              <a:t>Playing instruments in church, esp. drums and guitars, etc.</a:t>
            </a:r>
          </a:p>
          <a:p>
            <a:r>
              <a:rPr lang="en-US" sz="3600" dirty="0"/>
              <a:t>Can/should I get married?  Who should I marry?</a:t>
            </a:r>
            <a:endParaRPr lang="en-US" sz="4800" dirty="0"/>
          </a:p>
        </p:txBody>
      </p:sp>
    </p:spTree>
    <p:extLst>
      <p:ext uri="{BB962C8B-B14F-4D97-AF65-F5344CB8AC3E}">
        <p14:creationId xmlns:p14="http://schemas.microsoft.com/office/powerpoint/2010/main" val="386864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184E-B7FE-AF77-3463-B1EC2FE99CEE}"/>
              </a:ext>
            </a:extLst>
          </p:cNvPr>
          <p:cNvSpPr>
            <a:spLocks noGrp="1"/>
          </p:cNvSpPr>
          <p:nvPr>
            <p:ph type="title"/>
          </p:nvPr>
        </p:nvSpPr>
        <p:spPr>
          <a:xfrm>
            <a:off x="838200" y="365126"/>
            <a:ext cx="10515600" cy="1025930"/>
          </a:xfrm>
        </p:spPr>
        <p:txBody>
          <a:bodyPr/>
          <a:lstStyle/>
          <a:p>
            <a:r>
              <a:rPr lang="en-US" dirty="0"/>
              <a:t>1 CORINTHIANS 8:1-3</a:t>
            </a:r>
          </a:p>
        </p:txBody>
      </p:sp>
      <p:sp>
        <p:nvSpPr>
          <p:cNvPr id="3" name="Content Placeholder 2">
            <a:extLst>
              <a:ext uri="{FF2B5EF4-FFF2-40B4-BE49-F238E27FC236}">
                <a16:creationId xmlns:a16="http://schemas.microsoft.com/office/drawing/2014/main" id="{A60097BF-9C76-7584-E925-D527DF954C30}"/>
              </a:ext>
            </a:extLst>
          </p:cNvPr>
          <p:cNvSpPr>
            <a:spLocks noGrp="1"/>
          </p:cNvSpPr>
          <p:nvPr>
            <p:ph idx="1"/>
          </p:nvPr>
        </p:nvSpPr>
        <p:spPr>
          <a:xfrm>
            <a:off x="609600" y="1391056"/>
            <a:ext cx="10962968" cy="4783603"/>
          </a:xfrm>
        </p:spPr>
        <p:txBody>
          <a:bodyPr/>
          <a:lstStyle/>
          <a:p>
            <a:pPr marL="0" indent="0">
              <a:buNone/>
            </a:pPr>
            <a:r>
              <a:rPr lang="en-US" sz="4000" dirty="0">
                <a:solidFill>
                  <a:srgbClr val="CCFFFF"/>
                </a:solidFill>
              </a:rPr>
              <a:t>1) </a:t>
            </a:r>
            <a:r>
              <a:rPr lang="en-US" sz="4000" dirty="0"/>
              <a:t>Now about food sacrificed to idols: We know that we all possess knowledge. Knowledge puffs up, but love builds up. </a:t>
            </a:r>
            <a:r>
              <a:rPr lang="en-US" sz="4000" dirty="0">
                <a:solidFill>
                  <a:srgbClr val="CCFFFF"/>
                </a:solidFill>
              </a:rPr>
              <a:t>2) </a:t>
            </a:r>
            <a:r>
              <a:rPr lang="en-US" sz="4000" dirty="0"/>
              <a:t>The man who thinks he knows something does not yet know as he ought to know. </a:t>
            </a:r>
            <a:r>
              <a:rPr lang="en-US" sz="4000" dirty="0">
                <a:solidFill>
                  <a:srgbClr val="CCFFFF"/>
                </a:solidFill>
              </a:rPr>
              <a:t>3) </a:t>
            </a:r>
            <a:r>
              <a:rPr lang="en-US" sz="4000" dirty="0"/>
              <a:t>But the man who loves God is known by God</a:t>
            </a:r>
            <a:r>
              <a:rPr lang="en-US" dirty="0"/>
              <a:t>.</a:t>
            </a:r>
          </a:p>
        </p:txBody>
      </p:sp>
    </p:spTree>
    <p:extLst>
      <p:ext uri="{BB962C8B-B14F-4D97-AF65-F5344CB8AC3E}">
        <p14:creationId xmlns:p14="http://schemas.microsoft.com/office/powerpoint/2010/main" val="1740220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184E-B7FE-AF77-3463-B1EC2FE99CEE}"/>
              </a:ext>
            </a:extLst>
          </p:cNvPr>
          <p:cNvSpPr>
            <a:spLocks noGrp="1"/>
          </p:cNvSpPr>
          <p:nvPr>
            <p:ph type="title"/>
          </p:nvPr>
        </p:nvSpPr>
        <p:spPr>
          <a:xfrm>
            <a:off x="838200" y="365126"/>
            <a:ext cx="10515600" cy="1006474"/>
          </a:xfrm>
        </p:spPr>
        <p:txBody>
          <a:bodyPr/>
          <a:lstStyle/>
          <a:p>
            <a:r>
              <a:rPr lang="en-US" dirty="0"/>
              <a:t>1 CORINTHIANS 8:4-5</a:t>
            </a:r>
          </a:p>
        </p:txBody>
      </p:sp>
      <p:sp>
        <p:nvSpPr>
          <p:cNvPr id="3" name="Content Placeholder 2">
            <a:extLst>
              <a:ext uri="{FF2B5EF4-FFF2-40B4-BE49-F238E27FC236}">
                <a16:creationId xmlns:a16="http://schemas.microsoft.com/office/drawing/2014/main" id="{A60097BF-9C76-7584-E925-D527DF954C30}"/>
              </a:ext>
            </a:extLst>
          </p:cNvPr>
          <p:cNvSpPr>
            <a:spLocks noGrp="1"/>
          </p:cNvSpPr>
          <p:nvPr>
            <p:ph idx="1"/>
          </p:nvPr>
        </p:nvSpPr>
        <p:spPr>
          <a:xfrm>
            <a:off x="609600" y="1371600"/>
            <a:ext cx="10982632" cy="4803059"/>
          </a:xfrm>
        </p:spPr>
        <p:txBody>
          <a:bodyPr>
            <a:normAutofit/>
          </a:bodyPr>
          <a:lstStyle/>
          <a:p>
            <a:pPr marL="0" indent="0">
              <a:buNone/>
            </a:pPr>
            <a:r>
              <a:rPr lang="en-US" dirty="0">
                <a:solidFill>
                  <a:srgbClr val="CCFFFF"/>
                </a:solidFill>
              </a:rPr>
              <a:t>4) </a:t>
            </a:r>
            <a:r>
              <a:rPr lang="en-US" dirty="0"/>
              <a:t>So then, about eating food sacrificed to idols: We know that an idol is nothing at all in the world and that there is no God but one.    </a:t>
            </a:r>
            <a:r>
              <a:rPr lang="en-US" dirty="0">
                <a:solidFill>
                  <a:srgbClr val="CCFFFF"/>
                </a:solidFill>
              </a:rPr>
              <a:t>5) </a:t>
            </a:r>
            <a:r>
              <a:rPr lang="en-US" dirty="0"/>
              <a:t>For even if there are so-called gods, whether in heaven or on earth (as indeed there are many "gods" and many "lords"),</a:t>
            </a:r>
          </a:p>
        </p:txBody>
      </p:sp>
    </p:spTree>
    <p:extLst>
      <p:ext uri="{BB962C8B-B14F-4D97-AF65-F5344CB8AC3E}">
        <p14:creationId xmlns:p14="http://schemas.microsoft.com/office/powerpoint/2010/main" val="713622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184E-B7FE-AF77-3463-B1EC2FE99CEE}"/>
              </a:ext>
            </a:extLst>
          </p:cNvPr>
          <p:cNvSpPr>
            <a:spLocks noGrp="1"/>
          </p:cNvSpPr>
          <p:nvPr>
            <p:ph type="title"/>
          </p:nvPr>
        </p:nvSpPr>
        <p:spPr>
          <a:xfrm>
            <a:off x="838200" y="365125"/>
            <a:ext cx="10515600" cy="1006475"/>
          </a:xfrm>
        </p:spPr>
        <p:txBody>
          <a:bodyPr/>
          <a:lstStyle/>
          <a:p>
            <a:r>
              <a:rPr lang="en-US" dirty="0"/>
              <a:t>1 CORINTHIANS 8:6-7</a:t>
            </a:r>
          </a:p>
        </p:txBody>
      </p:sp>
      <p:sp>
        <p:nvSpPr>
          <p:cNvPr id="3" name="Content Placeholder 2">
            <a:extLst>
              <a:ext uri="{FF2B5EF4-FFF2-40B4-BE49-F238E27FC236}">
                <a16:creationId xmlns:a16="http://schemas.microsoft.com/office/drawing/2014/main" id="{A60097BF-9C76-7584-E925-D527DF954C30}"/>
              </a:ext>
            </a:extLst>
          </p:cNvPr>
          <p:cNvSpPr>
            <a:spLocks noGrp="1"/>
          </p:cNvSpPr>
          <p:nvPr>
            <p:ph idx="1"/>
          </p:nvPr>
        </p:nvSpPr>
        <p:spPr>
          <a:xfrm>
            <a:off x="599768" y="1371600"/>
            <a:ext cx="10992464" cy="5373329"/>
          </a:xfrm>
        </p:spPr>
        <p:txBody>
          <a:bodyPr>
            <a:noAutofit/>
          </a:bodyPr>
          <a:lstStyle/>
          <a:p>
            <a:pPr marL="0" indent="0">
              <a:buNone/>
            </a:pPr>
            <a:r>
              <a:rPr lang="en-US" sz="4100" dirty="0">
                <a:solidFill>
                  <a:srgbClr val="CCFFFF"/>
                </a:solidFill>
              </a:rPr>
              <a:t>6) </a:t>
            </a:r>
            <a:r>
              <a:rPr lang="en-US" sz="4100" dirty="0"/>
              <a:t>Yet for us there is but one God, the Father, from whom all things came and for whom we live; and there is but one Lord, Jesus Christ, through whom all things came and through whom we live. </a:t>
            </a:r>
            <a:r>
              <a:rPr lang="en-US" sz="4100" dirty="0">
                <a:solidFill>
                  <a:srgbClr val="CCFFFF"/>
                </a:solidFill>
              </a:rPr>
              <a:t>7) </a:t>
            </a:r>
            <a:r>
              <a:rPr lang="en-US" sz="4100" dirty="0"/>
              <a:t>But not everyone knows this. Some people are still so accustomed to idols that when they eat such food they think of it as having been sacrificed to an idol, and since their conscience is weak, it is defiled.</a:t>
            </a:r>
          </a:p>
        </p:txBody>
      </p:sp>
    </p:spTree>
    <p:extLst>
      <p:ext uri="{BB962C8B-B14F-4D97-AF65-F5344CB8AC3E}">
        <p14:creationId xmlns:p14="http://schemas.microsoft.com/office/powerpoint/2010/main" val="3866873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184E-B7FE-AF77-3463-B1EC2FE99CEE}"/>
              </a:ext>
            </a:extLst>
          </p:cNvPr>
          <p:cNvSpPr>
            <a:spLocks noGrp="1"/>
          </p:cNvSpPr>
          <p:nvPr>
            <p:ph type="title"/>
          </p:nvPr>
        </p:nvSpPr>
        <p:spPr>
          <a:xfrm>
            <a:off x="838200" y="365125"/>
            <a:ext cx="10515600" cy="1006475"/>
          </a:xfrm>
        </p:spPr>
        <p:txBody>
          <a:bodyPr/>
          <a:lstStyle/>
          <a:p>
            <a:r>
              <a:rPr lang="en-US" dirty="0"/>
              <a:t>1 CORINTHIANS 8:8-10</a:t>
            </a:r>
          </a:p>
        </p:txBody>
      </p:sp>
      <p:sp>
        <p:nvSpPr>
          <p:cNvPr id="3" name="Content Placeholder 2">
            <a:extLst>
              <a:ext uri="{FF2B5EF4-FFF2-40B4-BE49-F238E27FC236}">
                <a16:creationId xmlns:a16="http://schemas.microsoft.com/office/drawing/2014/main" id="{A60097BF-9C76-7584-E925-D527DF954C30}"/>
              </a:ext>
            </a:extLst>
          </p:cNvPr>
          <p:cNvSpPr>
            <a:spLocks noGrp="1"/>
          </p:cNvSpPr>
          <p:nvPr>
            <p:ph idx="1"/>
          </p:nvPr>
        </p:nvSpPr>
        <p:spPr>
          <a:xfrm>
            <a:off x="609600" y="1371600"/>
            <a:ext cx="10972800" cy="5353665"/>
          </a:xfrm>
        </p:spPr>
        <p:txBody>
          <a:bodyPr>
            <a:noAutofit/>
          </a:bodyPr>
          <a:lstStyle/>
          <a:p>
            <a:pPr marL="0" indent="0">
              <a:buNone/>
            </a:pPr>
            <a:r>
              <a:rPr lang="en-US" sz="4100" dirty="0">
                <a:solidFill>
                  <a:srgbClr val="CCFFFF"/>
                </a:solidFill>
              </a:rPr>
              <a:t>8) </a:t>
            </a:r>
            <a:r>
              <a:rPr lang="en-US" sz="4100" dirty="0"/>
              <a:t>But food does not bring us near to God; we are no worse if we do not eat, and no better if we do. </a:t>
            </a:r>
            <a:r>
              <a:rPr lang="en-US" sz="4100" dirty="0">
                <a:solidFill>
                  <a:srgbClr val="CCFFFF"/>
                </a:solidFill>
              </a:rPr>
              <a:t>9) </a:t>
            </a:r>
            <a:r>
              <a:rPr lang="en-US" sz="4100" dirty="0"/>
              <a:t>Be careful, however, that the exercise of your freedom does not become a stumbling block to the weak. </a:t>
            </a:r>
            <a:r>
              <a:rPr lang="en-US" sz="4100" dirty="0">
                <a:solidFill>
                  <a:srgbClr val="CCFFFF"/>
                </a:solidFill>
              </a:rPr>
              <a:t>10) </a:t>
            </a:r>
            <a:r>
              <a:rPr lang="en-US" sz="4100" dirty="0"/>
              <a:t>For if anyone with a weak conscience sees you who have this knowledge eating in an idol's temple, won't he be emboldened to eat what has been sacrificed to idols? </a:t>
            </a:r>
          </a:p>
        </p:txBody>
      </p:sp>
    </p:spTree>
    <p:extLst>
      <p:ext uri="{BB962C8B-B14F-4D97-AF65-F5344CB8AC3E}">
        <p14:creationId xmlns:p14="http://schemas.microsoft.com/office/powerpoint/2010/main" val="23324907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 2013 - 2022</Template>
  <TotalTime>3053</TotalTime>
  <Words>1062</Words>
  <Application>Microsoft Office PowerPoint</Application>
  <PresentationFormat>Widescreen</PresentationFormat>
  <Paragraphs>86</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PowerPoint Presentation</vt:lpstr>
      <vt:lpstr>KNOWING GOD’S WILL</vt:lpstr>
      <vt:lpstr>GRAY AREAS</vt:lpstr>
      <vt:lpstr>GRAY AREAS</vt:lpstr>
      <vt:lpstr>1 CORINTHIANS 8:1-3</vt:lpstr>
      <vt:lpstr>1 CORINTHIANS 8:4-5</vt:lpstr>
      <vt:lpstr>1 CORINTHIANS 8:6-7</vt:lpstr>
      <vt:lpstr>1 CORINTHIANS 8:8-10</vt:lpstr>
      <vt:lpstr>1 CORINTHIANS 8:11-13</vt:lpstr>
      <vt:lpstr>KNOWING GOD’S WILL</vt:lpstr>
      <vt:lpstr>3 GUIDING LIGHTS</vt:lpstr>
      <vt:lpstr>THE WAY OF WISDOM</vt:lpstr>
      <vt:lpstr>1. KNOWLEDGE  8:1-6</vt:lpstr>
      <vt:lpstr>1. KNOWLEDGE  8:1-6</vt:lpstr>
      <vt:lpstr>2. LOVE  8:7-13</vt:lpstr>
      <vt:lpstr>2. LOVE  8:7-13</vt:lpstr>
      <vt:lpstr>2. LOVE  8:7-13</vt:lpstr>
      <vt:lpstr>3. THE GLORY OF GOD  10:31</vt:lpstr>
      <vt:lpstr>GOAL OF EVERY BELIEVER IN GRAY AREAS</vt:lpstr>
      <vt:lpstr>THE WAY OF WISDOM</vt:lpstr>
      <vt:lpstr>APPLICATIONS</vt:lpstr>
      <vt:lpstr>GOAL OF EVERY BELIEVER IN GRAY AREAS</vt:lpstr>
      <vt:lpstr>I SURRENDER 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WAY OF WISDOM KNOWING GOD’S WILL</dc:title>
  <dc:creator>steve hokuf</dc:creator>
  <cp:lastModifiedBy>Chrissy Jackson</cp:lastModifiedBy>
  <cp:revision>3</cp:revision>
  <dcterms:created xsi:type="dcterms:W3CDTF">2023-04-24T14:50:19Z</dcterms:created>
  <dcterms:modified xsi:type="dcterms:W3CDTF">2023-04-29T22:03:45Z</dcterms:modified>
</cp:coreProperties>
</file>