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71" r:id="rId6"/>
    <p:sldId id="272" r:id="rId7"/>
    <p:sldId id="277" r:id="rId8"/>
    <p:sldId id="270" r:id="rId9"/>
    <p:sldId id="268"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808080"/>
    <a:srgbClr val="424242"/>
    <a:srgbClr val="BABABA"/>
    <a:srgbClr val="7C7C7C"/>
    <a:srgbClr val="D1934A"/>
    <a:srgbClr val="D8C7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660"/>
  </p:normalViewPr>
  <p:slideViewPr>
    <p:cSldViewPr snapToGrid="0">
      <p:cViewPr varScale="1">
        <p:scale>
          <a:sx n="107" d="100"/>
          <a:sy n="107" d="100"/>
        </p:scale>
        <p:origin x="558"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2105A5-9101-7095-DCFD-0F063CF2EEB8}"/>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5" name="Footer Placeholder 4">
            <a:extLst>
              <a:ext uri="{FF2B5EF4-FFF2-40B4-BE49-F238E27FC236}">
                <a16:creationId xmlns:a16="http://schemas.microsoft.com/office/drawing/2014/main" id="{E309E912-A6EC-16CA-65B1-A698FDA65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B2C7ED-D0F0-75EF-7801-9B76215D2797}"/>
              </a:ext>
            </a:extLst>
          </p:cNvPr>
          <p:cNvSpPr>
            <a:spLocks noGrp="1"/>
          </p:cNvSpPr>
          <p:nvPr>
            <p:ph type="sldNum" sz="quarter" idx="12"/>
          </p:nvPr>
        </p:nvSpPr>
        <p:spPr/>
        <p:txBody>
          <a:bodyPr/>
          <a:lstStyle/>
          <a:p>
            <a:fld id="{65703BA8-59E3-4C24-8C4F-7255665438DC}" type="slidenum">
              <a:rPr lang="en-US" smtClean="0"/>
              <a:t>‹#›</a:t>
            </a:fld>
            <a:endParaRPr lang="en-US"/>
          </a:p>
        </p:txBody>
      </p:sp>
      <p:pic>
        <p:nvPicPr>
          <p:cNvPr id="10" name="Picture 9">
            <a:extLst>
              <a:ext uri="{FF2B5EF4-FFF2-40B4-BE49-F238E27FC236}">
                <a16:creationId xmlns:a16="http://schemas.microsoft.com/office/drawing/2014/main" id="{2E81789C-FA1A-96E9-167B-34D071302C80}"/>
              </a:ext>
            </a:extLst>
          </p:cNvPr>
          <p:cNvPicPr>
            <a:picLocks noChangeAspect="1"/>
          </p:cNvPicPr>
          <p:nvPr userDrawn="1"/>
        </p:nvPicPr>
        <p:blipFill>
          <a:blip r:embed="rId2"/>
          <a:stretch>
            <a:fillRect/>
          </a:stretch>
        </p:blipFill>
        <p:spPr>
          <a:xfrm>
            <a:off x="0" y="16450"/>
            <a:ext cx="12192000" cy="6858000"/>
          </a:xfrm>
          <a:prstGeom prst="rect">
            <a:avLst/>
          </a:prstGeom>
        </p:spPr>
      </p:pic>
      <p:cxnSp>
        <p:nvCxnSpPr>
          <p:cNvPr id="12" name="Straight Connector 11">
            <a:extLst>
              <a:ext uri="{FF2B5EF4-FFF2-40B4-BE49-F238E27FC236}">
                <a16:creationId xmlns:a16="http://schemas.microsoft.com/office/drawing/2014/main" id="{FE553788-9337-A521-3E1B-3541C333DE30}"/>
              </a:ext>
            </a:extLst>
          </p:cNvPr>
          <p:cNvCxnSpPr/>
          <p:nvPr userDrawn="1"/>
        </p:nvCxnSpPr>
        <p:spPr>
          <a:xfrm>
            <a:off x="0" y="3445450"/>
            <a:ext cx="121920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12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CCA0-3B00-1D03-C81E-D545E8D3553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07CA0A-841E-42DE-F7C5-5146245BC6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609C47-A1E5-9C66-0D39-9309F55DA6AF}"/>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5" name="Footer Placeholder 4">
            <a:extLst>
              <a:ext uri="{FF2B5EF4-FFF2-40B4-BE49-F238E27FC236}">
                <a16:creationId xmlns:a16="http://schemas.microsoft.com/office/drawing/2014/main" id="{F610A723-46D1-4EE8-0F74-CDC8553C25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0DD523-5023-2096-240F-436A3692609A}"/>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2945063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5828BD-FC8A-2D15-2688-B84731EB98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7C4C64-7D79-2EE1-2172-51DD7B4ACD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703095-F5EC-CC22-53D3-60FCB98A50C1}"/>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5" name="Footer Placeholder 4">
            <a:extLst>
              <a:ext uri="{FF2B5EF4-FFF2-40B4-BE49-F238E27FC236}">
                <a16:creationId xmlns:a16="http://schemas.microsoft.com/office/drawing/2014/main" id="{CEF3164F-4F2A-D84F-CA56-D8659A85E1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E84B3-0F37-E740-754F-E1E07420B976}"/>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210229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CF5158A-670B-A173-9F16-3E26CE4430C1}"/>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11" name="Rectangle 10">
            <a:extLst>
              <a:ext uri="{FF2B5EF4-FFF2-40B4-BE49-F238E27FC236}">
                <a16:creationId xmlns:a16="http://schemas.microsoft.com/office/drawing/2014/main" id="{15AF4EAA-3F43-32B6-E6E8-6E2E19D01561}"/>
              </a:ext>
            </a:extLst>
          </p:cNvPr>
          <p:cNvSpPr/>
          <p:nvPr userDrawn="1"/>
        </p:nvSpPr>
        <p:spPr>
          <a:xfrm>
            <a:off x="0" y="1387281"/>
            <a:ext cx="12192000" cy="5477404"/>
          </a:xfrm>
          <a:prstGeom prst="rect">
            <a:avLst/>
          </a:prstGeom>
          <a:solidFill>
            <a:srgbClr val="808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74BF14-7DB5-5FEA-4E7F-DB8D8E773861}"/>
              </a:ext>
            </a:extLst>
          </p:cNvPr>
          <p:cNvSpPr>
            <a:spLocks noGrp="1"/>
          </p:cNvSpPr>
          <p:nvPr>
            <p:ph type="title"/>
          </p:nvPr>
        </p:nvSpPr>
        <p:spPr>
          <a:xfrm>
            <a:off x="838200" y="6686"/>
            <a:ext cx="10515600" cy="1325563"/>
          </a:xfrm>
          <a:solidFill>
            <a:schemeClr val="bg1">
              <a:alpha val="26000"/>
            </a:schemeClr>
          </a:solidFill>
          <a:effectLst>
            <a:softEdge rad="317500"/>
          </a:effectLst>
        </p:spPr>
        <p:txBody>
          <a:bodyPr/>
          <a:lstStyle>
            <a:lvl1pPr>
              <a:defRPr b="1">
                <a:solidFill>
                  <a:srgbClr val="FFFF00"/>
                </a:solidFill>
                <a:latin typeface="Cavolini" panose="03000502040302020204" pitchFamily="66" charset="0"/>
                <a:cs typeface="Cavolini" panose="030005020403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F555211-26B7-D257-97AA-8F56DA605197}"/>
              </a:ext>
            </a:extLst>
          </p:cNvPr>
          <p:cNvSpPr>
            <a:spLocks noGrp="1"/>
          </p:cNvSpPr>
          <p:nvPr>
            <p:ph idx="1"/>
          </p:nvPr>
        </p:nvSpPr>
        <p:spPr>
          <a:noFill/>
          <a:effectLst>
            <a:softEdge rad="12700"/>
          </a:effectLst>
        </p:spPr>
        <p:txBody>
          <a:bodyPr/>
          <a:lstStyle>
            <a:lvl1pPr>
              <a:defRPr>
                <a:solidFill>
                  <a:srgbClr val="FFFF00"/>
                </a:solidFill>
              </a:defRPr>
            </a:lvl1pPr>
            <a:lvl2pPr>
              <a:defRPr>
                <a:solidFill>
                  <a:srgbClr val="FFFF00"/>
                </a:solidFill>
              </a:defRPr>
            </a:lvl2pPr>
            <a:lvl3pPr>
              <a:defRPr>
                <a:solidFill>
                  <a:srgbClr val="FFFF00"/>
                </a:solidFill>
              </a:defRPr>
            </a:lvl3pPr>
            <a:lvl4pPr>
              <a:defRPr>
                <a:solidFill>
                  <a:srgbClr val="FFFF00"/>
                </a:solidFill>
              </a:defRPr>
            </a:lvl4pPr>
            <a:lvl5pPr>
              <a:defRPr>
                <a:solidFill>
                  <a:srgbClr val="FFFF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3B534F-19CD-4672-910E-4C11EB850313}"/>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5" name="Footer Placeholder 4">
            <a:extLst>
              <a:ext uri="{FF2B5EF4-FFF2-40B4-BE49-F238E27FC236}">
                <a16:creationId xmlns:a16="http://schemas.microsoft.com/office/drawing/2014/main" id="{33E90B09-3067-DBF9-B62C-10E7C022B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B2567-79BD-5875-AF59-7C98F5262A46}"/>
              </a:ext>
            </a:extLst>
          </p:cNvPr>
          <p:cNvSpPr>
            <a:spLocks noGrp="1"/>
          </p:cNvSpPr>
          <p:nvPr>
            <p:ph type="sldNum" sz="quarter" idx="12"/>
          </p:nvPr>
        </p:nvSpPr>
        <p:spPr/>
        <p:txBody>
          <a:bodyPr/>
          <a:lstStyle/>
          <a:p>
            <a:fld id="{65703BA8-59E3-4C24-8C4F-7255665438DC}" type="slidenum">
              <a:rPr lang="en-US" smtClean="0"/>
              <a:t>‹#›</a:t>
            </a:fld>
            <a:endParaRPr lang="en-US"/>
          </a:p>
        </p:txBody>
      </p:sp>
      <p:pic>
        <p:nvPicPr>
          <p:cNvPr id="10" name="Picture 9">
            <a:extLst>
              <a:ext uri="{FF2B5EF4-FFF2-40B4-BE49-F238E27FC236}">
                <a16:creationId xmlns:a16="http://schemas.microsoft.com/office/drawing/2014/main" id="{629FA7B5-1259-F519-5E86-35195ADED108}"/>
              </a:ext>
            </a:extLst>
          </p:cNvPr>
          <p:cNvPicPr>
            <a:picLocks noChangeAspect="1"/>
          </p:cNvPicPr>
          <p:nvPr userDrawn="1"/>
        </p:nvPicPr>
        <p:blipFill>
          <a:blip r:embed="rId3"/>
          <a:stretch>
            <a:fillRect/>
          </a:stretch>
        </p:blipFill>
        <p:spPr>
          <a:xfrm>
            <a:off x="0" y="1332554"/>
            <a:ext cx="12192000" cy="54727"/>
          </a:xfrm>
          <a:prstGeom prst="rect">
            <a:avLst/>
          </a:prstGeom>
        </p:spPr>
      </p:pic>
    </p:spTree>
    <p:extLst>
      <p:ext uri="{BB962C8B-B14F-4D97-AF65-F5344CB8AC3E}">
        <p14:creationId xmlns:p14="http://schemas.microsoft.com/office/powerpoint/2010/main" val="177327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0EE2-B57B-CAF2-5B8B-B6549266E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3BB27-CC3D-FE39-1880-F55482227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6C7966-AB1C-1586-6EE9-7EBF960F6F1A}"/>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5" name="Footer Placeholder 4">
            <a:extLst>
              <a:ext uri="{FF2B5EF4-FFF2-40B4-BE49-F238E27FC236}">
                <a16:creationId xmlns:a16="http://schemas.microsoft.com/office/drawing/2014/main" id="{153B9118-42CD-C846-30C7-FF5E44E25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17BD7-4E15-3326-0F59-AB7028893EF8}"/>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42780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46FF-5B96-2BFA-AC46-7BCE208F3E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221838-444C-EF4D-E854-BAD5AA8832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0C079D-8817-A605-D050-6CFB0C5768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B4713-12B2-0176-1A35-6D2CA278521F}"/>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6" name="Footer Placeholder 5">
            <a:extLst>
              <a:ext uri="{FF2B5EF4-FFF2-40B4-BE49-F238E27FC236}">
                <a16:creationId xmlns:a16="http://schemas.microsoft.com/office/drawing/2014/main" id="{05E8D5F9-981E-9ABC-B3D3-9E8F637033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2BE263-95AE-DB9E-7751-0E44E6686B60}"/>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156522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E7660-0B77-6757-7702-499381BC1D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E97A17-CEA9-0D89-A2C4-2EC32D6E5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6979BE5-57C6-AF0F-47EB-92A505BA26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225A89-2F00-61EA-EB63-08F63D264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FB23DC-DF28-8812-CDC6-7632C76CCB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B4567D-71DF-A102-830D-E4F4F9F5DA5C}"/>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8" name="Footer Placeholder 7">
            <a:extLst>
              <a:ext uri="{FF2B5EF4-FFF2-40B4-BE49-F238E27FC236}">
                <a16:creationId xmlns:a16="http://schemas.microsoft.com/office/drawing/2014/main" id="{3CCA6147-77D1-E106-6A1C-B5EB4909DD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D296181-1903-CEEC-4814-74FA93CE79FB}"/>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393264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EC014-F528-1F5C-04C0-7ABB871000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86BC92-301C-7B09-A202-FE3550415234}"/>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4" name="Footer Placeholder 3">
            <a:extLst>
              <a:ext uri="{FF2B5EF4-FFF2-40B4-BE49-F238E27FC236}">
                <a16:creationId xmlns:a16="http://schemas.microsoft.com/office/drawing/2014/main" id="{F821ABCE-C105-323C-9517-D86EC17F06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561967-F1CF-B316-99A8-AF17A1C08D1D}"/>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3120053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2808AB-9C6C-2D19-FA74-2B6BAC8C597A}"/>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3" name="Footer Placeholder 2">
            <a:extLst>
              <a:ext uri="{FF2B5EF4-FFF2-40B4-BE49-F238E27FC236}">
                <a16:creationId xmlns:a16="http://schemas.microsoft.com/office/drawing/2014/main" id="{922B9B17-9F02-7BF4-3E70-7601FAD732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07A6D0-1766-1BD1-4A98-C187D892B988}"/>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356806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A84F3-D686-DE32-8F48-E4326E49D6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5E03F1-CF14-8210-6D69-1CF7D59715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8F261C-D1FF-4819-A7AF-A87E3B5066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18E40-1865-EFE7-C76C-92B3962510BD}"/>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6" name="Footer Placeholder 5">
            <a:extLst>
              <a:ext uri="{FF2B5EF4-FFF2-40B4-BE49-F238E27FC236}">
                <a16:creationId xmlns:a16="http://schemas.microsoft.com/office/drawing/2014/main" id="{170EDB25-8C7E-7987-7C37-63D022845A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E49C2-69D1-83D2-AE00-9EBDC0CBE660}"/>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221635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0E88C-2C60-456E-39E3-D9E0CBF33A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B5464-4569-BC43-CC43-C42ADEC6FD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C85629-F1E7-DF79-E614-6969A15FD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B0173C-4CE9-96C3-6FB1-481AD05442BB}"/>
              </a:ext>
            </a:extLst>
          </p:cNvPr>
          <p:cNvSpPr>
            <a:spLocks noGrp="1"/>
          </p:cNvSpPr>
          <p:nvPr>
            <p:ph type="dt" sz="half" idx="10"/>
          </p:nvPr>
        </p:nvSpPr>
        <p:spPr/>
        <p:txBody>
          <a:bodyPr/>
          <a:lstStyle/>
          <a:p>
            <a:fld id="{4DDB47E9-D34A-432F-882D-DCBC6AA59A59}" type="datetimeFigureOut">
              <a:rPr lang="en-US" smtClean="0"/>
              <a:t>4/22/2023</a:t>
            </a:fld>
            <a:endParaRPr lang="en-US"/>
          </a:p>
        </p:txBody>
      </p:sp>
      <p:sp>
        <p:nvSpPr>
          <p:cNvPr id="6" name="Footer Placeholder 5">
            <a:extLst>
              <a:ext uri="{FF2B5EF4-FFF2-40B4-BE49-F238E27FC236}">
                <a16:creationId xmlns:a16="http://schemas.microsoft.com/office/drawing/2014/main" id="{F00A3B66-2C81-713A-7623-F27ADDF133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B30995-03E7-746B-5D62-AA23B2ACE984}"/>
              </a:ext>
            </a:extLst>
          </p:cNvPr>
          <p:cNvSpPr>
            <a:spLocks noGrp="1"/>
          </p:cNvSpPr>
          <p:nvPr>
            <p:ph type="sldNum" sz="quarter" idx="12"/>
          </p:nvPr>
        </p:nvSpPr>
        <p:spPr/>
        <p:txBody>
          <a:bodyPr/>
          <a:lstStyle/>
          <a:p>
            <a:fld id="{65703BA8-59E3-4C24-8C4F-7255665438DC}" type="slidenum">
              <a:rPr lang="en-US" smtClean="0"/>
              <a:t>‹#›</a:t>
            </a:fld>
            <a:endParaRPr lang="en-US"/>
          </a:p>
        </p:txBody>
      </p:sp>
    </p:spTree>
    <p:extLst>
      <p:ext uri="{BB962C8B-B14F-4D97-AF65-F5344CB8AC3E}">
        <p14:creationId xmlns:p14="http://schemas.microsoft.com/office/powerpoint/2010/main" val="74302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F0826-80AA-F61C-42F5-3DE9BCA99A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23875F-F320-571D-9208-411F00EB88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961B72-30EF-B88C-7D42-E98FEAF0D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47E9-D34A-432F-882D-DCBC6AA59A59}" type="datetimeFigureOut">
              <a:rPr lang="en-US" smtClean="0"/>
              <a:t>4/22/2023</a:t>
            </a:fld>
            <a:endParaRPr lang="en-US"/>
          </a:p>
        </p:txBody>
      </p:sp>
      <p:sp>
        <p:nvSpPr>
          <p:cNvPr id="5" name="Footer Placeholder 4">
            <a:extLst>
              <a:ext uri="{FF2B5EF4-FFF2-40B4-BE49-F238E27FC236}">
                <a16:creationId xmlns:a16="http://schemas.microsoft.com/office/drawing/2014/main" id="{AA021BF5-6AA8-EBC7-1D79-CF84A4C0B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C9AE41-5B8C-0AA0-9785-6A0908FD6E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03BA8-59E3-4C24-8C4F-7255665438DC}" type="slidenum">
              <a:rPr lang="en-US" smtClean="0"/>
              <a:t>‹#›</a:t>
            </a:fld>
            <a:endParaRPr lang="en-US"/>
          </a:p>
        </p:txBody>
      </p:sp>
    </p:spTree>
    <p:extLst>
      <p:ext uri="{BB962C8B-B14F-4D97-AF65-F5344CB8AC3E}">
        <p14:creationId xmlns:p14="http://schemas.microsoft.com/office/powerpoint/2010/main" val="1155757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27015-6995-6905-E41F-7D4AB406330E}"/>
              </a:ext>
            </a:extLst>
          </p:cNvPr>
          <p:cNvSpPr txBox="1"/>
          <p:nvPr/>
        </p:nvSpPr>
        <p:spPr>
          <a:xfrm>
            <a:off x="320948" y="1507842"/>
            <a:ext cx="10282459" cy="1938992"/>
          </a:xfrm>
          <a:prstGeom prst="rect">
            <a:avLst/>
          </a:prstGeom>
          <a:noFill/>
        </p:spPr>
        <p:txBody>
          <a:bodyPr wrap="square" rtlCol="0">
            <a:spAutoFit/>
          </a:bodyPr>
          <a:lstStyle/>
          <a:p>
            <a:r>
              <a:rPr lang="en-US" sz="6000" b="1" dirty="0">
                <a:solidFill>
                  <a:srgbClr val="FFFF00"/>
                </a:solidFill>
                <a:latin typeface="Cavolini" panose="03000502040302020204" pitchFamily="66" charset="0"/>
                <a:cs typeface="Cavolini" panose="03000502040302020204" pitchFamily="66" charset="0"/>
              </a:rPr>
              <a:t>Ezra &amp; </a:t>
            </a:r>
          </a:p>
          <a:p>
            <a:r>
              <a:rPr lang="en-US" sz="6000" b="1" dirty="0">
                <a:solidFill>
                  <a:srgbClr val="FFFF00"/>
                </a:solidFill>
                <a:latin typeface="Cavolini" panose="03000502040302020204" pitchFamily="66" charset="0"/>
                <a:cs typeface="Cavolini" panose="03000502040302020204" pitchFamily="66" charset="0"/>
              </a:rPr>
              <a:t>Nehemiah</a:t>
            </a:r>
          </a:p>
        </p:txBody>
      </p:sp>
      <p:sp>
        <p:nvSpPr>
          <p:cNvPr id="4" name="TextBox 3">
            <a:extLst>
              <a:ext uri="{FF2B5EF4-FFF2-40B4-BE49-F238E27FC236}">
                <a16:creationId xmlns:a16="http://schemas.microsoft.com/office/drawing/2014/main" id="{0C5FE04D-0C07-6E0B-A2AD-607C56850AA0}"/>
              </a:ext>
            </a:extLst>
          </p:cNvPr>
          <p:cNvSpPr txBox="1"/>
          <p:nvPr/>
        </p:nvSpPr>
        <p:spPr>
          <a:xfrm>
            <a:off x="393616" y="3584932"/>
            <a:ext cx="11372471" cy="584775"/>
          </a:xfrm>
          <a:prstGeom prst="rect">
            <a:avLst/>
          </a:prstGeom>
          <a:noFill/>
        </p:spPr>
        <p:txBody>
          <a:bodyPr wrap="square" rtlCol="0">
            <a:spAutoFit/>
          </a:bodyPr>
          <a:lstStyle/>
          <a:p>
            <a:r>
              <a:rPr lang="en-US" sz="3200" dirty="0">
                <a:solidFill>
                  <a:srgbClr val="FFFF00"/>
                </a:solidFill>
                <a:latin typeface="Cavolini" panose="03000502040302020204" pitchFamily="66" charset="0"/>
                <a:cs typeface="Cavolini" panose="03000502040302020204" pitchFamily="66" charset="0"/>
              </a:rPr>
              <a:t>Restoring God’s People and Community</a:t>
            </a:r>
          </a:p>
        </p:txBody>
      </p:sp>
    </p:spTree>
    <p:extLst>
      <p:ext uri="{BB962C8B-B14F-4D97-AF65-F5344CB8AC3E}">
        <p14:creationId xmlns:p14="http://schemas.microsoft.com/office/powerpoint/2010/main" val="99766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4166-A350-A0BE-141E-B331FF408001}"/>
              </a:ext>
            </a:extLst>
          </p:cNvPr>
          <p:cNvSpPr>
            <a:spLocks noGrp="1"/>
          </p:cNvSpPr>
          <p:nvPr>
            <p:ph type="title"/>
          </p:nvPr>
        </p:nvSpPr>
        <p:spPr/>
        <p:txBody>
          <a:bodyPr/>
          <a:lstStyle/>
          <a:p>
            <a:r>
              <a:rPr lang="en-US" dirty="0"/>
              <a:t>James 1:2-4</a:t>
            </a:r>
          </a:p>
        </p:txBody>
      </p:sp>
      <p:sp>
        <p:nvSpPr>
          <p:cNvPr id="3" name="Content Placeholder 2">
            <a:extLst>
              <a:ext uri="{FF2B5EF4-FFF2-40B4-BE49-F238E27FC236}">
                <a16:creationId xmlns:a16="http://schemas.microsoft.com/office/drawing/2014/main" id="{DAB93B28-6280-F204-A2B5-918F136D0964}"/>
              </a:ext>
            </a:extLst>
          </p:cNvPr>
          <p:cNvSpPr>
            <a:spLocks noGrp="1"/>
          </p:cNvSpPr>
          <p:nvPr>
            <p:ph idx="1"/>
          </p:nvPr>
        </p:nvSpPr>
        <p:spPr/>
        <p:txBody>
          <a:bodyPr>
            <a:normAutofit/>
          </a:bodyPr>
          <a:lstStyle/>
          <a:p>
            <a:pPr marL="0" indent="0" algn="ctr">
              <a:buNone/>
            </a:pPr>
            <a:r>
              <a:rPr lang="en-US" sz="4000" dirty="0"/>
              <a:t>Count it all joy, my brothers, when you meet trials of various kinds, for you know that the testing of your faith produces steadfastness. And let steadfastness have its full effect, that you may be perfect and complete, lacking in nothing.</a:t>
            </a:r>
          </a:p>
        </p:txBody>
      </p:sp>
    </p:spTree>
    <p:extLst>
      <p:ext uri="{BB962C8B-B14F-4D97-AF65-F5344CB8AC3E}">
        <p14:creationId xmlns:p14="http://schemas.microsoft.com/office/powerpoint/2010/main" val="1240886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5E2D3-3D35-4A95-B89E-57499C362FD8}"/>
              </a:ext>
            </a:extLst>
          </p:cNvPr>
          <p:cNvSpPr>
            <a:spLocks noGrp="1"/>
          </p:cNvSpPr>
          <p:nvPr>
            <p:ph type="title"/>
          </p:nvPr>
        </p:nvSpPr>
        <p:spPr/>
        <p:txBody>
          <a:bodyPr/>
          <a:lstStyle/>
          <a:p>
            <a:r>
              <a:rPr lang="en-US" dirty="0"/>
              <a:t>Ezra / Nehemiah</a:t>
            </a:r>
          </a:p>
        </p:txBody>
      </p:sp>
      <p:sp>
        <p:nvSpPr>
          <p:cNvPr id="3" name="Content Placeholder 2">
            <a:extLst>
              <a:ext uri="{FF2B5EF4-FFF2-40B4-BE49-F238E27FC236}">
                <a16:creationId xmlns:a16="http://schemas.microsoft.com/office/drawing/2014/main" id="{E9192180-66C9-B223-4806-20652195B79D}"/>
              </a:ext>
            </a:extLst>
          </p:cNvPr>
          <p:cNvSpPr>
            <a:spLocks noGrp="1"/>
          </p:cNvSpPr>
          <p:nvPr>
            <p:ph idx="1"/>
          </p:nvPr>
        </p:nvSpPr>
        <p:spPr/>
        <p:txBody>
          <a:bodyPr/>
          <a:lstStyle/>
          <a:p>
            <a:r>
              <a:rPr lang="en-US" dirty="0"/>
              <a:t>Authors: Ezra and Nehemiah</a:t>
            </a:r>
          </a:p>
          <a:p>
            <a:r>
              <a:rPr lang="en-US" dirty="0"/>
              <a:t>Most agree that these two books were once combined </a:t>
            </a:r>
          </a:p>
          <a:p>
            <a:r>
              <a:rPr lang="en-US" dirty="0"/>
              <a:t>Written in 500 “</a:t>
            </a:r>
            <a:r>
              <a:rPr lang="en-US" dirty="0" err="1"/>
              <a:t>ish</a:t>
            </a:r>
            <a:r>
              <a:rPr lang="en-US" dirty="0"/>
              <a:t>” BC</a:t>
            </a:r>
          </a:p>
          <a:p>
            <a:r>
              <a:rPr lang="en-US" dirty="0"/>
              <a:t>Continues off where 2 Chronicles ends. </a:t>
            </a:r>
          </a:p>
          <a:p>
            <a:r>
              <a:rPr lang="en-US" dirty="0"/>
              <a:t>Ezra – Rebuilding the temple</a:t>
            </a:r>
          </a:p>
          <a:p>
            <a:r>
              <a:rPr lang="en-US" dirty="0"/>
              <a:t>Nehemiah – Rebuilding the city and walls</a:t>
            </a:r>
          </a:p>
          <a:p>
            <a:r>
              <a:rPr lang="en-US" dirty="0"/>
              <a:t>Ezra / Nehemiah – Restoring God’s people</a:t>
            </a:r>
          </a:p>
          <a:p>
            <a:pPr marL="0" indent="0">
              <a:buNone/>
            </a:pPr>
            <a:endParaRPr lang="en-US" dirty="0"/>
          </a:p>
          <a:p>
            <a:endParaRPr lang="en-US" dirty="0"/>
          </a:p>
        </p:txBody>
      </p:sp>
      <p:sp>
        <p:nvSpPr>
          <p:cNvPr id="4" name="TextBox 3">
            <a:extLst>
              <a:ext uri="{FF2B5EF4-FFF2-40B4-BE49-F238E27FC236}">
                <a16:creationId xmlns:a16="http://schemas.microsoft.com/office/drawing/2014/main" id="{E2E219DA-9540-0FEB-CB66-07399BF0F6EC}"/>
              </a:ext>
            </a:extLst>
          </p:cNvPr>
          <p:cNvSpPr txBox="1"/>
          <p:nvPr/>
        </p:nvSpPr>
        <p:spPr>
          <a:xfrm>
            <a:off x="838200" y="5525124"/>
            <a:ext cx="10515599" cy="830997"/>
          </a:xfrm>
          <a:prstGeom prst="rect">
            <a:avLst/>
          </a:prstGeom>
          <a:noFill/>
          <a:ln w="57150">
            <a:solidFill>
              <a:srgbClr val="FFFF00"/>
            </a:solidFill>
          </a:ln>
        </p:spPr>
        <p:txBody>
          <a:bodyPr wrap="square" rtlCol="0">
            <a:spAutoFit/>
          </a:bodyPr>
          <a:lstStyle/>
          <a:p>
            <a:pPr algn="ctr"/>
            <a:r>
              <a:rPr lang="en-US" sz="2400" dirty="0"/>
              <a:t>“Ezra and Nehemiah both serve as examples of God’s power in covenant faithfulness, moving even pagan kings to accomplish his redemptive purposes.” </a:t>
            </a:r>
          </a:p>
        </p:txBody>
      </p:sp>
    </p:spTree>
    <p:extLst>
      <p:ext uri="{BB962C8B-B14F-4D97-AF65-F5344CB8AC3E}">
        <p14:creationId xmlns:p14="http://schemas.microsoft.com/office/powerpoint/2010/main" val="293510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D27015-6995-6905-E41F-7D4AB406330E}"/>
              </a:ext>
            </a:extLst>
          </p:cNvPr>
          <p:cNvSpPr txBox="1"/>
          <p:nvPr/>
        </p:nvSpPr>
        <p:spPr>
          <a:xfrm>
            <a:off x="336613" y="1645940"/>
            <a:ext cx="10282459" cy="1938992"/>
          </a:xfrm>
          <a:prstGeom prst="rect">
            <a:avLst/>
          </a:prstGeom>
          <a:noFill/>
        </p:spPr>
        <p:txBody>
          <a:bodyPr wrap="square" rtlCol="0">
            <a:spAutoFit/>
          </a:bodyPr>
          <a:lstStyle/>
          <a:p>
            <a:endParaRPr lang="en-US" sz="6000" b="1" dirty="0">
              <a:solidFill>
                <a:srgbClr val="FFFF00"/>
              </a:solidFill>
              <a:latin typeface="Cavolini" panose="03000502040302020204" pitchFamily="66" charset="0"/>
              <a:cs typeface="Cavolini" panose="03000502040302020204" pitchFamily="66" charset="0"/>
            </a:endParaRPr>
          </a:p>
          <a:p>
            <a:r>
              <a:rPr lang="en-US" sz="6000" b="1" dirty="0">
                <a:solidFill>
                  <a:srgbClr val="FFFF00"/>
                </a:solidFill>
                <a:latin typeface="Cavolini" panose="03000502040302020204" pitchFamily="66" charset="0"/>
                <a:cs typeface="Cavolini" panose="03000502040302020204" pitchFamily="66" charset="0"/>
              </a:rPr>
              <a:t>Ezra 4</a:t>
            </a:r>
          </a:p>
        </p:txBody>
      </p:sp>
      <p:sp>
        <p:nvSpPr>
          <p:cNvPr id="2" name="TextBox 1">
            <a:extLst>
              <a:ext uri="{FF2B5EF4-FFF2-40B4-BE49-F238E27FC236}">
                <a16:creationId xmlns:a16="http://schemas.microsoft.com/office/drawing/2014/main" id="{CBDB9C13-1B61-E786-7DF0-C2A61BAD0F49}"/>
              </a:ext>
            </a:extLst>
          </p:cNvPr>
          <p:cNvSpPr txBox="1"/>
          <p:nvPr/>
        </p:nvSpPr>
        <p:spPr>
          <a:xfrm>
            <a:off x="393616" y="3584932"/>
            <a:ext cx="11372471" cy="584775"/>
          </a:xfrm>
          <a:prstGeom prst="rect">
            <a:avLst/>
          </a:prstGeom>
          <a:noFill/>
        </p:spPr>
        <p:txBody>
          <a:bodyPr wrap="square" rtlCol="0">
            <a:spAutoFit/>
          </a:bodyPr>
          <a:lstStyle/>
          <a:p>
            <a:r>
              <a:rPr lang="en-US" sz="3200" dirty="0">
                <a:solidFill>
                  <a:srgbClr val="FFFF00"/>
                </a:solidFill>
                <a:latin typeface="Cavolini" panose="03000502040302020204" pitchFamily="66" charset="0"/>
                <a:cs typeface="Cavolini" panose="03000502040302020204" pitchFamily="66" charset="0"/>
              </a:rPr>
              <a:t>When the Enemy Attacks</a:t>
            </a:r>
          </a:p>
        </p:txBody>
      </p:sp>
      <p:sp>
        <p:nvSpPr>
          <p:cNvPr id="4" name="TextBox 3">
            <a:extLst>
              <a:ext uri="{FF2B5EF4-FFF2-40B4-BE49-F238E27FC236}">
                <a16:creationId xmlns:a16="http://schemas.microsoft.com/office/drawing/2014/main" id="{EC702FC6-DAF3-F640-AB07-A34390B2615F}"/>
              </a:ext>
            </a:extLst>
          </p:cNvPr>
          <p:cNvSpPr txBox="1"/>
          <p:nvPr/>
        </p:nvSpPr>
        <p:spPr>
          <a:xfrm>
            <a:off x="475129" y="4446494"/>
            <a:ext cx="11116236" cy="1200329"/>
          </a:xfrm>
          <a:prstGeom prst="rect">
            <a:avLst/>
          </a:prstGeom>
          <a:noFill/>
        </p:spPr>
        <p:txBody>
          <a:bodyPr wrap="square" rtlCol="0">
            <a:spAutoFit/>
          </a:bodyPr>
          <a:lstStyle/>
          <a:p>
            <a:pPr algn="ctr"/>
            <a:r>
              <a:rPr lang="en-US" sz="3600" dirty="0">
                <a:solidFill>
                  <a:srgbClr val="FFFF00"/>
                </a:solidFill>
              </a:rPr>
              <a:t>“The closer you grow to Christ, the more desperate the devil becomes.”</a:t>
            </a:r>
          </a:p>
        </p:txBody>
      </p:sp>
    </p:spTree>
    <p:extLst>
      <p:ext uri="{BB962C8B-B14F-4D97-AF65-F5344CB8AC3E}">
        <p14:creationId xmlns:p14="http://schemas.microsoft.com/office/powerpoint/2010/main" val="388489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8C4-3CDE-C417-5DEA-BCADB04C959E}"/>
              </a:ext>
            </a:extLst>
          </p:cNvPr>
          <p:cNvSpPr>
            <a:spLocks noGrp="1"/>
          </p:cNvSpPr>
          <p:nvPr>
            <p:ph type="title"/>
          </p:nvPr>
        </p:nvSpPr>
        <p:spPr/>
        <p:txBody>
          <a:bodyPr/>
          <a:lstStyle/>
          <a:p>
            <a:r>
              <a:rPr lang="en-US" dirty="0"/>
              <a:t>Ezra 4:1-3 “Unwanted Help”</a:t>
            </a:r>
          </a:p>
        </p:txBody>
      </p:sp>
      <p:sp>
        <p:nvSpPr>
          <p:cNvPr id="3" name="Content Placeholder 2">
            <a:extLst>
              <a:ext uri="{FF2B5EF4-FFF2-40B4-BE49-F238E27FC236}">
                <a16:creationId xmlns:a16="http://schemas.microsoft.com/office/drawing/2014/main" id="{A57D303A-F918-6831-5AC3-A666FEC8CFA7}"/>
              </a:ext>
            </a:extLst>
          </p:cNvPr>
          <p:cNvSpPr>
            <a:spLocks noGrp="1"/>
          </p:cNvSpPr>
          <p:nvPr>
            <p:ph idx="1"/>
          </p:nvPr>
        </p:nvSpPr>
        <p:spPr/>
        <p:txBody>
          <a:bodyPr>
            <a:normAutofit lnSpcReduction="10000"/>
          </a:bodyPr>
          <a:lstStyle/>
          <a:p>
            <a:pPr marL="0" indent="0">
              <a:lnSpc>
                <a:spcPct val="100000"/>
              </a:lnSpc>
              <a:buNone/>
            </a:pPr>
            <a:r>
              <a:rPr lang="en-US" dirty="0">
                <a:effectLst/>
                <a:latin typeface="Calibri" panose="020F0502020204030204" pitchFamily="34" charset="0"/>
                <a:ea typeface="Calibri" panose="020F0502020204030204" pitchFamily="34" charset="0"/>
                <a:cs typeface="Arial" panose="020B0604020202020204" pitchFamily="34" charset="0"/>
              </a:rPr>
              <a:t>Now when the adversaries of Judah and Benjamin heard that the returned exiles were building a temple to the Lord, the God of Israel, they approached Zerubbabel and the heads of fathers' houses and said to them, “Let us build with you, for we worship your God as you do, and we have been sacrificing to him ever since the days of Esarhaddon king of Assyria who brought us here.” But Zerubbabel, Jeshua, and the rest of the heads of fathers' houses in Israel said to them, “You have nothing to do with us in building a house to our God; but we alone will build to the Lord, the God of Israel, as King Cyrus the king of Persia has commanded us.”</a:t>
            </a:r>
            <a:endParaRPr lang="en-US" sz="4800" dirty="0"/>
          </a:p>
        </p:txBody>
      </p:sp>
    </p:spTree>
    <p:extLst>
      <p:ext uri="{BB962C8B-B14F-4D97-AF65-F5344CB8AC3E}">
        <p14:creationId xmlns:p14="http://schemas.microsoft.com/office/powerpoint/2010/main" val="392347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8C4-3CDE-C417-5DEA-BCADB04C959E}"/>
              </a:ext>
            </a:extLst>
          </p:cNvPr>
          <p:cNvSpPr>
            <a:spLocks noGrp="1"/>
          </p:cNvSpPr>
          <p:nvPr>
            <p:ph type="title"/>
          </p:nvPr>
        </p:nvSpPr>
        <p:spPr/>
        <p:txBody>
          <a:bodyPr/>
          <a:lstStyle/>
          <a:p>
            <a:r>
              <a:rPr lang="en-US" dirty="0"/>
              <a:t>Ezra 4:4-5 “A Frustrated Enemy”</a:t>
            </a:r>
          </a:p>
        </p:txBody>
      </p:sp>
      <p:sp>
        <p:nvSpPr>
          <p:cNvPr id="3" name="Content Placeholder 2">
            <a:extLst>
              <a:ext uri="{FF2B5EF4-FFF2-40B4-BE49-F238E27FC236}">
                <a16:creationId xmlns:a16="http://schemas.microsoft.com/office/drawing/2014/main" id="{A57D303A-F918-6831-5AC3-A666FEC8CFA7}"/>
              </a:ext>
            </a:extLst>
          </p:cNvPr>
          <p:cNvSpPr>
            <a:spLocks noGrp="1"/>
          </p:cNvSpPr>
          <p:nvPr>
            <p:ph idx="1"/>
          </p:nvPr>
        </p:nvSpPr>
        <p:spPr/>
        <p:txBody>
          <a:bodyPr>
            <a:normAutofit/>
          </a:bodyPr>
          <a:lstStyle/>
          <a:p>
            <a:pPr marL="0" indent="0">
              <a:buNone/>
            </a:pPr>
            <a:r>
              <a:rPr lang="en-US" sz="4000" dirty="0">
                <a:effectLst/>
                <a:latin typeface="Calibri" panose="020F0502020204030204" pitchFamily="34" charset="0"/>
                <a:ea typeface="Calibri" panose="020F0502020204030204" pitchFamily="34" charset="0"/>
                <a:cs typeface="Arial" panose="020B0604020202020204" pitchFamily="34" charset="0"/>
              </a:rPr>
              <a:t>Then the people of the land discouraged the people of Judah and made them afraid to build and bribed counselors against them to frustrate their purpose, all the days of Cyrus king of Persia, even until the reign of Darius king of Persia.</a:t>
            </a:r>
            <a:endParaRPr lang="en-US" sz="5400" dirty="0"/>
          </a:p>
        </p:txBody>
      </p:sp>
    </p:spTree>
    <p:extLst>
      <p:ext uri="{BB962C8B-B14F-4D97-AF65-F5344CB8AC3E}">
        <p14:creationId xmlns:p14="http://schemas.microsoft.com/office/powerpoint/2010/main" val="13283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8C4-3CDE-C417-5DEA-BCADB04C959E}"/>
              </a:ext>
            </a:extLst>
          </p:cNvPr>
          <p:cNvSpPr>
            <a:spLocks noGrp="1"/>
          </p:cNvSpPr>
          <p:nvPr>
            <p:ph type="title"/>
          </p:nvPr>
        </p:nvSpPr>
        <p:spPr/>
        <p:txBody>
          <a:bodyPr/>
          <a:lstStyle/>
          <a:p>
            <a:r>
              <a:rPr lang="en-US" dirty="0"/>
              <a:t>Ezra 4:6-11 “The complaint to management”</a:t>
            </a:r>
          </a:p>
        </p:txBody>
      </p:sp>
      <p:sp>
        <p:nvSpPr>
          <p:cNvPr id="3" name="Content Placeholder 2">
            <a:extLst>
              <a:ext uri="{FF2B5EF4-FFF2-40B4-BE49-F238E27FC236}">
                <a16:creationId xmlns:a16="http://schemas.microsoft.com/office/drawing/2014/main" id="{A57D303A-F918-6831-5AC3-A666FEC8CFA7}"/>
              </a:ext>
            </a:extLst>
          </p:cNvPr>
          <p:cNvSpPr>
            <a:spLocks noGrp="1"/>
          </p:cNvSpPr>
          <p:nvPr>
            <p:ph idx="1"/>
          </p:nvPr>
        </p:nvSpPr>
        <p:spPr/>
        <p:txBody>
          <a:bodyPr>
            <a:normAutofit fontScale="70000" lnSpcReduction="20000"/>
          </a:bodyPr>
          <a:lstStyle/>
          <a:p>
            <a:pPr marL="0" indent="0">
              <a:buNone/>
            </a:pPr>
            <a:r>
              <a:rPr lang="en-US" sz="3600" dirty="0">
                <a:effectLst/>
                <a:latin typeface="Calibri" panose="020F0502020204030204" pitchFamily="34" charset="0"/>
                <a:ea typeface="Calibri" panose="020F0502020204030204" pitchFamily="34" charset="0"/>
                <a:cs typeface="Arial" panose="020B0604020202020204" pitchFamily="34" charset="0"/>
              </a:rPr>
              <a:t>And in the reign of Ahasuerus, in the beginning of his reign, they wrote an accusation against the inhabitants of Judah and Jerusalem.</a:t>
            </a:r>
          </a:p>
          <a:p>
            <a:pPr marL="0" indent="0">
              <a:buNone/>
            </a:pPr>
            <a:r>
              <a:rPr lang="en-US" sz="3600" dirty="0">
                <a:effectLst/>
                <a:latin typeface="Calibri" panose="020F0502020204030204" pitchFamily="34" charset="0"/>
                <a:ea typeface="Calibri" panose="020F0502020204030204" pitchFamily="34" charset="0"/>
                <a:cs typeface="Arial" panose="020B0604020202020204" pitchFamily="34" charset="0"/>
              </a:rPr>
              <a:t>The Letter to King Artaxerxes </a:t>
            </a:r>
          </a:p>
          <a:p>
            <a:pPr marL="0" indent="0">
              <a:buNone/>
            </a:pPr>
            <a:r>
              <a:rPr lang="en-US" sz="3600" dirty="0">
                <a:effectLst/>
                <a:latin typeface="Calibri" panose="020F0502020204030204" pitchFamily="34" charset="0"/>
                <a:ea typeface="Calibri" panose="020F0502020204030204" pitchFamily="34" charset="0"/>
                <a:cs typeface="Arial" panose="020B0604020202020204" pitchFamily="34" charset="0"/>
              </a:rPr>
              <a:t>In the days of Artaxerxes, </a:t>
            </a:r>
            <a:r>
              <a:rPr lang="en-US" sz="3600" dirty="0" err="1">
                <a:effectLst/>
                <a:latin typeface="Calibri" panose="020F0502020204030204" pitchFamily="34" charset="0"/>
                <a:ea typeface="Calibri" panose="020F0502020204030204" pitchFamily="34" charset="0"/>
                <a:cs typeface="Arial" panose="020B0604020202020204" pitchFamily="34" charset="0"/>
              </a:rPr>
              <a:t>Bishlam</a:t>
            </a:r>
            <a:r>
              <a:rPr lang="en-US" sz="3600" dirty="0">
                <a:effectLst/>
                <a:latin typeface="Calibri" panose="020F0502020204030204" pitchFamily="34" charset="0"/>
                <a:ea typeface="Calibri" panose="020F0502020204030204" pitchFamily="34" charset="0"/>
                <a:cs typeface="Arial" panose="020B0604020202020204" pitchFamily="34" charset="0"/>
              </a:rPr>
              <a:t> and </a:t>
            </a:r>
            <a:r>
              <a:rPr lang="en-US" sz="3600" dirty="0" err="1">
                <a:effectLst/>
                <a:latin typeface="Calibri" panose="020F0502020204030204" pitchFamily="34" charset="0"/>
                <a:ea typeface="Calibri" panose="020F0502020204030204" pitchFamily="34" charset="0"/>
                <a:cs typeface="Arial" panose="020B0604020202020204" pitchFamily="34" charset="0"/>
              </a:rPr>
              <a:t>Mithredath</a:t>
            </a:r>
            <a:r>
              <a:rPr lang="en-US" sz="3600" dirty="0">
                <a:effectLst/>
                <a:latin typeface="Calibri" panose="020F0502020204030204" pitchFamily="34" charset="0"/>
                <a:ea typeface="Calibri" panose="020F0502020204030204" pitchFamily="34" charset="0"/>
                <a:cs typeface="Arial" panose="020B0604020202020204" pitchFamily="34" charset="0"/>
              </a:rPr>
              <a:t> and </a:t>
            </a:r>
            <a:r>
              <a:rPr lang="en-US" sz="3600" dirty="0" err="1">
                <a:effectLst/>
                <a:latin typeface="Calibri" panose="020F0502020204030204" pitchFamily="34" charset="0"/>
                <a:ea typeface="Calibri" panose="020F0502020204030204" pitchFamily="34" charset="0"/>
                <a:cs typeface="Arial" panose="020B0604020202020204" pitchFamily="34" charset="0"/>
              </a:rPr>
              <a:t>Tabeel</a:t>
            </a:r>
            <a:r>
              <a:rPr lang="en-US" sz="3600" dirty="0">
                <a:effectLst/>
                <a:latin typeface="Calibri" panose="020F0502020204030204" pitchFamily="34" charset="0"/>
                <a:ea typeface="Calibri" panose="020F0502020204030204" pitchFamily="34" charset="0"/>
                <a:cs typeface="Arial" panose="020B0604020202020204" pitchFamily="34" charset="0"/>
              </a:rPr>
              <a:t> and the rest of their associates wrote to Artaxerxes king of Persia. The letter was written in Aramaic and translated. </a:t>
            </a:r>
            <a:r>
              <a:rPr lang="en-US" sz="3600" dirty="0" err="1">
                <a:effectLst/>
                <a:latin typeface="Calibri" panose="020F0502020204030204" pitchFamily="34" charset="0"/>
                <a:ea typeface="Calibri" panose="020F0502020204030204" pitchFamily="34" charset="0"/>
                <a:cs typeface="Arial" panose="020B0604020202020204" pitchFamily="34" charset="0"/>
              </a:rPr>
              <a:t>Rehum</a:t>
            </a:r>
            <a:r>
              <a:rPr lang="en-US" sz="3600" dirty="0">
                <a:effectLst/>
                <a:latin typeface="Calibri" panose="020F0502020204030204" pitchFamily="34" charset="0"/>
                <a:ea typeface="Calibri" panose="020F0502020204030204" pitchFamily="34" charset="0"/>
                <a:cs typeface="Arial" panose="020B0604020202020204" pitchFamily="34" charset="0"/>
              </a:rPr>
              <a:t> the commander and </a:t>
            </a:r>
            <a:r>
              <a:rPr lang="en-US" sz="3600" dirty="0" err="1">
                <a:effectLst/>
                <a:latin typeface="Calibri" panose="020F0502020204030204" pitchFamily="34" charset="0"/>
                <a:ea typeface="Calibri" panose="020F0502020204030204" pitchFamily="34" charset="0"/>
                <a:cs typeface="Arial" panose="020B0604020202020204" pitchFamily="34" charset="0"/>
              </a:rPr>
              <a:t>Shimshai</a:t>
            </a:r>
            <a:r>
              <a:rPr lang="en-US" sz="3600" dirty="0">
                <a:effectLst/>
                <a:latin typeface="Calibri" panose="020F0502020204030204" pitchFamily="34" charset="0"/>
                <a:ea typeface="Calibri" panose="020F0502020204030204" pitchFamily="34" charset="0"/>
                <a:cs typeface="Arial" panose="020B0604020202020204" pitchFamily="34" charset="0"/>
              </a:rPr>
              <a:t> the scribe wrote a letter against Jerusalem to Artaxerxes the king as follows: </a:t>
            </a:r>
            <a:r>
              <a:rPr lang="en-US" sz="3600" dirty="0" err="1">
                <a:effectLst/>
                <a:latin typeface="Calibri" panose="020F0502020204030204" pitchFamily="34" charset="0"/>
                <a:ea typeface="Calibri" panose="020F0502020204030204" pitchFamily="34" charset="0"/>
                <a:cs typeface="Arial" panose="020B0604020202020204" pitchFamily="34" charset="0"/>
              </a:rPr>
              <a:t>Rehum</a:t>
            </a:r>
            <a:r>
              <a:rPr lang="en-US" sz="3600" dirty="0">
                <a:effectLst/>
                <a:latin typeface="Calibri" panose="020F0502020204030204" pitchFamily="34" charset="0"/>
                <a:ea typeface="Calibri" panose="020F0502020204030204" pitchFamily="34" charset="0"/>
                <a:cs typeface="Arial" panose="020B0604020202020204" pitchFamily="34" charset="0"/>
              </a:rPr>
              <a:t> the commander, </a:t>
            </a:r>
            <a:r>
              <a:rPr lang="en-US" sz="3600" dirty="0" err="1">
                <a:effectLst/>
                <a:latin typeface="Calibri" panose="020F0502020204030204" pitchFamily="34" charset="0"/>
                <a:ea typeface="Calibri" panose="020F0502020204030204" pitchFamily="34" charset="0"/>
                <a:cs typeface="Arial" panose="020B0604020202020204" pitchFamily="34" charset="0"/>
              </a:rPr>
              <a:t>Shimshai</a:t>
            </a:r>
            <a:r>
              <a:rPr lang="en-US" sz="3600" dirty="0">
                <a:effectLst/>
                <a:latin typeface="Calibri" panose="020F0502020204030204" pitchFamily="34" charset="0"/>
                <a:ea typeface="Calibri" panose="020F0502020204030204" pitchFamily="34" charset="0"/>
                <a:cs typeface="Arial" panose="020B0604020202020204" pitchFamily="34" charset="0"/>
              </a:rPr>
              <a:t> the scribe, and the rest of their associates, the judges, the governors, the officials, the Persians, the men of </a:t>
            </a:r>
            <a:r>
              <a:rPr lang="en-US" sz="3600" dirty="0" err="1">
                <a:effectLst/>
                <a:latin typeface="Calibri" panose="020F0502020204030204" pitchFamily="34" charset="0"/>
                <a:ea typeface="Calibri" panose="020F0502020204030204" pitchFamily="34" charset="0"/>
                <a:cs typeface="Arial" panose="020B0604020202020204" pitchFamily="34" charset="0"/>
              </a:rPr>
              <a:t>Erech</a:t>
            </a:r>
            <a:r>
              <a:rPr lang="en-US" sz="3600" dirty="0">
                <a:effectLst/>
                <a:latin typeface="Calibri" panose="020F0502020204030204" pitchFamily="34" charset="0"/>
                <a:ea typeface="Calibri" panose="020F0502020204030204" pitchFamily="34" charset="0"/>
                <a:cs typeface="Arial" panose="020B0604020202020204" pitchFamily="34" charset="0"/>
              </a:rPr>
              <a:t>, the Babylonians, the men of Susa, that is, the Elamites, and the rest of the nations whom the great and noble </a:t>
            </a:r>
            <a:r>
              <a:rPr lang="en-US" sz="3600" dirty="0" err="1">
                <a:effectLst/>
                <a:latin typeface="Calibri" panose="020F0502020204030204" pitchFamily="34" charset="0"/>
                <a:ea typeface="Calibri" panose="020F0502020204030204" pitchFamily="34" charset="0"/>
                <a:cs typeface="Arial" panose="020B0604020202020204" pitchFamily="34" charset="0"/>
              </a:rPr>
              <a:t>Osnappar</a:t>
            </a:r>
            <a:r>
              <a:rPr lang="en-US" sz="3600" dirty="0">
                <a:effectLst/>
                <a:latin typeface="Calibri" panose="020F0502020204030204" pitchFamily="34" charset="0"/>
                <a:ea typeface="Calibri" panose="020F0502020204030204" pitchFamily="34" charset="0"/>
                <a:cs typeface="Arial" panose="020B0604020202020204" pitchFamily="34" charset="0"/>
              </a:rPr>
              <a:t> deported and settled in the cities of Samaria and in the rest of the province Beyond the River. (This is a copy of the letter that they sent.) </a:t>
            </a:r>
          </a:p>
          <a:p>
            <a:pPr marL="0" indent="0">
              <a:buNone/>
            </a:pPr>
            <a:endParaRPr lang="en-US" sz="4800" dirty="0"/>
          </a:p>
        </p:txBody>
      </p:sp>
    </p:spTree>
    <p:extLst>
      <p:ext uri="{BB962C8B-B14F-4D97-AF65-F5344CB8AC3E}">
        <p14:creationId xmlns:p14="http://schemas.microsoft.com/office/powerpoint/2010/main" val="3930814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98C4-3CDE-C417-5DEA-BCADB04C959E}"/>
              </a:ext>
            </a:extLst>
          </p:cNvPr>
          <p:cNvSpPr>
            <a:spLocks noGrp="1"/>
          </p:cNvSpPr>
          <p:nvPr>
            <p:ph type="title"/>
          </p:nvPr>
        </p:nvSpPr>
        <p:spPr/>
        <p:txBody>
          <a:bodyPr/>
          <a:lstStyle/>
          <a:p>
            <a:r>
              <a:rPr lang="en-US" dirty="0"/>
              <a:t>Ezra 4:12-17 “The Letter”</a:t>
            </a:r>
          </a:p>
        </p:txBody>
      </p:sp>
      <p:sp>
        <p:nvSpPr>
          <p:cNvPr id="3" name="Content Placeholder 2">
            <a:extLst>
              <a:ext uri="{FF2B5EF4-FFF2-40B4-BE49-F238E27FC236}">
                <a16:creationId xmlns:a16="http://schemas.microsoft.com/office/drawing/2014/main" id="{A57D303A-F918-6831-5AC3-A666FEC8CFA7}"/>
              </a:ext>
            </a:extLst>
          </p:cNvPr>
          <p:cNvSpPr>
            <a:spLocks noGrp="1"/>
          </p:cNvSpPr>
          <p:nvPr>
            <p:ph idx="1"/>
          </p:nvPr>
        </p:nvSpPr>
        <p:spPr/>
        <p:txBody>
          <a:bodyPr>
            <a:normAutofit lnSpcReduction="10000"/>
          </a:bodyPr>
          <a:lstStyle/>
          <a:p>
            <a:pPr marL="0" indent="0">
              <a:buNone/>
            </a:pPr>
            <a:r>
              <a:rPr lang="en-US" sz="4800" dirty="0"/>
              <a:t>“…Now be it known to the king that if this city is rebuilt and the walls finished, they will not pay tribute, custom, or toll, and the royal revenue will be impaired. Now because we eat the salt of the palace and it is not fitting for us to witness the king's dishonor… “</a:t>
            </a:r>
          </a:p>
        </p:txBody>
      </p:sp>
    </p:spTree>
    <p:extLst>
      <p:ext uri="{BB962C8B-B14F-4D97-AF65-F5344CB8AC3E}">
        <p14:creationId xmlns:p14="http://schemas.microsoft.com/office/powerpoint/2010/main" val="122374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54A51-7DE9-DDE0-2AC8-260034E021D6}"/>
              </a:ext>
            </a:extLst>
          </p:cNvPr>
          <p:cNvSpPr>
            <a:spLocks noGrp="1"/>
          </p:cNvSpPr>
          <p:nvPr>
            <p:ph type="title"/>
          </p:nvPr>
        </p:nvSpPr>
        <p:spPr/>
        <p:txBody>
          <a:bodyPr/>
          <a:lstStyle/>
          <a:p>
            <a:r>
              <a:rPr lang="en-US" dirty="0"/>
              <a:t>Ezra 4:17-24 “Management Responds”</a:t>
            </a:r>
          </a:p>
        </p:txBody>
      </p:sp>
      <p:sp>
        <p:nvSpPr>
          <p:cNvPr id="3" name="Content Placeholder 2">
            <a:extLst>
              <a:ext uri="{FF2B5EF4-FFF2-40B4-BE49-F238E27FC236}">
                <a16:creationId xmlns:a16="http://schemas.microsoft.com/office/drawing/2014/main" id="{9A7B1110-45DC-19EA-DAC8-7C379FBF64B4}"/>
              </a:ext>
            </a:extLst>
          </p:cNvPr>
          <p:cNvSpPr>
            <a:spLocks noGrp="1"/>
          </p:cNvSpPr>
          <p:nvPr>
            <p:ph idx="1"/>
          </p:nvPr>
        </p:nvSpPr>
        <p:spPr/>
        <p:txBody>
          <a:bodyPr>
            <a:normAutofit fontScale="92500" lnSpcReduction="20000"/>
          </a:bodyPr>
          <a:lstStyle/>
          <a:p>
            <a:pPr marL="0" indent="0">
              <a:buNone/>
            </a:pPr>
            <a:r>
              <a:rPr lang="en-US" sz="3200" dirty="0">
                <a:effectLst/>
                <a:latin typeface="Calibri" panose="020F0502020204030204" pitchFamily="34" charset="0"/>
                <a:ea typeface="Calibri" panose="020F0502020204030204" pitchFamily="34" charset="0"/>
                <a:cs typeface="Calibri" panose="020F0502020204030204" pitchFamily="34" charset="0"/>
              </a:rPr>
              <a:t>The king sent an answer: “To </a:t>
            </a:r>
            <a:r>
              <a:rPr lang="en-US" sz="3200" dirty="0" err="1">
                <a:effectLst/>
                <a:latin typeface="Calibri" panose="020F0502020204030204" pitchFamily="34" charset="0"/>
                <a:ea typeface="Calibri" panose="020F0502020204030204" pitchFamily="34" charset="0"/>
                <a:cs typeface="Calibri" panose="020F0502020204030204" pitchFamily="34" charset="0"/>
              </a:rPr>
              <a:t>Rehum</a:t>
            </a:r>
            <a:r>
              <a:rPr lang="en-US" sz="3200" dirty="0">
                <a:effectLst/>
                <a:latin typeface="Calibri" panose="020F0502020204030204" pitchFamily="34" charset="0"/>
                <a:ea typeface="Calibri" panose="020F0502020204030204" pitchFamily="34" charset="0"/>
                <a:cs typeface="Calibri" panose="020F0502020204030204" pitchFamily="34" charset="0"/>
              </a:rPr>
              <a:t> the commander and </a:t>
            </a:r>
            <a:r>
              <a:rPr lang="en-US" sz="3200" dirty="0" err="1">
                <a:effectLst/>
                <a:latin typeface="Calibri" panose="020F0502020204030204" pitchFamily="34" charset="0"/>
                <a:ea typeface="Calibri" panose="020F0502020204030204" pitchFamily="34" charset="0"/>
                <a:cs typeface="Calibri" panose="020F0502020204030204" pitchFamily="34" charset="0"/>
              </a:rPr>
              <a:t>Shimshai</a:t>
            </a:r>
            <a:r>
              <a:rPr lang="en-US" sz="3200" dirty="0">
                <a:effectLst/>
                <a:latin typeface="Calibri" panose="020F0502020204030204" pitchFamily="34" charset="0"/>
                <a:ea typeface="Calibri" panose="020F0502020204030204" pitchFamily="34" charset="0"/>
                <a:cs typeface="Calibri" panose="020F0502020204030204" pitchFamily="34" charset="0"/>
              </a:rPr>
              <a:t> the scribe and the rest of their associates who live in Samaria and in the rest of the province Beyond the River, greeting. And now the letter that you sent to us has been plainly read before me. And I made a decree, and search has been made, and it has been found that this city from of old has risen against kings, and that rebellion and sedition have been made in it. And mighty kings have been over Jerusalem, who ruled over the whole province Beyond the River, to whom tribute, custom, and toll were paid. Therefore make a decree that these men be made to cease, and that this city be not rebuilt, until a decree is made by me. And take care not to be slack in this matter. Why should damage grow to the hurt of the king?”</a:t>
            </a:r>
            <a:endParaRPr lang="en-US" sz="2400" dirty="0"/>
          </a:p>
        </p:txBody>
      </p:sp>
    </p:spTree>
    <p:extLst>
      <p:ext uri="{BB962C8B-B14F-4D97-AF65-F5344CB8AC3E}">
        <p14:creationId xmlns:p14="http://schemas.microsoft.com/office/powerpoint/2010/main" val="330611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4166-A350-A0BE-141E-B331FF408001}"/>
              </a:ext>
            </a:extLst>
          </p:cNvPr>
          <p:cNvSpPr>
            <a:spLocks noGrp="1"/>
          </p:cNvSpPr>
          <p:nvPr>
            <p:ph type="title"/>
          </p:nvPr>
        </p:nvSpPr>
        <p:spPr/>
        <p:txBody>
          <a:bodyPr/>
          <a:lstStyle/>
          <a:p>
            <a:r>
              <a:rPr lang="en-US" dirty="0"/>
              <a:t>Key Takeaway</a:t>
            </a:r>
          </a:p>
        </p:txBody>
      </p:sp>
      <p:sp>
        <p:nvSpPr>
          <p:cNvPr id="3" name="Content Placeholder 2">
            <a:extLst>
              <a:ext uri="{FF2B5EF4-FFF2-40B4-BE49-F238E27FC236}">
                <a16:creationId xmlns:a16="http://schemas.microsoft.com/office/drawing/2014/main" id="{DAB93B28-6280-F204-A2B5-918F136D0964}"/>
              </a:ext>
            </a:extLst>
          </p:cNvPr>
          <p:cNvSpPr>
            <a:spLocks noGrp="1"/>
          </p:cNvSpPr>
          <p:nvPr>
            <p:ph idx="1"/>
          </p:nvPr>
        </p:nvSpPr>
        <p:spPr/>
        <p:txBody>
          <a:bodyPr>
            <a:noAutofit/>
          </a:bodyPr>
          <a:lstStyle/>
          <a:p>
            <a:r>
              <a:rPr lang="en-US" sz="4000" b="1" dirty="0"/>
              <a:t>When we are living in Christ, we are guaranteed persecution, but that persecution is not forever</a:t>
            </a:r>
          </a:p>
          <a:p>
            <a:pPr marL="0" indent="0">
              <a:buNone/>
            </a:pPr>
            <a:endParaRPr lang="en-US" sz="4000" dirty="0"/>
          </a:p>
          <a:p>
            <a:pPr marL="0" indent="0" algn="ctr">
              <a:buNone/>
            </a:pPr>
            <a:r>
              <a:rPr lang="en-US" sz="4000" dirty="0"/>
              <a:t>“Blessed are those who are persecuted for righteousness' sake, for theirs is the kingdom of heaven.”</a:t>
            </a:r>
          </a:p>
          <a:p>
            <a:pPr marL="0" indent="0" algn="ctr">
              <a:buNone/>
            </a:pPr>
            <a:r>
              <a:rPr lang="en-US" sz="4000" dirty="0"/>
              <a:t>Matthew 5:10</a:t>
            </a:r>
          </a:p>
          <a:p>
            <a:pPr marL="0" indent="0">
              <a:buNone/>
            </a:pPr>
            <a:endParaRPr lang="en-US" sz="4000" dirty="0"/>
          </a:p>
          <a:p>
            <a:pPr marL="0" indent="0">
              <a:buNone/>
            </a:pPr>
            <a:endParaRPr lang="en-US" sz="4000" dirty="0">
              <a:effectLst/>
              <a:latin typeface="Calibri" panose="020F0502020204030204" pitchFamily="34" charset="0"/>
              <a:ea typeface="Calibri" panose="020F0502020204030204" pitchFamily="34" charset="0"/>
              <a:cs typeface="Arial" panose="020B0604020202020204" pitchFamily="34" charset="0"/>
            </a:endParaRPr>
          </a:p>
          <a:p>
            <a:endParaRPr lang="en-US" sz="4000" dirty="0"/>
          </a:p>
          <a:p>
            <a:pPr marL="0" indent="0">
              <a:buNone/>
            </a:pPr>
            <a:endParaRPr lang="en-US" sz="4000" dirty="0"/>
          </a:p>
        </p:txBody>
      </p:sp>
    </p:spTree>
    <p:extLst>
      <p:ext uri="{BB962C8B-B14F-4D97-AF65-F5344CB8AC3E}">
        <p14:creationId xmlns:p14="http://schemas.microsoft.com/office/powerpoint/2010/main" val="382592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4621</TotalTime>
  <Words>820</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Cavolini</vt:lpstr>
      <vt:lpstr>Office Theme</vt:lpstr>
      <vt:lpstr>PowerPoint Presentation</vt:lpstr>
      <vt:lpstr>Ezra / Nehemiah</vt:lpstr>
      <vt:lpstr>PowerPoint Presentation</vt:lpstr>
      <vt:lpstr>Ezra 4:1-3 “Unwanted Help”</vt:lpstr>
      <vt:lpstr>Ezra 4:4-5 “A Frustrated Enemy”</vt:lpstr>
      <vt:lpstr>Ezra 4:6-11 “The complaint to management”</vt:lpstr>
      <vt:lpstr>Ezra 4:12-17 “The Letter”</vt:lpstr>
      <vt:lpstr>Ezra 4:17-24 “Management Responds”</vt:lpstr>
      <vt:lpstr>Key Takeaway</vt:lpstr>
      <vt:lpstr>James 1:2-4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Area</dc:creator>
  <cp:lastModifiedBy>James Area</cp:lastModifiedBy>
  <cp:revision>12</cp:revision>
  <dcterms:created xsi:type="dcterms:W3CDTF">2023-01-04T22:43:06Z</dcterms:created>
  <dcterms:modified xsi:type="dcterms:W3CDTF">2023-04-23T02:43:57Z</dcterms:modified>
</cp:coreProperties>
</file>