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42"/>
  </p:notesMasterIdLst>
  <p:sldIdLst>
    <p:sldId id="317" r:id="rId2"/>
    <p:sldId id="289" r:id="rId3"/>
    <p:sldId id="280" r:id="rId4"/>
    <p:sldId id="257" r:id="rId5"/>
    <p:sldId id="290" r:id="rId6"/>
    <p:sldId id="314" r:id="rId7"/>
    <p:sldId id="313" r:id="rId8"/>
    <p:sldId id="312" r:id="rId9"/>
    <p:sldId id="310" r:id="rId10"/>
    <p:sldId id="311" r:id="rId11"/>
    <p:sldId id="259" r:id="rId12"/>
    <p:sldId id="260" r:id="rId13"/>
    <p:sldId id="273" r:id="rId14"/>
    <p:sldId id="274" r:id="rId15"/>
    <p:sldId id="261" r:id="rId16"/>
    <p:sldId id="270" r:id="rId17"/>
    <p:sldId id="271" r:id="rId18"/>
    <p:sldId id="272" r:id="rId19"/>
    <p:sldId id="262" r:id="rId20"/>
    <p:sldId id="269" r:id="rId21"/>
    <p:sldId id="268" r:id="rId22"/>
    <p:sldId id="263" r:id="rId23"/>
    <p:sldId id="267" r:id="rId24"/>
    <p:sldId id="278" r:id="rId25"/>
    <p:sldId id="264" r:id="rId26"/>
    <p:sldId id="265" r:id="rId27"/>
    <p:sldId id="277" r:id="rId28"/>
    <p:sldId id="279" r:id="rId29"/>
    <p:sldId id="281" r:id="rId30"/>
    <p:sldId id="284" r:id="rId31"/>
    <p:sldId id="316" r:id="rId32"/>
    <p:sldId id="282" r:id="rId33"/>
    <p:sldId id="286" r:id="rId34"/>
    <p:sldId id="285" r:id="rId35"/>
    <p:sldId id="287" r:id="rId36"/>
    <p:sldId id="258" r:id="rId37"/>
    <p:sldId id="288" r:id="rId38"/>
    <p:sldId id="283" r:id="rId39"/>
    <p:sldId id="318" r:id="rId40"/>
    <p:sldId id="31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4646"/>
    <a:srgbClr val="CC3300"/>
    <a:srgbClr val="5B4646"/>
    <a:srgbClr val="976C2D"/>
    <a:srgbClr val="CD9F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0D77D-5278-4175-BD6D-B998CAD87439}" v="354" dt="2023-04-06T15:12:46.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876" y="1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80A33-52EB-4D77-B778-59F945811867}"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47BA0-E352-421B-806A-8436E15B3133}" type="slidenum">
              <a:rPr lang="en-US" smtClean="0"/>
              <a:t>‹#›</a:t>
            </a:fld>
            <a:endParaRPr lang="en-US"/>
          </a:p>
        </p:txBody>
      </p:sp>
    </p:spTree>
    <p:extLst>
      <p:ext uri="{BB962C8B-B14F-4D97-AF65-F5344CB8AC3E}">
        <p14:creationId xmlns:p14="http://schemas.microsoft.com/office/powerpoint/2010/main" val="3070955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847BA0-E352-421B-806A-8436E15B3133}" type="slidenum">
              <a:rPr lang="en-US" smtClean="0"/>
              <a:t>5</a:t>
            </a:fld>
            <a:endParaRPr lang="en-US"/>
          </a:p>
        </p:txBody>
      </p:sp>
    </p:spTree>
    <p:extLst>
      <p:ext uri="{BB962C8B-B14F-4D97-AF65-F5344CB8AC3E}">
        <p14:creationId xmlns:p14="http://schemas.microsoft.com/office/powerpoint/2010/main" val="543552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15787D-B23A-45E0-BF66-02A9A498656B}"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2033109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15787D-B23A-45E0-BF66-02A9A498656B}"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314543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15787D-B23A-45E0-BF66-02A9A498656B}"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9144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15787D-B23A-45E0-BF66-02A9A498656B}"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182375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15787D-B23A-45E0-BF66-02A9A498656B}"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2228757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15787D-B23A-45E0-BF66-02A9A498656B}"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398140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15787D-B23A-45E0-BF66-02A9A498656B}" type="datetimeFigureOut">
              <a:rPr lang="en-US" smtClean="0"/>
              <a:t>4/8/2023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344555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15787D-B23A-45E0-BF66-02A9A498656B}" type="datetimeFigureOut">
              <a:rPr lang="en-US" smtClean="0"/>
              <a:t>4/8/2023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28808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15787D-B23A-45E0-BF66-02A9A498656B}" type="datetimeFigureOut">
              <a:rPr lang="en-US" smtClean="0"/>
              <a:t>4/8/2023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277853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15787D-B23A-45E0-BF66-02A9A498656B}"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2385239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15787D-B23A-45E0-BF66-02A9A498656B}"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0C68-367B-4407-B0B1-941F2CD4D8F0}" type="slidenum">
              <a:rPr lang="en-US" smtClean="0"/>
              <a:t>‹#›</a:t>
            </a:fld>
            <a:endParaRPr lang="en-US"/>
          </a:p>
        </p:txBody>
      </p:sp>
    </p:spTree>
    <p:extLst>
      <p:ext uri="{BB962C8B-B14F-4D97-AF65-F5344CB8AC3E}">
        <p14:creationId xmlns:p14="http://schemas.microsoft.com/office/powerpoint/2010/main" val="88676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5787D-B23A-45E0-BF66-02A9A498656B}" type="datetimeFigureOut">
              <a:rPr lang="en-US" smtClean="0"/>
              <a:t>4/8/2023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C0C68-367B-4407-B0B1-941F2CD4D8F0}" type="slidenum">
              <a:rPr lang="en-US" smtClean="0"/>
              <a:t>‹#›</a:t>
            </a:fld>
            <a:endParaRPr lang="en-US"/>
          </a:p>
        </p:txBody>
      </p:sp>
    </p:spTree>
    <p:extLst>
      <p:ext uri="{BB962C8B-B14F-4D97-AF65-F5344CB8AC3E}">
        <p14:creationId xmlns:p14="http://schemas.microsoft.com/office/powerpoint/2010/main" val="242649519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5B4646"/>
        </a:buClr>
        <a:buFont typeface="Arial" panose="020B0604020202020204" pitchFamily="34" charset="0"/>
        <a:buChar char="•"/>
        <a:defRPr sz="4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5B4646"/>
        </a:buClr>
        <a:buFont typeface="Arial" panose="020B0604020202020204" pitchFamily="34" charset="0"/>
        <a:buChar char="•"/>
        <a:defRPr sz="4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5B4646"/>
        </a:buClr>
        <a:buFont typeface="Arial" panose="020B0604020202020204" pitchFamily="34" charset="0"/>
        <a:buChar char="•"/>
        <a:defRPr sz="4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5B4646"/>
        </a:buClr>
        <a:buFont typeface="Arial" panose="020B0604020202020204" pitchFamily="34" charset="0"/>
        <a:buChar char="•"/>
        <a:defRPr sz="4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5B4646"/>
        </a:buClr>
        <a:buFont typeface="Arial" panose="020B0604020202020204" pitchFamily="34" charset="0"/>
        <a:buChar char="•"/>
        <a:defRPr sz="4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40QOppOuzpM?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977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AF6D-2F41-BE15-2BAE-2BD692CFAFEC}"/>
              </a:ext>
            </a:extLst>
          </p:cNvPr>
          <p:cNvSpPr>
            <a:spLocks noGrp="1"/>
          </p:cNvSpPr>
          <p:nvPr>
            <p:ph type="title"/>
          </p:nvPr>
        </p:nvSpPr>
        <p:spPr/>
        <p:txBody>
          <a:bodyPr>
            <a:normAutofit/>
          </a:bodyPr>
          <a:lstStyle/>
          <a:p>
            <a:r>
              <a:rPr lang="en-US" dirty="0"/>
              <a:t>1 CORINTHIANS 15:13-15</a:t>
            </a:r>
          </a:p>
        </p:txBody>
      </p:sp>
      <p:sp>
        <p:nvSpPr>
          <p:cNvPr id="3" name="Content Placeholder 2">
            <a:extLst>
              <a:ext uri="{FF2B5EF4-FFF2-40B4-BE49-F238E27FC236}">
                <a16:creationId xmlns:a16="http://schemas.microsoft.com/office/drawing/2014/main" id="{DDAF6095-D5C2-6613-8084-0843FCA45604}"/>
              </a:ext>
            </a:extLst>
          </p:cNvPr>
          <p:cNvSpPr>
            <a:spLocks noGrp="1"/>
          </p:cNvSpPr>
          <p:nvPr>
            <p:ph idx="1"/>
          </p:nvPr>
        </p:nvSpPr>
        <p:spPr>
          <a:xfrm>
            <a:off x="609600" y="1600200"/>
            <a:ext cx="10972800" cy="4576764"/>
          </a:xfrm>
        </p:spPr>
        <p:txBody>
          <a:bodyPr>
            <a:normAutofit lnSpcReduction="10000"/>
          </a:bodyPr>
          <a:lstStyle/>
          <a:p>
            <a:pPr marL="0" indent="0">
              <a:buNone/>
            </a:pPr>
            <a:r>
              <a:rPr lang="en-US" dirty="0">
                <a:solidFill>
                  <a:srgbClr val="5B4646"/>
                </a:solidFill>
              </a:rPr>
              <a:t>13) </a:t>
            </a:r>
            <a:r>
              <a:rPr lang="en-US" dirty="0"/>
              <a:t>If there is no resurrection of the dead, then not even Christ has been raised. </a:t>
            </a:r>
            <a:r>
              <a:rPr lang="en-US" dirty="0">
                <a:solidFill>
                  <a:srgbClr val="5B4646"/>
                </a:solidFill>
              </a:rPr>
              <a:t>14) </a:t>
            </a:r>
            <a:r>
              <a:rPr lang="en-US" dirty="0"/>
              <a:t>And if Christ has not been raised, our preaching is useless and so is your faith. </a:t>
            </a:r>
            <a:r>
              <a:rPr lang="en-US" dirty="0">
                <a:solidFill>
                  <a:srgbClr val="5B4646"/>
                </a:solidFill>
              </a:rPr>
              <a:t>15) </a:t>
            </a:r>
            <a:r>
              <a:rPr lang="en-US" dirty="0"/>
              <a:t>More than that, we are then found to be false witnesses about God, for we have testified about God that he raised Christ from the dead. But he did not raise him if in fact the dead are not raised.</a:t>
            </a:r>
          </a:p>
        </p:txBody>
      </p:sp>
    </p:spTree>
    <p:extLst>
      <p:ext uri="{BB962C8B-B14F-4D97-AF65-F5344CB8AC3E}">
        <p14:creationId xmlns:p14="http://schemas.microsoft.com/office/powerpoint/2010/main" val="41005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2239962"/>
          </a:xfrm>
        </p:spPr>
        <p:txBody>
          <a:bodyPr>
            <a:normAutofit/>
          </a:bodyPr>
          <a:lstStyle/>
          <a:p>
            <a:pPr algn="ctr"/>
            <a:r>
              <a:rPr lang="en-US" sz="7200" dirty="0">
                <a:solidFill>
                  <a:srgbClr val="5B4646"/>
                </a:solidFill>
                <a:latin typeface="Gloucester MT Extra Condensed" panose="02030808020601010101" pitchFamily="18" charset="0"/>
              </a:rPr>
              <a:t>THERE ARE 5 WHO GIVE  TESTIMONY TO THE RESURRECTION OF CHRIST </a:t>
            </a:r>
            <a:endParaRPr lang="en-US" dirty="0"/>
          </a:p>
        </p:txBody>
      </p:sp>
      <p:sp>
        <p:nvSpPr>
          <p:cNvPr id="3" name="Content Placeholder 2"/>
          <p:cNvSpPr>
            <a:spLocks noGrp="1"/>
          </p:cNvSpPr>
          <p:nvPr>
            <p:ph idx="1"/>
          </p:nvPr>
        </p:nvSpPr>
        <p:spPr>
          <a:xfrm>
            <a:off x="609600" y="2722563"/>
            <a:ext cx="10972800" cy="1630363"/>
          </a:xfrm>
        </p:spPr>
        <p:txBody>
          <a:bodyPr>
            <a:normAutofit/>
          </a:bodyPr>
          <a:lstStyle/>
          <a:p>
            <a:r>
              <a:rPr lang="en-US" sz="4800" dirty="0"/>
              <a:t>EVIDENCES THAT DEMAND A VERDICT!!!!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06562"/>
          </a:xfrm>
        </p:spPr>
        <p:txBody>
          <a:bodyPr>
            <a:noAutofit/>
          </a:bodyPr>
          <a:lstStyle/>
          <a:p>
            <a:r>
              <a:rPr lang="en-US" dirty="0">
                <a:solidFill>
                  <a:srgbClr val="976C2D"/>
                </a:solidFill>
                <a:latin typeface="Gloucester MT Extra Condensed" panose="02030808020601010101" pitchFamily="18" charset="0"/>
              </a:rPr>
              <a:t>1</a:t>
            </a:r>
            <a:r>
              <a:rPr lang="en-US" baseline="30000" dirty="0">
                <a:solidFill>
                  <a:srgbClr val="976C2D"/>
                </a:solidFill>
                <a:latin typeface="Gloucester MT Extra Condensed" panose="02030808020601010101" pitchFamily="18" charset="0"/>
              </a:rPr>
              <a:t>st</a:t>
            </a:r>
            <a:r>
              <a:rPr lang="en-US" dirty="0">
                <a:solidFill>
                  <a:srgbClr val="976C2D"/>
                </a:solidFill>
                <a:latin typeface="Gloucester MT Extra Condensed" panose="02030808020601010101" pitchFamily="18" charset="0"/>
              </a:rPr>
              <a:t>  TESTIMONY</a:t>
            </a:r>
            <a:r>
              <a:rPr lang="en-US" dirty="0"/>
              <a:t>—THE CHURCH</a:t>
            </a:r>
          </a:p>
        </p:txBody>
      </p:sp>
      <p:sp>
        <p:nvSpPr>
          <p:cNvPr id="3" name="Content Placeholder 2"/>
          <p:cNvSpPr>
            <a:spLocks noGrp="1"/>
          </p:cNvSpPr>
          <p:nvPr>
            <p:ph idx="1"/>
          </p:nvPr>
        </p:nvSpPr>
        <p:spPr>
          <a:xfrm>
            <a:off x="609600" y="2276475"/>
            <a:ext cx="10972800" cy="3849689"/>
          </a:xfrm>
        </p:spPr>
        <p:txBody>
          <a:bodyPr/>
          <a:lstStyle/>
          <a:p>
            <a:pPr>
              <a:buNone/>
            </a:pPr>
            <a:r>
              <a:rPr lang="en-US" dirty="0"/>
              <a:t>    </a:t>
            </a:r>
            <a:r>
              <a:rPr lang="en-US" sz="4400" dirty="0"/>
              <a:t>The church at Corinth and every true church around the world then and now is built on this foundation.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06562"/>
          </a:xfrm>
        </p:spPr>
        <p:txBody>
          <a:bodyPr>
            <a:noAutofit/>
          </a:bodyPr>
          <a:lstStyle/>
          <a:p>
            <a:r>
              <a:rPr lang="en-US" dirty="0">
                <a:solidFill>
                  <a:srgbClr val="976C2D"/>
                </a:solidFill>
                <a:latin typeface="Gloucester MT Extra Condensed" panose="02030808020601010101" pitchFamily="18" charset="0"/>
              </a:rPr>
              <a:t>1</a:t>
            </a:r>
            <a:r>
              <a:rPr lang="en-US" baseline="30000" dirty="0">
                <a:solidFill>
                  <a:srgbClr val="976C2D"/>
                </a:solidFill>
                <a:latin typeface="Gloucester MT Extra Condensed" panose="02030808020601010101" pitchFamily="18" charset="0"/>
              </a:rPr>
              <a:t>st</a:t>
            </a:r>
            <a:r>
              <a:rPr lang="en-US" dirty="0">
                <a:solidFill>
                  <a:srgbClr val="976C2D"/>
                </a:solidFill>
                <a:latin typeface="Gloucester MT Extra Condensed" panose="02030808020601010101" pitchFamily="18" charset="0"/>
              </a:rPr>
              <a:t>  TESTIMONY</a:t>
            </a:r>
            <a:r>
              <a:rPr lang="en-US" dirty="0"/>
              <a:t>—THE CHURCH</a:t>
            </a:r>
          </a:p>
        </p:txBody>
      </p:sp>
      <p:sp>
        <p:nvSpPr>
          <p:cNvPr id="3" name="Content Placeholder 2"/>
          <p:cNvSpPr>
            <a:spLocks noGrp="1"/>
          </p:cNvSpPr>
          <p:nvPr>
            <p:ph idx="1"/>
          </p:nvPr>
        </p:nvSpPr>
        <p:spPr>
          <a:xfrm>
            <a:off x="609600" y="1600200"/>
            <a:ext cx="10972800" cy="4525964"/>
          </a:xfrm>
        </p:spPr>
        <p:txBody>
          <a:bodyPr>
            <a:noAutofit/>
          </a:bodyPr>
          <a:lstStyle/>
          <a:p>
            <a:pPr marL="0" indent="0">
              <a:buNone/>
            </a:pPr>
            <a:r>
              <a:rPr lang="en-US" dirty="0"/>
              <a:t>“Now, brothers, I want to remind you of the gospel  I  preached to you, which you received and on which you have taken your stand.  By this gospel you are saved, if you hold firmly to the word  I  preached to you. Otherwise, you have believed in vain.”  1 Cor. 15:1-2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06562"/>
          </a:xfrm>
        </p:spPr>
        <p:txBody>
          <a:bodyPr>
            <a:noAutofit/>
          </a:bodyPr>
          <a:lstStyle/>
          <a:p>
            <a:r>
              <a:rPr lang="en-US" dirty="0">
                <a:solidFill>
                  <a:srgbClr val="976C2D"/>
                </a:solidFill>
                <a:latin typeface="Gloucester MT Extra Condensed" panose="02030808020601010101" pitchFamily="18" charset="0"/>
              </a:rPr>
              <a:t>1</a:t>
            </a:r>
            <a:r>
              <a:rPr lang="en-US" baseline="30000" dirty="0">
                <a:solidFill>
                  <a:srgbClr val="976C2D"/>
                </a:solidFill>
                <a:latin typeface="Gloucester MT Extra Condensed" panose="02030808020601010101" pitchFamily="18" charset="0"/>
              </a:rPr>
              <a:t>st</a:t>
            </a:r>
            <a:r>
              <a:rPr lang="en-US" dirty="0">
                <a:solidFill>
                  <a:srgbClr val="976C2D"/>
                </a:solidFill>
                <a:latin typeface="Gloucester MT Extra Condensed" panose="02030808020601010101" pitchFamily="18" charset="0"/>
              </a:rPr>
              <a:t>  TESTIMONY</a:t>
            </a:r>
            <a:r>
              <a:rPr lang="en-US" dirty="0"/>
              <a:t>—THE CHURCH</a:t>
            </a:r>
          </a:p>
        </p:txBody>
      </p:sp>
      <p:sp>
        <p:nvSpPr>
          <p:cNvPr id="3" name="Content Placeholder 2"/>
          <p:cNvSpPr>
            <a:spLocks noGrp="1"/>
          </p:cNvSpPr>
          <p:nvPr>
            <p:ph idx="1"/>
          </p:nvPr>
        </p:nvSpPr>
        <p:spPr>
          <a:xfrm>
            <a:off x="609600" y="2285999"/>
            <a:ext cx="10972800" cy="3840165"/>
          </a:xfrm>
        </p:spPr>
        <p:txBody>
          <a:bodyPr>
            <a:normAutofit/>
          </a:bodyPr>
          <a:lstStyle/>
          <a:p>
            <a:r>
              <a:rPr lang="en-US" sz="4400" dirty="0"/>
              <a:t>2000 years of church history is additional proof since that day.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58962"/>
          </a:xfrm>
        </p:spPr>
        <p:txBody>
          <a:bodyPr>
            <a:noAutofit/>
          </a:bodyPr>
          <a:lstStyle/>
          <a:p>
            <a:r>
              <a:rPr lang="en-US" dirty="0">
                <a:solidFill>
                  <a:srgbClr val="976C2D"/>
                </a:solidFill>
                <a:latin typeface="Gloucester MT Extra Condensed" panose="02030808020601010101" pitchFamily="18" charset="0"/>
              </a:rPr>
              <a:t>2</a:t>
            </a:r>
            <a:r>
              <a:rPr lang="en-US" baseline="30000" dirty="0">
                <a:solidFill>
                  <a:srgbClr val="976C2D"/>
                </a:solidFill>
                <a:latin typeface="Gloucester MT Extra Condensed" panose="02030808020601010101" pitchFamily="18" charset="0"/>
              </a:rPr>
              <a:t>ND</a:t>
            </a:r>
            <a:r>
              <a:rPr lang="en-US" dirty="0">
                <a:solidFill>
                  <a:srgbClr val="976C2D"/>
                </a:solidFill>
                <a:latin typeface="Gloucester MT Extra Condensed" panose="02030808020601010101" pitchFamily="18" charset="0"/>
              </a:rPr>
              <a:t> TESTIMONY</a:t>
            </a:r>
            <a:r>
              <a:rPr lang="en-US" dirty="0"/>
              <a:t>—THE SCRIPTURES</a:t>
            </a:r>
          </a:p>
        </p:txBody>
      </p:sp>
      <p:sp>
        <p:nvSpPr>
          <p:cNvPr id="3" name="Content Placeholder 2"/>
          <p:cNvSpPr>
            <a:spLocks noGrp="1"/>
          </p:cNvSpPr>
          <p:nvPr>
            <p:ph idx="1"/>
          </p:nvPr>
        </p:nvSpPr>
        <p:spPr>
          <a:xfrm>
            <a:off x="609600" y="1600201"/>
            <a:ext cx="10972800" cy="4525964"/>
          </a:xfrm>
        </p:spPr>
        <p:txBody>
          <a:bodyPr>
            <a:noAutofit/>
          </a:bodyPr>
          <a:lstStyle/>
          <a:p>
            <a:r>
              <a:rPr lang="en-US" dirty="0"/>
              <a:t>1 Cor. 15:3-4  -- “For what I received I passed on to you as of first importance: that </a:t>
            </a:r>
            <a:r>
              <a:rPr lang="en-US" dirty="0">
                <a:solidFill>
                  <a:srgbClr val="CC3300"/>
                </a:solidFill>
              </a:rPr>
              <a:t>Christ died</a:t>
            </a:r>
            <a:r>
              <a:rPr lang="en-US" dirty="0">
                <a:solidFill>
                  <a:srgbClr val="FF0000"/>
                </a:solidFill>
              </a:rPr>
              <a:t> </a:t>
            </a:r>
            <a:r>
              <a:rPr lang="en-US" dirty="0"/>
              <a:t>for our sins according to the Scriptures, that </a:t>
            </a:r>
            <a:r>
              <a:rPr lang="en-US" dirty="0">
                <a:solidFill>
                  <a:srgbClr val="CC3300"/>
                </a:solidFill>
              </a:rPr>
              <a:t>he was buried</a:t>
            </a:r>
            <a:r>
              <a:rPr lang="en-US" dirty="0"/>
              <a:t>, that </a:t>
            </a:r>
            <a:r>
              <a:rPr lang="en-US" dirty="0">
                <a:solidFill>
                  <a:srgbClr val="CC3300"/>
                </a:solidFill>
              </a:rPr>
              <a:t>he was raised</a:t>
            </a:r>
            <a:r>
              <a:rPr lang="en-US" dirty="0">
                <a:solidFill>
                  <a:srgbClr val="FF0000"/>
                </a:solidFill>
              </a:rPr>
              <a:t> </a:t>
            </a:r>
            <a:r>
              <a:rPr lang="en-US" dirty="0"/>
              <a:t>on the third day according to the Scriptures…”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201400" cy="1858962"/>
          </a:xfrm>
        </p:spPr>
        <p:txBody>
          <a:bodyPr>
            <a:noAutofit/>
          </a:bodyPr>
          <a:lstStyle/>
          <a:p>
            <a:r>
              <a:rPr lang="en-US" dirty="0">
                <a:solidFill>
                  <a:srgbClr val="976C2D"/>
                </a:solidFill>
                <a:latin typeface="Gloucester MT Extra Condensed" panose="02030808020601010101" pitchFamily="18" charset="0"/>
              </a:rPr>
              <a:t>2</a:t>
            </a:r>
            <a:r>
              <a:rPr lang="en-US" baseline="30000" dirty="0">
                <a:solidFill>
                  <a:srgbClr val="976C2D"/>
                </a:solidFill>
                <a:latin typeface="Gloucester MT Extra Condensed" panose="02030808020601010101" pitchFamily="18" charset="0"/>
              </a:rPr>
              <a:t>ND</a:t>
            </a:r>
            <a:r>
              <a:rPr lang="en-US" dirty="0">
                <a:solidFill>
                  <a:srgbClr val="976C2D"/>
                </a:solidFill>
                <a:latin typeface="Gloucester MT Extra Condensed" panose="02030808020601010101" pitchFamily="18" charset="0"/>
              </a:rPr>
              <a:t> TESTIMONY</a:t>
            </a:r>
            <a:r>
              <a:rPr lang="en-US" dirty="0"/>
              <a:t>—THE SCRIPTURES</a:t>
            </a:r>
          </a:p>
        </p:txBody>
      </p:sp>
      <p:sp>
        <p:nvSpPr>
          <p:cNvPr id="3" name="Content Placeholder 2"/>
          <p:cNvSpPr>
            <a:spLocks noGrp="1"/>
          </p:cNvSpPr>
          <p:nvPr>
            <p:ph idx="1"/>
          </p:nvPr>
        </p:nvSpPr>
        <p:spPr>
          <a:xfrm>
            <a:off x="609600" y="1600201"/>
            <a:ext cx="10972800" cy="4525964"/>
          </a:xfrm>
        </p:spPr>
        <p:txBody>
          <a:bodyPr>
            <a:normAutofit/>
          </a:bodyPr>
          <a:lstStyle/>
          <a:p>
            <a:r>
              <a:rPr lang="en-US" dirty="0"/>
              <a:t>Acts 26:22-23 – “I (Paul) am saying nothing beyond what </a:t>
            </a:r>
            <a:r>
              <a:rPr lang="en-US" b="1" dirty="0"/>
              <a:t>the prophets and Moses </a:t>
            </a:r>
            <a:r>
              <a:rPr lang="en-US" dirty="0"/>
              <a:t>said would happen– that the Christ would suffer and, as the first </a:t>
            </a:r>
            <a:r>
              <a:rPr lang="en-US" dirty="0">
                <a:solidFill>
                  <a:schemeClr val="accent6">
                    <a:lumMod val="25000"/>
                  </a:schemeClr>
                </a:solidFill>
              </a:rPr>
              <a:t>to rise from the dead</a:t>
            </a:r>
            <a:r>
              <a:rPr lang="en-US" dirty="0"/>
              <a:t>, would proclaim light to his own people and to the Gentiles.”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125200" cy="1858962"/>
          </a:xfrm>
        </p:spPr>
        <p:txBody>
          <a:bodyPr>
            <a:noAutofit/>
          </a:bodyPr>
          <a:lstStyle/>
          <a:p>
            <a:r>
              <a:rPr lang="en-US" dirty="0">
                <a:solidFill>
                  <a:srgbClr val="976C2D"/>
                </a:solidFill>
                <a:latin typeface="Gloucester MT Extra Condensed" panose="02030808020601010101" pitchFamily="18" charset="0"/>
              </a:rPr>
              <a:t>2</a:t>
            </a:r>
            <a:r>
              <a:rPr lang="en-US" baseline="30000" dirty="0">
                <a:solidFill>
                  <a:srgbClr val="976C2D"/>
                </a:solidFill>
                <a:latin typeface="Gloucester MT Extra Condensed" panose="02030808020601010101" pitchFamily="18" charset="0"/>
              </a:rPr>
              <a:t>ND</a:t>
            </a:r>
            <a:r>
              <a:rPr lang="en-US" dirty="0">
                <a:solidFill>
                  <a:srgbClr val="976C2D"/>
                </a:solidFill>
                <a:latin typeface="Gloucester MT Extra Condensed" panose="02030808020601010101" pitchFamily="18" charset="0"/>
              </a:rPr>
              <a:t> TESTIMONY</a:t>
            </a:r>
            <a:r>
              <a:rPr lang="en-US" dirty="0"/>
              <a:t>—THE SCRIPTURES</a:t>
            </a:r>
          </a:p>
        </p:txBody>
      </p:sp>
      <p:sp>
        <p:nvSpPr>
          <p:cNvPr id="3" name="Content Placeholder 2"/>
          <p:cNvSpPr>
            <a:spLocks noGrp="1"/>
          </p:cNvSpPr>
          <p:nvPr>
            <p:ph idx="1"/>
          </p:nvPr>
        </p:nvSpPr>
        <p:spPr>
          <a:xfrm>
            <a:off x="609600" y="2286000"/>
            <a:ext cx="10972800" cy="3840165"/>
          </a:xfrm>
        </p:spPr>
        <p:txBody>
          <a:bodyPr>
            <a:normAutofit/>
          </a:bodyPr>
          <a:lstStyle/>
          <a:p>
            <a:r>
              <a:rPr lang="en-US" dirty="0"/>
              <a:t>Psalm 16:10 – “You will not abandon me to the grave, nor will you let your Holy One see decay.”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201400" cy="1858962"/>
          </a:xfrm>
        </p:spPr>
        <p:txBody>
          <a:bodyPr>
            <a:noAutofit/>
          </a:bodyPr>
          <a:lstStyle/>
          <a:p>
            <a:r>
              <a:rPr lang="en-US" dirty="0">
                <a:solidFill>
                  <a:srgbClr val="976C2D"/>
                </a:solidFill>
                <a:latin typeface="Gloucester MT Extra Condensed" panose="02030808020601010101" pitchFamily="18" charset="0"/>
              </a:rPr>
              <a:t>2</a:t>
            </a:r>
            <a:r>
              <a:rPr lang="en-US" baseline="30000" dirty="0">
                <a:solidFill>
                  <a:srgbClr val="976C2D"/>
                </a:solidFill>
                <a:latin typeface="Gloucester MT Extra Condensed" panose="02030808020601010101" pitchFamily="18" charset="0"/>
              </a:rPr>
              <a:t>ND</a:t>
            </a:r>
            <a:r>
              <a:rPr lang="en-US" dirty="0">
                <a:solidFill>
                  <a:srgbClr val="976C2D"/>
                </a:solidFill>
                <a:latin typeface="Gloucester MT Extra Condensed" panose="02030808020601010101" pitchFamily="18" charset="0"/>
              </a:rPr>
              <a:t> TESTIMONY</a:t>
            </a:r>
            <a:r>
              <a:rPr lang="en-US" dirty="0"/>
              <a:t>—THE SCRIPTURES</a:t>
            </a:r>
          </a:p>
        </p:txBody>
      </p:sp>
      <p:sp>
        <p:nvSpPr>
          <p:cNvPr id="3" name="Content Placeholder 2"/>
          <p:cNvSpPr>
            <a:spLocks noGrp="1"/>
          </p:cNvSpPr>
          <p:nvPr>
            <p:ph idx="1"/>
          </p:nvPr>
        </p:nvSpPr>
        <p:spPr>
          <a:xfrm>
            <a:off x="1524000" y="1971676"/>
            <a:ext cx="8686800" cy="4154490"/>
          </a:xfrm>
        </p:spPr>
        <p:txBody>
          <a:bodyPr>
            <a:normAutofit/>
          </a:bodyPr>
          <a:lstStyle/>
          <a:p>
            <a:r>
              <a:rPr lang="en-US" dirty="0"/>
              <a:t>Matthew 28</a:t>
            </a:r>
          </a:p>
          <a:p>
            <a:r>
              <a:rPr lang="en-US" dirty="0"/>
              <a:t>Mark 15</a:t>
            </a:r>
          </a:p>
          <a:p>
            <a:r>
              <a:rPr lang="en-US" dirty="0"/>
              <a:t>Luke 24</a:t>
            </a:r>
          </a:p>
          <a:p>
            <a:r>
              <a:rPr lang="en-US" dirty="0"/>
              <a:t>John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372600" cy="2011362"/>
          </a:xfrm>
        </p:spPr>
        <p:txBody>
          <a:bodyPr>
            <a:normAutofit/>
          </a:bodyPr>
          <a:lstStyle/>
          <a:p>
            <a:r>
              <a:rPr lang="en-US" dirty="0">
                <a:solidFill>
                  <a:srgbClr val="976C2D"/>
                </a:solidFill>
                <a:latin typeface="Gloucester MT Extra Condensed" panose="02030808020601010101" pitchFamily="18" charset="0"/>
              </a:rPr>
              <a:t>3</a:t>
            </a:r>
            <a:r>
              <a:rPr lang="en-US" baseline="30000" dirty="0">
                <a:solidFill>
                  <a:srgbClr val="976C2D"/>
                </a:solidFill>
                <a:latin typeface="Gloucester MT Extra Condensed" panose="02030808020601010101" pitchFamily="18" charset="0"/>
              </a:rPr>
              <a:t>RD</a:t>
            </a:r>
            <a:r>
              <a:rPr lang="en-US" dirty="0">
                <a:solidFill>
                  <a:srgbClr val="976C2D"/>
                </a:solidFill>
                <a:latin typeface="Gloucester MT Extra Condensed" panose="02030808020601010101" pitchFamily="18" charset="0"/>
              </a:rPr>
              <a:t> TESTIMONY</a:t>
            </a:r>
            <a:r>
              <a:rPr lang="en-US" dirty="0"/>
              <a:t>—THE EYEWITNESSES</a:t>
            </a:r>
          </a:p>
        </p:txBody>
      </p:sp>
      <p:sp>
        <p:nvSpPr>
          <p:cNvPr id="3" name="Content Placeholder 2"/>
          <p:cNvSpPr>
            <a:spLocks noGrp="1"/>
          </p:cNvSpPr>
          <p:nvPr>
            <p:ph idx="1"/>
          </p:nvPr>
        </p:nvSpPr>
        <p:spPr>
          <a:xfrm>
            <a:off x="609600" y="1600200"/>
            <a:ext cx="10972800" cy="4525965"/>
          </a:xfrm>
        </p:spPr>
        <p:txBody>
          <a:bodyPr>
            <a:noAutofit/>
          </a:bodyPr>
          <a:lstStyle/>
          <a:p>
            <a:r>
              <a:rPr lang="en-US" dirty="0"/>
              <a:t>1 Cor. 15:5-7 – “</a:t>
            </a:r>
            <a:r>
              <a:rPr lang="en-US" sz="4800" b="1" dirty="0"/>
              <a:t>He appeared </a:t>
            </a:r>
            <a:r>
              <a:rPr lang="en-US" dirty="0"/>
              <a:t>to </a:t>
            </a:r>
            <a:r>
              <a:rPr lang="en-US" dirty="0">
                <a:solidFill>
                  <a:schemeClr val="accent6">
                    <a:lumMod val="25000"/>
                  </a:schemeClr>
                </a:solidFill>
              </a:rPr>
              <a:t>Peter</a:t>
            </a:r>
            <a:r>
              <a:rPr lang="en-US" dirty="0"/>
              <a:t>, and then to the </a:t>
            </a:r>
            <a:r>
              <a:rPr lang="en-US" dirty="0">
                <a:solidFill>
                  <a:schemeClr val="accent6">
                    <a:lumMod val="25000"/>
                  </a:schemeClr>
                </a:solidFill>
              </a:rPr>
              <a:t>Twelve</a:t>
            </a:r>
            <a:r>
              <a:rPr lang="en-US" dirty="0"/>
              <a:t>.  After that, he appeared to more than </a:t>
            </a:r>
            <a:r>
              <a:rPr lang="en-US" dirty="0">
                <a:solidFill>
                  <a:schemeClr val="accent6">
                    <a:lumMod val="25000"/>
                  </a:schemeClr>
                </a:solidFill>
              </a:rPr>
              <a:t>500</a:t>
            </a:r>
            <a:r>
              <a:rPr lang="en-US" dirty="0"/>
              <a:t> of the brothers at the same time, most of whom are still living, though some have fallen asleep. Then he appeared to </a:t>
            </a:r>
            <a:r>
              <a:rPr lang="en-US" dirty="0">
                <a:solidFill>
                  <a:schemeClr val="accent6">
                    <a:lumMod val="25000"/>
                  </a:schemeClr>
                </a:solidFill>
              </a:rPr>
              <a:t>James</a:t>
            </a:r>
            <a:r>
              <a:rPr lang="en-US" dirty="0"/>
              <a:t>, then to </a:t>
            </a:r>
            <a:r>
              <a:rPr lang="en-US" dirty="0">
                <a:solidFill>
                  <a:schemeClr val="accent6">
                    <a:lumMod val="25000"/>
                  </a:schemeClr>
                </a:solidFill>
              </a:rPr>
              <a:t>all the apostles</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4364-10EB-8CA6-FD37-1845397B1F39}"/>
              </a:ext>
            </a:extLst>
          </p:cNvPr>
          <p:cNvSpPr>
            <a:spLocks noGrp="1"/>
          </p:cNvSpPr>
          <p:nvPr>
            <p:ph type="title"/>
          </p:nvPr>
        </p:nvSpPr>
        <p:spPr/>
        <p:txBody>
          <a:bodyPr>
            <a:normAutofit/>
          </a:bodyPr>
          <a:lstStyle/>
          <a:p>
            <a:pPr algn="ctr"/>
            <a:r>
              <a:rPr lang="en-US" sz="5400" dirty="0"/>
              <a:t>JOB 14:14</a:t>
            </a:r>
          </a:p>
        </p:txBody>
      </p:sp>
      <p:sp>
        <p:nvSpPr>
          <p:cNvPr id="3" name="Content Placeholder 2">
            <a:extLst>
              <a:ext uri="{FF2B5EF4-FFF2-40B4-BE49-F238E27FC236}">
                <a16:creationId xmlns:a16="http://schemas.microsoft.com/office/drawing/2014/main" id="{0D5A3015-C73D-C66D-6BCD-630967759779}"/>
              </a:ext>
            </a:extLst>
          </p:cNvPr>
          <p:cNvSpPr>
            <a:spLocks noGrp="1"/>
          </p:cNvSpPr>
          <p:nvPr>
            <p:ph idx="1"/>
          </p:nvPr>
        </p:nvSpPr>
        <p:spPr/>
        <p:txBody>
          <a:bodyPr>
            <a:normAutofit/>
          </a:bodyPr>
          <a:lstStyle/>
          <a:p>
            <a:r>
              <a:rPr lang="en-US" sz="4400" dirty="0"/>
              <a:t>“If a man dies, will he live again?”</a:t>
            </a:r>
          </a:p>
        </p:txBody>
      </p:sp>
    </p:spTree>
    <p:extLst>
      <p:ext uri="{BB962C8B-B14F-4D97-AF65-F5344CB8AC3E}">
        <p14:creationId xmlns:p14="http://schemas.microsoft.com/office/powerpoint/2010/main" val="4002486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668000" cy="2011362"/>
          </a:xfrm>
        </p:spPr>
        <p:txBody>
          <a:bodyPr>
            <a:normAutofit/>
          </a:bodyPr>
          <a:lstStyle/>
          <a:p>
            <a:r>
              <a:rPr lang="en-US" dirty="0">
                <a:solidFill>
                  <a:srgbClr val="976C2D"/>
                </a:solidFill>
                <a:latin typeface="Gloucester MT Extra Condensed" panose="02030808020601010101" pitchFamily="18" charset="0"/>
              </a:rPr>
              <a:t>3</a:t>
            </a:r>
            <a:r>
              <a:rPr lang="en-US" baseline="30000" dirty="0">
                <a:solidFill>
                  <a:srgbClr val="976C2D"/>
                </a:solidFill>
                <a:latin typeface="Gloucester MT Extra Condensed" panose="02030808020601010101" pitchFamily="18" charset="0"/>
              </a:rPr>
              <a:t>RD</a:t>
            </a:r>
            <a:r>
              <a:rPr lang="en-US" dirty="0">
                <a:solidFill>
                  <a:srgbClr val="976C2D"/>
                </a:solidFill>
                <a:latin typeface="Gloucester MT Extra Condensed" panose="02030808020601010101" pitchFamily="18" charset="0"/>
              </a:rPr>
              <a:t> TESTIMONY</a:t>
            </a:r>
            <a:r>
              <a:rPr lang="en-US" dirty="0"/>
              <a:t>—THE EYEWITNESSES</a:t>
            </a:r>
          </a:p>
        </p:txBody>
      </p:sp>
      <p:sp>
        <p:nvSpPr>
          <p:cNvPr id="3" name="Content Placeholder 2"/>
          <p:cNvSpPr>
            <a:spLocks noGrp="1"/>
          </p:cNvSpPr>
          <p:nvPr>
            <p:ph idx="1"/>
          </p:nvPr>
        </p:nvSpPr>
        <p:spPr>
          <a:xfrm>
            <a:off x="1524000" y="1676400"/>
            <a:ext cx="8693727" cy="3916365"/>
          </a:xfrm>
        </p:spPr>
        <p:txBody>
          <a:bodyPr>
            <a:noAutofit/>
          </a:bodyPr>
          <a:lstStyle/>
          <a:p>
            <a:r>
              <a:rPr lang="en-US" sz="4400" dirty="0"/>
              <a:t>Peter</a:t>
            </a:r>
          </a:p>
          <a:p>
            <a:r>
              <a:rPr lang="en-US" sz="4400" dirty="0"/>
              <a:t>The Twelve</a:t>
            </a:r>
          </a:p>
          <a:p>
            <a:r>
              <a:rPr lang="en-US" sz="4400" dirty="0"/>
              <a:t>500 Brothers</a:t>
            </a:r>
          </a:p>
          <a:p>
            <a:r>
              <a:rPr lang="en-US" sz="4400" dirty="0"/>
              <a:t>James</a:t>
            </a:r>
          </a:p>
          <a:p>
            <a:r>
              <a:rPr lang="en-US" sz="4400" dirty="0"/>
              <a:t>All the Apostles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668000" cy="2011362"/>
          </a:xfrm>
        </p:spPr>
        <p:txBody>
          <a:bodyPr>
            <a:normAutofit/>
          </a:bodyPr>
          <a:lstStyle/>
          <a:p>
            <a:r>
              <a:rPr lang="en-US" dirty="0">
                <a:solidFill>
                  <a:srgbClr val="976C2D"/>
                </a:solidFill>
                <a:latin typeface="Gloucester MT Extra Condensed" panose="02030808020601010101" pitchFamily="18" charset="0"/>
              </a:rPr>
              <a:t>3</a:t>
            </a:r>
            <a:r>
              <a:rPr lang="en-US" baseline="30000" dirty="0">
                <a:solidFill>
                  <a:srgbClr val="976C2D"/>
                </a:solidFill>
                <a:latin typeface="Gloucester MT Extra Condensed" panose="02030808020601010101" pitchFamily="18" charset="0"/>
              </a:rPr>
              <a:t>RD</a:t>
            </a:r>
            <a:r>
              <a:rPr lang="en-US" dirty="0">
                <a:solidFill>
                  <a:srgbClr val="976C2D"/>
                </a:solidFill>
                <a:latin typeface="Gloucester MT Extra Condensed" panose="02030808020601010101" pitchFamily="18" charset="0"/>
              </a:rPr>
              <a:t> TESTIMONY</a:t>
            </a:r>
            <a:r>
              <a:rPr lang="en-US" dirty="0"/>
              <a:t>—THE EYEWITNESSES</a:t>
            </a:r>
          </a:p>
        </p:txBody>
      </p:sp>
      <p:sp>
        <p:nvSpPr>
          <p:cNvPr id="3" name="Content Placeholder 2"/>
          <p:cNvSpPr>
            <a:spLocks noGrp="1"/>
          </p:cNvSpPr>
          <p:nvPr>
            <p:ph idx="1"/>
          </p:nvPr>
        </p:nvSpPr>
        <p:spPr>
          <a:xfrm>
            <a:off x="609600" y="1600201"/>
            <a:ext cx="10972800" cy="4525964"/>
          </a:xfrm>
        </p:spPr>
        <p:txBody>
          <a:bodyPr>
            <a:noAutofit/>
          </a:bodyPr>
          <a:lstStyle/>
          <a:p>
            <a:r>
              <a:rPr lang="en-US" sz="3600" dirty="0"/>
              <a:t>Mary Magdalene– John 20:11-18</a:t>
            </a:r>
          </a:p>
          <a:p>
            <a:r>
              <a:rPr lang="en-US" sz="3600" dirty="0"/>
              <a:t>Other women—Matthew 28:9</a:t>
            </a:r>
          </a:p>
          <a:p>
            <a:r>
              <a:rPr lang="en-US" sz="3600" dirty="0"/>
              <a:t>2 disciples on the road to Emmaus—Luke 24.</a:t>
            </a:r>
          </a:p>
          <a:p>
            <a:r>
              <a:rPr lang="en-US" sz="3600" dirty="0"/>
              <a:t>Later—Stephen—Acts 7:55ff</a:t>
            </a:r>
          </a:p>
          <a:p>
            <a:r>
              <a:rPr lang="en-US" sz="3600" dirty="0"/>
              <a:t>Paul—Acts 9</a:t>
            </a:r>
          </a:p>
          <a:p>
            <a:r>
              <a:rPr lang="en-US" sz="3600" dirty="0"/>
              <a:t>John on Patmos—Rev.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201400" cy="2163762"/>
          </a:xfrm>
        </p:spPr>
        <p:txBody>
          <a:bodyPr>
            <a:normAutofit/>
          </a:bodyPr>
          <a:lstStyle/>
          <a:p>
            <a:r>
              <a:rPr lang="en-US" dirty="0">
                <a:solidFill>
                  <a:srgbClr val="976C2D"/>
                </a:solidFill>
                <a:latin typeface="Gloucester MT Extra Condensed" panose="02030808020601010101" pitchFamily="18" charset="0"/>
              </a:rPr>
              <a:t>4</a:t>
            </a:r>
            <a:r>
              <a:rPr lang="en-US" baseline="30000" dirty="0">
                <a:solidFill>
                  <a:srgbClr val="976C2D"/>
                </a:solidFill>
                <a:latin typeface="Gloucester MT Extra Condensed" panose="02030808020601010101" pitchFamily="18" charset="0"/>
              </a:rPr>
              <a:t>TH</a:t>
            </a:r>
            <a:r>
              <a:rPr lang="en-US" dirty="0">
                <a:solidFill>
                  <a:srgbClr val="976C2D"/>
                </a:solidFill>
                <a:latin typeface="Gloucester MT Extra Condensed" panose="02030808020601010101" pitchFamily="18" charset="0"/>
              </a:rPr>
              <a:t> TESTIMONY</a:t>
            </a:r>
            <a:r>
              <a:rPr lang="en-US" dirty="0"/>
              <a:t>—THE APOSTLE PAUL</a:t>
            </a:r>
          </a:p>
        </p:txBody>
      </p:sp>
      <p:sp>
        <p:nvSpPr>
          <p:cNvPr id="3" name="Content Placeholder 2"/>
          <p:cNvSpPr>
            <a:spLocks noGrp="1"/>
          </p:cNvSpPr>
          <p:nvPr>
            <p:ph idx="1"/>
          </p:nvPr>
        </p:nvSpPr>
        <p:spPr>
          <a:xfrm>
            <a:off x="609600" y="2057401"/>
            <a:ext cx="10972800" cy="4068764"/>
          </a:xfrm>
        </p:spPr>
        <p:txBody>
          <a:bodyPr>
            <a:noAutofit/>
          </a:bodyPr>
          <a:lstStyle/>
          <a:p>
            <a:r>
              <a:rPr lang="en-US" dirty="0"/>
              <a:t>1 Cor. 15:8– “And last of all he appeared to me also, as to one abnormally born.  For I am the least of the apostles  and do not even deserve to be called an apostle, because I persecuted the church of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201400" cy="2163762"/>
          </a:xfrm>
        </p:spPr>
        <p:txBody>
          <a:bodyPr>
            <a:normAutofit/>
          </a:bodyPr>
          <a:lstStyle/>
          <a:p>
            <a:r>
              <a:rPr lang="en-US" dirty="0">
                <a:solidFill>
                  <a:srgbClr val="976C2D"/>
                </a:solidFill>
                <a:latin typeface="Gloucester MT Extra Condensed" panose="02030808020601010101" pitchFamily="18" charset="0"/>
              </a:rPr>
              <a:t>4</a:t>
            </a:r>
            <a:r>
              <a:rPr lang="en-US" baseline="30000" dirty="0">
                <a:solidFill>
                  <a:srgbClr val="976C2D"/>
                </a:solidFill>
                <a:latin typeface="Gloucester MT Extra Condensed" panose="02030808020601010101" pitchFamily="18" charset="0"/>
              </a:rPr>
              <a:t>TH</a:t>
            </a:r>
            <a:r>
              <a:rPr lang="en-US" dirty="0">
                <a:solidFill>
                  <a:srgbClr val="976C2D"/>
                </a:solidFill>
                <a:latin typeface="Gloucester MT Extra Condensed" panose="02030808020601010101" pitchFamily="18" charset="0"/>
              </a:rPr>
              <a:t> TESTIMONY</a:t>
            </a:r>
            <a:r>
              <a:rPr lang="en-US" dirty="0"/>
              <a:t>—THE APOSTLE PAUL</a:t>
            </a:r>
          </a:p>
        </p:txBody>
      </p:sp>
      <p:sp>
        <p:nvSpPr>
          <p:cNvPr id="3" name="Content Placeholder 2"/>
          <p:cNvSpPr>
            <a:spLocks noGrp="1"/>
          </p:cNvSpPr>
          <p:nvPr>
            <p:ph idx="1"/>
          </p:nvPr>
        </p:nvSpPr>
        <p:spPr>
          <a:xfrm>
            <a:off x="609600" y="1828801"/>
            <a:ext cx="10972800" cy="4297364"/>
          </a:xfrm>
        </p:spPr>
        <p:txBody>
          <a:bodyPr>
            <a:normAutofit/>
          </a:bodyPr>
          <a:lstStyle/>
          <a:p>
            <a:r>
              <a:rPr lang="en-US" sz="3600" dirty="0"/>
              <a:t>The Damascus road—Acts 9</a:t>
            </a:r>
          </a:p>
          <a:p>
            <a:r>
              <a:rPr lang="en-US" sz="3600" dirty="0"/>
              <a:t>At Corinth in a vision—Acts 18:9-10</a:t>
            </a:r>
          </a:p>
          <a:p>
            <a:r>
              <a:rPr lang="en-US" sz="3600" dirty="0"/>
              <a:t>In the Temple at Jerusalem—Acts 22:17ff</a:t>
            </a:r>
          </a:p>
          <a:p>
            <a:r>
              <a:rPr lang="en-US" sz="3600" dirty="0"/>
              <a:t>Later in Jerusalem—Acts 23:11</a:t>
            </a:r>
          </a:p>
          <a:p>
            <a:r>
              <a:rPr lang="en-US" sz="3600" dirty="0"/>
              <a:t>In a vision—2 Cor. 12:1-4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53800" cy="2392362"/>
          </a:xfrm>
        </p:spPr>
        <p:txBody>
          <a:bodyPr>
            <a:noAutofit/>
          </a:bodyPr>
          <a:lstStyle/>
          <a:p>
            <a:r>
              <a:rPr lang="en-US" sz="5400" dirty="0">
                <a:solidFill>
                  <a:srgbClr val="976C2D"/>
                </a:solidFill>
                <a:latin typeface="Gloucester MT Extra Condensed" panose="02030808020601010101" pitchFamily="18" charset="0"/>
              </a:rPr>
              <a:t>5</a:t>
            </a:r>
            <a:r>
              <a:rPr lang="en-US" sz="5400" baseline="30000" dirty="0">
                <a:solidFill>
                  <a:srgbClr val="976C2D"/>
                </a:solidFill>
                <a:latin typeface="Gloucester MT Extra Condensed" panose="02030808020601010101" pitchFamily="18" charset="0"/>
              </a:rPr>
              <a:t>TH</a:t>
            </a:r>
            <a:r>
              <a:rPr lang="en-US" sz="5400" dirty="0">
                <a:solidFill>
                  <a:srgbClr val="976C2D"/>
                </a:solidFill>
                <a:latin typeface="Gloucester MT Extra Condensed" panose="02030808020601010101" pitchFamily="18" charset="0"/>
              </a:rPr>
              <a:t> TESTIMONY</a:t>
            </a:r>
            <a:r>
              <a:rPr lang="en-US" sz="5400" dirty="0"/>
              <a:t>—THE COMMON MESSAGE </a:t>
            </a:r>
            <a:br>
              <a:rPr lang="en-US" sz="5400" dirty="0"/>
            </a:br>
            <a:r>
              <a:rPr lang="en-US" sz="5400" dirty="0"/>
              <a:t>OF ALL TRUE BELIEVERS</a:t>
            </a:r>
          </a:p>
        </p:txBody>
      </p:sp>
      <p:sp>
        <p:nvSpPr>
          <p:cNvPr id="3" name="Content Placeholder 2"/>
          <p:cNvSpPr>
            <a:spLocks noGrp="1"/>
          </p:cNvSpPr>
          <p:nvPr>
            <p:ph idx="1"/>
          </p:nvPr>
        </p:nvSpPr>
        <p:spPr>
          <a:xfrm>
            <a:off x="609600" y="2362201"/>
            <a:ext cx="10972800" cy="3763964"/>
          </a:xfrm>
        </p:spPr>
        <p:txBody>
          <a:bodyPr>
            <a:normAutofit/>
          </a:bodyPr>
          <a:lstStyle/>
          <a:p>
            <a:r>
              <a:rPr lang="en-US" sz="4000" dirty="0"/>
              <a:t>1 Cor. 15:10 – “But by the grace of God I am what I am, and his grace to me was not without effect.  No, I worked harder than all of them—yet not I, but the grace of God that was with 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2392362"/>
          </a:xfrm>
        </p:spPr>
        <p:txBody>
          <a:bodyPr>
            <a:noAutofit/>
          </a:bodyPr>
          <a:lstStyle/>
          <a:p>
            <a:r>
              <a:rPr lang="en-US" sz="5400" dirty="0">
                <a:solidFill>
                  <a:srgbClr val="976C2D"/>
                </a:solidFill>
                <a:latin typeface="Gloucester MT Extra Condensed" panose="02030808020601010101" pitchFamily="18" charset="0"/>
              </a:rPr>
              <a:t>5</a:t>
            </a:r>
            <a:r>
              <a:rPr lang="en-US" sz="5400" baseline="30000" dirty="0">
                <a:solidFill>
                  <a:srgbClr val="976C2D"/>
                </a:solidFill>
                <a:latin typeface="Gloucester MT Extra Condensed" panose="02030808020601010101" pitchFamily="18" charset="0"/>
              </a:rPr>
              <a:t>TH</a:t>
            </a:r>
            <a:r>
              <a:rPr lang="en-US" sz="5400" dirty="0">
                <a:solidFill>
                  <a:srgbClr val="976C2D"/>
                </a:solidFill>
                <a:latin typeface="Gloucester MT Extra Condensed" panose="02030808020601010101" pitchFamily="18" charset="0"/>
              </a:rPr>
              <a:t> TESTIMONY</a:t>
            </a:r>
            <a:r>
              <a:rPr lang="en-US" sz="5400" dirty="0"/>
              <a:t>—THE COMMON MESSAGE </a:t>
            </a:r>
            <a:br>
              <a:rPr lang="en-US" sz="5400" dirty="0"/>
            </a:br>
            <a:r>
              <a:rPr lang="en-US" sz="5400" dirty="0"/>
              <a:t>OF ALL TRUE BELIEVERS</a:t>
            </a:r>
          </a:p>
        </p:txBody>
      </p:sp>
      <p:sp>
        <p:nvSpPr>
          <p:cNvPr id="3" name="Content Placeholder 2"/>
          <p:cNvSpPr>
            <a:spLocks noGrp="1"/>
          </p:cNvSpPr>
          <p:nvPr>
            <p:ph idx="1"/>
          </p:nvPr>
        </p:nvSpPr>
        <p:spPr>
          <a:xfrm>
            <a:off x="2895600" y="2286000"/>
            <a:ext cx="6400800" cy="3886199"/>
          </a:xfrm>
        </p:spPr>
        <p:txBody>
          <a:bodyPr>
            <a:noAutofit/>
          </a:bodyPr>
          <a:lstStyle/>
          <a:p>
            <a:r>
              <a:rPr lang="en-US" sz="4000" dirty="0"/>
              <a:t>1 Cor. 15:11 – “Whether, then, it was</a:t>
            </a:r>
          </a:p>
          <a:p>
            <a:r>
              <a:rPr lang="en-US" sz="4000" dirty="0">
                <a:solidFill>
                  <a:srgbClr val="CC3300"/>
                </a:solidFill>
              </a:rPr>
              <a:t>I</a:t>
            </a:r>
            <a:r>
              <a:rPr lang="en-US" sz="4000" dirty="0"/>
              <a:t> or</a:t>
            </a:r>
          </a:p>
          <a:p>
            <a:r>
              <a:rPr lang="en-US" sz="4000" dirty="0">
                <a:solidFill>
                  <a:srgbClr val="CC3300"/>
                </a:solidFill>
              </a:rPr>
              <a:t>they</a:t>
            </a:r>
            <a:r>
              <a:rPr lang="en-US" sz="4000" dirty="0"/>
              <a:t>, this is what </a:t>
            </a:r>
          </a:p>
          <a:p>
            <a:r>
              <a:rPr lang="en-US" sz="4000" dirty="0">
                <a:solidFill>
                  <a:srgbClr val="CC3300"/>
                </a:solidFill>
              </a:rPr>
              <a:t>we</a:t>
            </a:r>
            <a:r>
              <a:rPr lang="en-US" sz="4000" dirty="0"/>
              <a:t> preach, and this is what</a:t>
            </a:r>
          </a:p>
          <a:p>
            <a:r>
              <a:rPr lang="en-US" sz="4000" dirty="0">
                <a:solidFill>
                  <a:srgbClr val="CC3300"/>
                </a:solidFill>
              </a:rPr>
              <a:t>you</a:t>
            </a:r>
            <a:r>
              <a:rPr lang="en-US" sz="4000" dirty="0"/>
              <a:t> believed.”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2392362"/>
          </a:xfrm>
        </p:spPr>
        <p:txBody>
          <a:bodyPr>
            <a:noAutofit/>
          </a:bodyPr>
          <a:lstStyle/>
          <a:p>
            <a:r>
              <a:rPr lang="en-US" sz="5400" dirty="0">
                <a:solidFill>
                  <a:srgbClr val="976C2D"/>
                </a:solidFill>
                <a:latin typeface="Gloucester MT Extra Condensed" panose="02030808020601010101" pitchFamily="18" charset="0"/>
              </a:rPr>
              <a:t>5</a:t>
            </a:r>
            <a:r>
              <a:rPr lang="en-US" sz="5400" baseline="30000" dirty="0">
                <a:solidFill>
                  <a:srgbClr val="976C2D"/>
                </a:solidFill>
                <a:latin typeface="Gloucester MT Extra Condensed" panose="02030808020601010101" pitchFamily="18" charset="0"/>
              </a:rPr>
              <a:t>TH</a:t>
            </a:r>
            <a:r>
              <a:rPr lang="en-US" sz="5400" dirty="0">
                <a:solidFill>
                  <a:srgbClr val="976C2D"/>
                </a:solidFill>
                <a:latin typeface="Gloucester MT Extra Condensed" panose="02030808020601010101" pitchFamily="18" charset="0"/>
              </a:rPr>
              <a:t> TESTIMONY</a:t>
            </a:r>
            <a:r>
              <a:rPr lang="en-US" sz="5400" dirty="0"/>
              <a:t>—THE COMMON MESSAGE </a:t>
            </a:r>
            <a:br>
              <a:rPr lang="en-US" sz="5400" dirty="0"/>
            </a:br>
            <a:r>
              <a:rPr lang="en-US" sz="5400" dirty="0"/>
              <a:t>OF ALL TRUE BELIEVERS</a:t>
            </a:r>
          </a:p>
        </p:txBody>
      </p:sp>
      <p:sp>
        <p:nvSpPr>
          <p:cNvPr id="3" name="Content Placeholder 2"/>
          <p:cNvSpPr>
            <a:spLocks noGrp="1"/>
          </p:cNvSpPr>
          <p:nvPr>
            <p:ph idx="1"/>
          </p:nvPr>
        </p:nvSpPr>
        <p:spPr>
          <a:xfrm>
            <a:off x="609600" y="2286001"/>
            <a:ext cx="10972800" cy="3840164"/>
          </a:xfrm>
        </p:spPr>
        <p:txBody>
          <a:bodyPr>
            <a:normAutofit/>
          </a:bodyPr>
          <a:lstStyle/>
          <a:p>
            <a:r>
              <a:rPr lang="en-US" sz="4000" dirty="0"/>
              <a:t>The true gospel, (which includes the resurrection, wherever and whenever it was or is preached) is what makes us Christian.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2392362"/>
          </a:xfrm>
        </p:spPr>
        <p:txBody>
          <a:bodyPr>
            <a:noAutofit/>
          </a:bodyPr>
          <a:lstStyle/>
          <a:p>
            <a:r>
              <a:rPr lang="en-US" sz="5400" dirty="0">
                <a:solidFill>
                  <a:srgbClr val="976C2D"/>
                </a:solidFill>
                <a:latin typeface="Gloucester MT Extra Condensed" panose="02030808020601010101" pitchFamily="18" charset="0"/>
              </a:rPr>
              <a:t>5</a:t>
            </a:r>
            <a:r>
              <a:rPr lang="en-US" sz="5400" baseline="30000" dirty="0">
                <a:solidFill>
                  <a:srgbClr val="976C2D"/>
                </a:solidFill>
                <a:latin typeface="Gloucester MT Extra Condensed" panose="02030808020601010101" pitchFamily="18" charset="0"/>
              </a:rPr>
              <a:t>TH</a:t>
            </a:r>
            <a:r>
              <a:rPr lang="en-US" sz="5400" dirty="0">
                <a:solidFill>
                  <a:srgbClr val="976C2D"/>
                </a:solidFill>
                <a:latin typeface="Gloucester MT Extra Condensed" panose="02030808020601010101" pitchFamily="18" charset="0"/>
              </a:rPr>
              <a:t> TESTIMONY</a:t>
            </a:r>
            <a:r>
              <a:rPr lang="en-US" sz="5400" dirty="0"/>
              <a:t>—THE COMMON MESSAGE </a:t>
            </a:r>
            <a:br>
              <a:rPr lang="en-US" sz="5400" dirty="0"/>
            </a:br>
            <a:r>
              <a:rPr lang="en-US" sz="5400" dirty="0"/>
              <a:t>OF ALL TRUE BELIEVERS</a:t>
            </a:r>
          </a:p>
        </p:txBody>
      </p:sp>
      <p:sp>
        <p:nvSpPr>
          <p:cNvPr id="3" name="Content Placeholder 2"/>
          <p:cNvSpPr>
            <a:spLocks noGrp="1"/>
          </p:cNvSpPr>
          <p:nvPr>
            <p:ph idx="1"/>
          </p:nvPr>
        </p:nvSpPr>
        <p:spPr>
          <a:xfrm>
            <a:off x="609600" y="2514599"/>
            <a:ext cx="10972800" cy="3611565"/>
          </a:xfrm>
        </p:spPr>
        <p:txBody>
          <a:bodyPr>
            <a:normAutofit/>
          </a:bodyPr>
          <a:lstStyle/>
          <a:p>
            <a:r>
              <a:rPr lang="en-US" sz="4400" dirty="0"/>
              <a:t>ARE  YOU  A  TRUE BELIEVER?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447800"/>
          </a:xfrm>
        </p:spPr>
        <p:txBody>
          <a:bodyPr>
            <a:noAutofit/>
          </a:bodyPr>
          <a:lstStyle/>
          <a:p>
            <a:pPr algn="ctr"/>
            <a:r>
              <a:rPr lang="en-US" dirty="0">
                <a:solidFill>
                  <a:srgbClr val="976C2D"/>
                </a:solidFill>
                <a:latin typeface="Gloucester MT Extra Condensed" panose="02030808020601010101" pitchFamily="18" charset="0"/>
              </a:rPr>
              <a:t>5 TESTIMONIES </a:t>
            </a:r>
            <a:br>
              <a:rPr lang="en-US" dirty="0"/>
            </a:br>
            <a:r>
              <a:rPr lang="en-US" dirty="0"/>
              <a:t>TO THE RESURRECTION</a:t>
            </a:r>
          </a:p>
        </p:txBody>
      </p:sp>
      <p:sp>
        <p:nvSpPr>
          <p:cNvPr id="3" name="Content Placeholder 2"/>
          <p:cNvSpPr>
            <a:spLocks noGrp="1"/>
          </p:cNvSpPr>
          <p:nvPr>
            <p:ph idx="1"/>
          </p:nvPr>
        </p:nvSpPr>
        <p:spPr>
          <a:xfrm>
            <a:off x="2895600" y="2209801"/>
            <a:ext cx="6400800" cy="3916363"/>
          </a:xfrm>
        </p:spPr>
        <p:txBody>
          <a:bodyPr>
            <a:normAutofit/>
          </a:bodyPr>
          <a:lstStyle/>
          <a:p>
            <a:r>
              <a:rPr lang="en-US" dirty="0"/>
              <a:t>THE CHURCH,</a:t>
            </a:r>
          </a:p>
          <a:p>
            <a:r>
              <a:rPr lang="en-US" dirty="0"/>
              <a:t>THE SCRIPTURES,</a:t>
            </a:r>
          </a:p>
          <a:p>
            <a:r>
              <a:rPr lang="en-US" dirty="0"/>
              <a:t>THE EYEWITNESSES,</a:t>
            </a:r>
          </a:p>
          <a:p>
            <a:r>
              <a:rPr lang="en-US" dirty="0"/>
              <a:t>THE APOSTLE PAUL,</a:t>
            </a:r>
          </a:p>
          <a:p>
            <a:r>
              <a:rPr lang="en-US" dirty="0"/>
              <a:t>THE COMMON MESSAGE.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ARE YOU A TRUE BELIEVER?</a:t>
            </a:r>
          </a:p>
        </p:txBody>
      </p:sp>
      <p:sp>
        <p:nvSpPr>
          <p:cNvPr id="3" name="Content Placeholder 2"/>
          <p:cNvSpPr>
            <a:spLocks noGrp="1"/>
          </p:cNvSpPr>
          <p:nvPr>
            <p:ph idx="1"/>
          </p:nvPr>
        </p:nvSpPr>
        <p:spPr>
          <a:xfrm>
            <a:off x="609600" y="1600201"/>
            <a:ext cx="10972800" cy="4572000"/>
          </a:xfrm>
        </p:spPr>
        <p:txBody>
          <a:bodyPr>
            <a:noAutofit/>
          </a:bodyPr>
          <a:lstStyle/>
          <a:p>
            <a:r>
              <a:rPr lang="en-US" sz="4000" dirty="0"/>
              <a:t>The evidence demands a verdict, but just believing the evidence is not enough.</a:t>
            </a:r>
          </a:p>
          <a:p>
            <a:r>
              <a:rPr lang="en-US" sz="4000" dirty="0"/>
              <a:t>“You believe that there is one God. Good!  Even the demons believe that– and shudder.”   James 2:19.</a:t>
            </a:r>
          </a:p>
          <a:p>
            <a:r>
              <a:rPr lang="en-US" sz="4000" dirty="0"/>
              <a:t>You need to believe/trust in Jesus.</a:t>
            </a:r>
          </a:p>
          <a:p>
            <a:pPr>
              <a:buNone/>
            </a:pP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4638"/>
            <a:ext cx="7772400" cy="792162"/>
          </a:xfrm>
        </p:spPr>
        <p:txBody>
          <a:bodyPr>
            <a:noAutofit/>
          </a:bodyPr>
          <a:lstStyle/>
          <a:p>
            <a:pPr algn="ctr"/>
            <a:endParaRPr lang="en-US" sz="6600" dirty="0">
              <a:solidFill>
                <a:schemeClr val="accent6">
                  <a:lumMod val="25000"/>
                </a:schemeClr>
              </a:solidFill>
            </a:endParaRPr>
          </a:p>
        </p:txBody>
      </p:sp>
      <p:sp>
        <p:nvSpPr>
          <p:cNvPr id="3" name="Content Placeholder 2"/>
          <p:cNvSpPr>
            <a:spLocks noGrp="1"/>
          </p:cNvSpPr>
          <p:nvPr>
            <p:ph idx="1"/>
          </p:nvPr>
        </p:nvSpPr>
        <p:spPr>
          <a:xfrm>
            <a:off x="609600" y="1600200"/>
            <a:ext cx="10972800" cy="4572000"/>
          </a:xfrm>
        </p:spPr>
        <p:txBody>
          <a:bodyPr>
            <a:normAutofit/>
          </a:bodyPr>
          <a:lstStyle/>
          <a:p>
            <a:r>
              <a:rPr lang="en-US" sz="4400" dirty="0"/>
              <a:t>The age-old questions of death and immortality are only answered in the resurrection of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Acts 16:31</a:t>
            </a:r>
          </a:p>
        </p:txBody>
      </p:sp>
      <p:sp>
        <p:nvSpPr>
          <p:cNvPr id="3" name="Content Placeholder 2"/>
          <p:cNvSpPr>
            <a:spLocks noGrp="1"/>
          </p:cNvSpPr>
          <p:nvPr>
            <p:ph idx="1"/>
          </p:nvPr>
        </p:nvSpPr>
        <p:spPr/>
        <p:txBody>
          <a:bodyPr>
            <a:normAutofit/>
          </a:bodyPr>
          <a:lstStyle/>
          <a:p>
            <a:r>
              <a:rPr lang="en-US" sz="4400" dirty="0"/>
              <a:t>“</a:t>
            </a:r>
            <a:r>
              <a:rPr lang="en-US" sz="4800" b="1" dirty="0"/>
              <a:t>Believe in </a:t>
            </a:r>
            <a:r>
              <a:rPr lang="en-US" sz="4400" dirty="0"/>
              <a:t>the Lord Jesus, and you will be saved.”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84DE-EAF7-69FF-21B5-19A1A7183FC4}"/>
              </a:ext>
            </a:extLst>
          </p:cNvPr>
          <p:cNvSpPr>
            <a:spLocks noGrp="1"/>
          </p:cNvSpPr>
          <p:nvPr>
            <p:ph type="title"/>
          </p:nvPr>
        </p:nvSpPr>
        <p:spPr/>
        <p:txBody>
          <a:bodyPr>
            <a:normAutofit/>
          </a:bodyPr>
          <a:lstStyle/>
          <a:p>
            <a:r>
              <a:rPr lang="en-US" sz="5400" dirty="0"/>
              <a:t>John 1:12</a:t>
            </a:r>
          </a:p>
        </p:txBody>
      </p:sp>
      <p:sp>
        <p:nvSpPr>
          <p:cNvPr id="3" name="Content Placeholder 2">
            <a:extLst>
              <a:ext uri="{FF2B5EF4-FFF2-40B4-BE49-F238E27FC236}">
                <a16:creationId xmlns:a16="http://schemas.microsoft.com/office/drawing/2014/main" id="{18EB4529-9DB5-F2E2-C679-04F980874CC2}"/>
              </a:ext>
            </a:extLst>
          </p:cNvPr>
          <p:cNvSpPr>
            <a:spLocks noGrp="1"/>
          </p:cNvSpPr>
          <p:nvPr>
            <p:ph idx="1"/>
          </p:nvPr>
        </p:nvSpPr>
        <p:spPr/>
        <p:txBody>
          <a:bodyPr>
            <a:normAutofit/>
          </a:bodyPr>
          <a:lstStyle/>
          <a:p>
            <a:r>
              <a:rPr lang="en-US" sz="4000" dirty="0"/>
              <a:t>“Yet to all who </a:t>
            </a:r>
            <a:r>
              <a:rPr lang="en-US" sz="4800" b="1" dirty="0"/>
              <a:t>received him</a:t>
            </a:r>
            <a:r>
              <a:rPr lang="en-US" sz="4000" dirty="0"/>
              <a:t>, to those who </a:t>
            </a:r>
            <a:r>
              <a:rPr lang="en-US" sz="4800" b="1" dirty="0"/>
              <a:t>believed in </a:t>
            </a:r>
            <a:r>
              <a:rPr lang="en-US" sz="4000" dirty="0"/>
              <a:t>his name, he gave the right to become children of God.”</a:t>
            </a:r>
          </a:p>
        </p:txBody>
      </p:sp>
    </p:spTree>
    <p:extLst>
      <p:ext uri="{BB962C8B-B14F-4D97-AF65-F5344CB8AC3E}">
        <p14:creationId xmlns:p14="http://schemas.microsoft.com/office/powerpoint/2010/main" val="2739399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Hebrews 7:25</a:t>
            </a:r>
          </a:p>
        </p:txBody>
      </p:sp>
      <p:sp>
        <p:nvSpPr>
          <p:cNvPr id="3" name="Content Placeholder 2"/>
          <p:cNvSpPr>
            <a:spLocks noGrp="1"/>
          </p:cNvSpPr>
          <p:nvPr>
            <p:ph idx="1"/>
          </p:nvPr>
        </p:nvSpPr>
        <p:spPr/>
        <p:txBody>
          <a:bodyPr>
            <a:normAutofit/>
          </a:bodyPr>
          <a:lstStyle/>
          <a:p>
            <a:r>
              <a:rPr lang="en-US" sz="4400" dirty="0"/>
              <a:t>“He is able to save completely (to the uttermost-- KJV)  those who come to God through him…”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Hebrews 9:27</a:t>
            </a:r>
          </a:p>
        </p:txBody>
      </p:sp>
      <p:sp>
        <p:nvSpPr>
          <p:cNvPr id="3" name="Content Placeholder 2"/>
          <p:cNvSpPr>
            <a:spLocks noGrp="1"/>
          </p:cNvSpPr>
          <p:nvPr>
            <p:ph idx="1"/>
          </p:nvPr>
        </p:nvSpPr>
        <p:spPr/>
        <p:txBody>
          <a:bodyPr>
            <a:normAutofit/>
          </a:bodyPr>
          <a:lstStyle/>
          <a:p>
            <a:r>
              <a:rPr lang="en-US" sz="4400" dirty="0"/>
              <a:t>“…Man is destined to die once, and after that to face judgment.”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Proverbs 29:1</a:t>
            </a:r>
          </a:p>
        </p:txBody>
      </p:sp>
      <p:sp>
        <p:nvSpPr>
          <p:cNvPr id="3" name="Content Placeholder 2"/>
          <p:cNvSpPr>
            <a:spLocks noGrp="1"/>
          </p:cNvSpPr>
          <p:nvPr>
            <p:ph idx="1"/>
          </p:nvPr>
        </p:nvSpPr>
        <p:spPr/>
        <p:txBody>
          <a:bodyPr>
            <a:normAutofit/>
          </a:bodyPr>
          <a:lstStyle/>
          <a:p>
            <a:r>
              <a:rPr lang="en-US" sz="4400" dirty="0"/>
              <a:t>“A man who remains stiff-necked after many rebukes will suddenly be destroyed—and that without remedy.”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Acts 4:12</a:t>
            </a:r>
          </a:p>
        </p:txBody>
      </p:sp>
      <p:sp>
        <p:nvSpPr>
          <p:cNvPr id="3" name="Content Placeholder 2"/>
          <p:cNvSpPr>
            <a:spLocks noGrp="1"/>
          </p:cNvSpPr>
          <p:nvPr>
            <p:ph idx="1"/>
          </p:nvPr>
        </p:nvSpPr>
        <p:spPr/>
        <p:txBody>
          <a:bodyPr>
            <a:normAutofit/>
          </a:bodyPr>
          <a:lstStyle/>
          <a:p>
            <a:r>
              <a:rPr lang="en-US" sz="4400" dirty="0"/>
              <a:t>“Salvation is found in no one else, for there is no other name under heaven given to men by which we must be saved.”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Romans 10:9 &amp; 13</a:t>
            </a:r>
          </a:p>
        </p:txBody>
      </p:sp>
      <p:sp>
        <p:nvSpPr>
          <p:cNvPr id="3" name="Content Placeholder 2"/>
          <p:cNvSpPr>
            <a:spLocks noGrp="1"/>
          </p:cNvSpPr>
          <p:nvPr>
            <p:ph idx="1"/>
          </p:nvPr>
        </p:nvSpPr>
        <p:spPr/>
        <p:txBody>
          <a:bodyPr>
            <a:normAutofit/>
          </a:bodyPr>
          <a:lstStyle/>
          <a:p>
            <a:r>
              <a:rPr lang="en-US" sz="4400" dirty="0"/>
              <a:t>“That if you confess with your mouth, “Jesus is Lord,” and </a:t>
            </a:r>
            <a:r>
              <a:rPr lang="en-US" sz="4400" b="1" dirty="0"/>
              <a:t>believe in your heart </a:t>
            </a:r>
            <a:r>
              <a:rPr lang="en-US" sz="4400" dirty="0"/>
              <a:t>that </a:t>
            </a:r>
            <a:r>
              <a:rPr lang="en-US" sz="4400" dirty="0">
                <a:solidFill>
                  <a:schemeClr val="accent6">
                    <a:lumMod val="25000"/>
                  </a:schemeClr>
                </a:solidFill>
              </a:rPr>
              <a:t>God raised him </a:t>
            </a:r>
            <a:r>
              <a:rPr lang="en-US" sz="4400" dirty="0"/>
              <a:t>from the dead, you will be saved.”</a:t>
            </a:r>
          </a:p>
          <a:p>
            <a:r>
              <a:rPr lang="en-US" sz="4400" dirty="0"/>
              <a:t>“Everyone who calls on the name of the Lord will be saved.”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John 3:7</a:t>
            </a:r>
          </a:p>
        </p:txBody>
      </p:sp>
      <p:sp>
        <p:nvSpPr>
          <p:cNvPr id="3" name="Content Placeholder 2"/>
          <p:cNvSpPr>
            <a:spLocks noGrp="1"/>
          </p:cNvSpPr>
          <p:nvPr>
            <p:ph idx="1"/>
          </p:nvPr>
        </p:nvSpPr>
        <p:spPr/>
        <p:txBody>
          <a:bodyPr>
            <a:normAutofit/>
          </a:bodyPr>
          <a:lstStyle/>
          <a:p>
            <a:r>
              <a:rPr lang="en-US" sz="4800" dirty="0"/>
              <a:t>“You must be born again.”   Jesus</a:t>
            </a:r>
          </a:p>
          <a:p>
            <a:r>
              <a:rPr lang="en-US" sz="4800" dirty="0"/>
              <a:t>The decision is yours.  What will you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Romans 10:9</a:t>
            </a:r>
          </a:p>
        </p:txBody>
      </p:sp>
      <p:sp>
        <p:nvSpPr>
          <p:cNvPr id="3" name="Content Placeholder 2"/>
          <p:cNvSpPr>
            <a:spLocks noGrp="1"/>
          </p:cNvSpPr>
          <p:nvPr>
            <p:ph idx="1"/>
          </p:nvPr>
        </p:nvSpPr>
        <p:spPr/>
        <p:txBody>
          <a:bodyPr>
            <a:normAutofit/>
          </a:bodyPr>
          <a:lstStyle/>
          <a:p>
            <a:r>
              <a:rPr lang="en-US" sz="4400" dirty="0"/>
              <a:t>“That if you confess with your mouth, “Jesus is Lord,” and believe in your heart that </a:t>
            </a:r>
            <a:r>
              <a:rPr lang="en-US" sz="4400" dirty="0">
                <a:solidFill>
                  <a:schemeClr val="accent6">
                    <a:lumMod val="25000"/>
                  </a:schemeClr>
                </a:solidFill>
              </a:rPr>
              <a:t>God raised him </a:t>
            </a:r>
            <a:r>
              <a:rPr lang="en-US" sz="4400" dirty="0"/>
              <a:t>from the dead, you will be saved.”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A01E-7D59-ECCE-7FB3-5865DA5BC2DB}"/>
              </a:ext>
            </a:extLst>
          </p:cNvPr>
          <p:cNvSpPr>
            <a:spLocks noGrp="1"/>
          </p:cNvSpPr>
          <p:nvPr>
            <p:ph type="title"/>
          </p:nvPr>
        </p:nvSpPr>
        <p:spPr/>
        <p:txBody>
          <a:bodyPr/>
          <a:lstStyle/>
          <a:p>
            <a:endParaRPr lang="en-US"/>
          </a:p>
        </p:txBody>
      </p:sp>
      <p:pic>
        <p:nvPicPr>
          <p:cNvPr id="4" name="Online Media 3" title="The Man on the middle cross said I can come. #theology #salvation #hope #faith #bible #christianity">
            <a:hlinkClick r:id="" action="ppaction://media"/>
            <a:extLst>
              <a:ext uri="{FF2B5EF4-FFF2-40B4-BE49-F238E27FC236}">
                <a16:creationId xmlns:a16="http://schemas.microsoft.com/office/drawing/2014/main" id="{A8C79B17-12D0-8A18-FECC-E15FBF9D116A}"/>
              </a:ext>
            </a:extLst>
          </p:cNvPr>
          <p:cNvPicPr>
            <a:picLocks noGrp="1" noRot="1" noChangeAspect="1"/>
          </p:cNvPicPr>
          <p:nvPr>
            <p:ph idx="1"/>
            <a:videoFile r:link="rId1"/>
          </p:nvPr>
        </p:nvPicPr>
        <p:blipFill>
          <a:blip r:embed="rId3"/>
          <a:stretch>
            <a:fillRect/>
          </a:stretch>
        </p:blipFill>
        <p:spPr>
          <a:xfrm>
            <a:off x="304800" y="152400"/>
            <a:ext cx="11597799" cy="6553200"/>
          </a:xfrm>
          <a:prstGeom prst="rect">
            <a:avLst/>
          </a:prstGeom>
        </p:spPr>
      </p:pic>
    </p:spTree>
    <p:extLst>
      <p:ext uri="{BB962C8B-B14F-4D97-AF65-F5344CB8AC3E}">
        <p14:creationId xmlns:p14="http://schemas.microsoft.com/office/powerpoint/2010/main" val="365146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4638"/>
            <a:ext cx="7772400" cy="334962"/>
          </a:xfrm>
        </p:spPr>
        <p:txBody>
          <a:bodyPr>
            <a:noAutofit/>
          </a:bodyPr>
          <a:lstStyle/>
          <a:p>
            <a:endParaRPr lang="en-US" sz="5400" dirty="0"/>
          </a:p>
        </p:txBody>
      </p:sp>
      <p:sp>
        <p:nvSpPr>
          <p:cNvPr id="3" name="Content Placeholder 2"/>
          <p:cNvSpPr>
            <a:spLocks noGrp="1"/>
          </p:cNvSpPr>
          <p:nvPr>
            <p:ph idx="1"/>
          </p:nvPr>
        </p:nvSpPr>
        <p:spPr>
          <a:xfrm>
            <a:off x="609600" y="1600200"/>
            <a:ext cx="10972800" cy="4419600"/>
          </a:xfrm>
        </p:spPr>
        <p:txBody>
          <a:bodyPr>
            <a:normAutofit/>
          </a:bodyPr>
          <a:lstStyle/>
          <a:p>
            <a:r>
              <a:rPr lang="en-US" dirty="0"/>
              <a:t>Just as the human body depends on the heart…</a:t>
            </a:r>
          </a:p>
          <a:p>
            <a:r>
              <a:rPr lang="en-US" dirty="0"/>
              <a:t>…The heart of the gospel of every true church depends on the death, burial and resurrection of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F2B8-29D7-0F9A-6EF6-F258B6EE671B}"/>
              </a:ext>
            </a:extLst>
          </p:cNvPr>
          <p:cNvSpPr>
            <a:spLocks noGrp="1"/>
          </p:cNvSpPr>
          <p:nvPr>
            <p:ph type="title"/>
          </p:nvPr>
        </p:nvSpPr>
        <p:spPr/>
        <p:txBody>
          <a:bodyPr>
            <a:noAutofit/>
          </a:bodyPr>
          <a:lstStyle/>
          <a:p>
            <a:pPr algn="ctr"/>
            <a:r>
              <a:rPr lang="en-US" sz="5400" dirty="0"/>
              <a:t>LOW IN THE GRAVE HE LAY</a:t>
            </a:r>
          </a:p>
        </p:txBody>
      </p:sp>
      <p:sp>
        <p:nvSpPr>
          <p:cNvPr id="3" name="Content Placeholder 2">
            <a:extLst>
              <a:ext uri="{FF2B5EF4-FFF2-40B4-BE49-F238E27FC236}">
                <a16:creationId xmlns:a16="http://schemas.microsoft.com/office/drawing/2014/main" id="{ACDB0964-391D-9D1A-0769-FF20FD7AD1B1}"/>
              </a:ext>
            </a:extLst>
          </p:cNvPr>
          <p:cNvSpPr>
            <a:spLocks noGrp="1"/>
          </p:cNvSpPr>
          <p:nvPr>
            <p:ph idx="1"/>
          </p:nvPr>
        </p:nvSpPr>
        <p:spPr/>
        <p:txBody>
          <a:bodyPr>
            <a:normAutofit/>
          </a:bodyPr>
          <a:lstStyle/>
          <a:p>
            <a:pPr algn="ctr"/>
            <a:r>
              <a:rPr lang="en-US" sz="4800" dirty="0"/>
              <a:t>HYMN # 160</a:t>
            </a:r>
          </a:p>
        </p:txBody>
      </p:sp>
    </p:spTree>
    <p:extLst>
      <p:ext uri="{BB962C8B-B14F-4D97-AF65-F5344CB8AC3E}">
        <p14:creationId xmlns:p14="http://schemas.microsoft.com/office/powerpoint/2010/main" val="3757843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AF6D-2F41-BE15-2BAE-2BD692CFAFEC}"/>
              </a:ext>
            </a:extLst>
          </p:cNvPr>
          <p:cNvSpPr>
            <a:spLocks noGrp="1"/>
          </p:cNvSpPr>
          <p:nvPr>
            <p:ph type="title"/>
          </p:nvPr>
        </p:nvSpPr>
        <p:spPr/>
        <p:txBody>
          <a:bodyPr>
            <a:normAutofit/>
          </a:bodyPr>
          <a:lstStyle/>
          <a:p>
            <a:r>
              <a:rPr lang="en-US" dirty="0"/>
              <a:t>1 CORINTHIANS 15:1-2</a:t>
            </a:r>
          </a:p>
        </p:txBody>
      </p:sp>
      <p:sp>
        <p:nvSpPr>
          <p:cNvPr id="3" name="Content Placeholder 2">
            <a:extLst>
              <a:ext uri="{FF2B5EF4-FFF2-40B4-BE49-F238E27FC236}">
                <a16:creationId xmlns:a16="http://schemas.microsoft.com/office/drawing/2014/main" id="{DDAF6095-D5C2-6613-8084-0843FCA45604}"/>
              </a:ext>
            </a:extLst>
          </p:cNvPr>
          <p:cNvSpPr>
            <a:spLocks noGrp="1"/>
          </p:cNvSpPr>
          <p:nvPr>
            <p:ph idx="1"/>
          </p:nvPr>
        </p:nvSpPr>
        <p:spPr/>
        <p:txBody>
          <a:bodyPr>
            <a:normAutofit/>
          </a:bodyPr>
          <a:lstStyle/>
          <a:p>
            <a:pPr marL="0" indent="0">
              <a:buNone/>
            </a:pPr>
            <a:r>
              <a:rPr lang="en-US" dirty="0">
                <a:solidFill>
                  <a:srgbClr val="5B4646"/>
                </a:solidFill>
              </a:rPr>
              <a:t>1) </a:t>
            </a:r>
            <a:r>
              <a:rPr lang="en-US" dirty="0"/>
              <a:t>Now, brothers, I want to remind you of the gospel I preached to you, which you received and on which you have taken your stand. </a:t>
            </a:r>
            <a:r>
              <a:rPr lang="en-US" dirty="0">
                <a:solidFill>
                  <a:srgbClr val="5B4646"/>
                </a:solidFill>
              </a:rPr>
              <a:t>2) </a:t>
            </a:r>
            <a:r>
              <a:rPr lang="en-US" dirty="0"/>
              <a:t>By this gospel you are saved, if you hold firmly to the word I preached to you. Otherwise, you have believed in vain.</a:t>
            </a:r>
          </a:p>
        </p:txBody>
      </p:sp>
    </p:spTree>
    <p:extLst>
      <p:ext uri="{BB962C8B-B14F-4D97-AF65-F5344CB8AC3E}">
        <p14:creationId xmlns:p14="http://schemas.microsoft.com/office/powerpoint/2010/main" val="64311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AF6D-2F41-BE15-2BAE-2BD692CFAFEC}"/>
              </a:ext>
            </a:extLst>
          </p:cNvPr>
          <p:cNvSpPr>
            <a:spLocks noGrp="1"/>
          </p:cNvSpPr>
          <p:nvPr>
            <p:ph type="title"/>
          </p:nvPr>
        </p:nvSpPr>
        <p:spPr/>
        <p:txBody>
          <a:bodyPr>
            <a:normAutofit/>
          </a:bodyPr>
          <a:lstStyle/>
          <a:p>
            <a:r>
              <a:rPr lang="en-US" dirty="0"/>
              <a:t>1 CORINTHIANS 15:3-5</a:t>
            </a:r>
          </a:p>
        </p:txBody>
      </p:sp>
      <p:sp>
        <p:nvSpPr>
          <p:cNvPr id="3" name="Content Placeholder 2">
            <a:extLst>
              <a:ext uri="{FF2B5EF4-FFF2-40B4-BE49-F238E27FC236}">
                <a16:creationId xmlns:a16="http://schemas.microsoft.com/office/drawing/2014/main" id="{DDAF6095-D5C2-6613-8084-0843FCA45604}"/>
              </a:ext>
            </a:extLst>
          </p:cNvPr>
          <p:cNvSpPr>
            <a:spLocks noGrp="1"/>
          </p:cNvSpPr>
          <p:nvPr>
            <p:ph idx="1"/>
          </p:nvPr>
        </p:nvSpPr>
        <p:spPr/>
        <p:txBody>
          <a:bodyPr>
            <a:noAutofit/>
          </a:bodyPr>
          <a:lstStyle/>
          <a:p>
            <a:pPr marL="0" indent="0">
              <a:buNone/>
            </a:pPr>
            <a:r>
              <a:rPr lang="en-US" dirty="0">
                <a:solidFill>
                  <a:srgbClr val="5B4646"/>
                </a:solidFill>
              </a:rPr>
              <a:t>3) </a:t>
            </a:r>
            <a:r>
              <a:rPr lang="en-US" dirty="0"/>
              <a:t>For what I received I passed on to you as of first importance : that Christ died for our sins according to the Scriptures, </a:t>
            </a:r>
            <a:r>
              <a:rPr lang="en-US" dirty="0">
                <a:solidFill>
                  <a:srgbClr val="5B4646"/>
                </a:solidFill>
              </a:rPr>
              <a:t>4) </a:t>
            </a:r>
            <a:r>
              <a:rPr lang="en-US" dirty="0"/>
              <a:t>that he was buried, that he was raised on the third day according to the Scriptures, </a:t>
            </a:r>
            <a:r>
              <a:rPr lang="en-US" dirty="0">
                <a:solidFill>
                  <a:srgbClr val="5B4646"/>
                </a:solidFill>
              </a:rPr>
              <a:t>5) </a:t>
            </a:r>
            <a:r>
              <a:rPr lang="en-US" dirty="0"/>
              <a:t>and that he appeared to Peter, and then to the Twelve. </a:t>
            </a:r>
          </a:p>
        </p:txBody>
      </p:sp>
    </p:spTree>
    <p:extLst>
      <p:ext uri="{BB962C8B-B14F-4D97-AF65-F5344CB8AC3E}">
        <p14:creationId xmlns:p14="http://schemas.microsoft.com/office/powerpoint/2010/main" val="3978445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AF6D-2F41-BE15-2BAE-2BD692CFAFEC}"/>
              </a:ext>
            </a:extLst>
          </p:cNvPr>
          <p:cNvSpPr>
            <a:spLocks noGrp="1"/>
          </p:cNvSpPr>
          <p:nvPr>
            <p:ph type="title"/>
          </p:nvPr>
        </p:nvSpPr>
        <p:spPr/>
        <p:txBody>
          <a:bodyPr>
            <a:normAutofit/>
          </a:bodyPr>
          <a:lstStyle/>
          <a:p>
            <a:r>
              <a:rPr lang="en-US" dirty="0"/>
              <a:t>1 CORINTHIANS 15:6-8</a:t>
            </a:r>
          </a:p>
        </p:txBody>
      </p:sp>
      <p:sp>
        <p:nvSpPr>
          <p:cNvPr id="3" name="Content Placeholder 2">
            <a:extLst>
              <a:ext uri="{FF2B5EF4-FFF2-40B4-BE49-F238E27FC236}">
                <a16:creationId xmlns:a16="http://schemas.microsoft.com/office/drawing/2014/main" id="{DDAF6095-D5C2-6613-8084-0843FCA45604}"/>
              </a:ext>
            </a:extLst>
          </p:cNvPr>
          <p:cNvSpPr>
            <a:spLocks noGrp="1"/>
          </p:cNvSpPr>
          <p:nvPr>
            <p:ph idx="1"/>
          </p:nvPr>
        </p:nvSpPr>
        <p:spPr/>
        <p:txBody>
          <a:bodyPr>
            <a:noAutofit/>
          </a:bodyPr>
          <a:lstStyle/>
          <a:p>
            <a:pPr marL="0" indent="0">
              <a:buNone/>
            </a:pPr>
            <a:r>
              <a:rPr lang="en-US" dirty="0">
                <a:solidFill>
                  <a:srgbClr val="5B4646"/>
                </a:solidFill>
              </a:rPr>
              <a:t>6) </a:t>
            </a:r>
            <a:r>
              <a:rPr lang="en-US" dirty="0"/>
              <a:t>After that, he appeared to more than five hundred of the brothers at the same time, most of whom are still living, though some have fallen asleep. </a:t>
            </a:r>
            <a:r>
              <a:rPr lang="en-US" dirty="0">
                <a:solidFill>
                  <a:srgbClr val="5B4646"/>
                </a:solidFill>
              </a:rPr>
              <a:t>7) </a:t>
            </a:r>
            <a:r>
              <a:rPr lang="en-US" dirty="0"/>
              <a:t>Then he appeared to James, then to all the apostles, </a:t>
            </a:r>
            <a:r>
              <a:rPr lang="en-US" dirty="0">
                <a:solidFill>
                  <a:srgbClr val="5B4646"/>
                </a:solidFill>
              </a:rPr>
              <a:t>8) </a:t>
            </a:r>
            <a:r>
              <a:rPr lang="en-US" dirty="0"/>
              <a:t>and last of all he appeared to me also, as to one abnormally born. </a:t>
            </a:r>
          </a:p>
        </p:txBody>
      </p:sp>
    </p:spTree>
    <p:extLst>
      <p:ext uri="{BB962C8B-B14F-4D97-AF65-F5344CB8AC3E}">
        <p14:creationId xmlns:p14="http://schemas.microsoft.com/office/powerpoint/2010/main" val="4188827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AF6D-2F41-BE15-2BAE-2BD692CFAFEC}"/>
              </a:ext>
            </a:extLst>
          </p:cNvPr>
          <p:cNvSpPr>
            <a:spLocks noGrp="1"/>
          </p:cNvSpPr>
          <p:nvPr>
            <p:ph type="title"/>
          </p:nvPr>
        </p:nvSpPr>
        <p:spPr/>
        <p:txBody>
          <a:bodyPr>
            <a:normAutofit/>
          </a:bodyPr>
          <a:lstStyle/>
          <a:p>
            <a:r>
              <a:rPr lang="en-US" dirty="0"/>
              <a:t>1 CORINTHIANS 15:9-10</a:t>
            </a:r>
          </a:p>
        </p:txBody>
      </p:sp>
      <p:sp>
        <p:nvSpPr>
          <p:cNvPr id="3" name="Content Placeholder 2">
            <a:extLst>
              <a:ext uri="{FF2B5EF4-FFF2-40B4-BE49-F238E27FC236}">
                <a16:creationId xmlns:a16="http://schemas.microsoft.com/office/drawing/2014/main" id="{DDAF6095-D5C2-6613-8084-0843FCA45604}"/>
              </a:ext>
            </a:extLst>
          </p:cNvPr>
          <p:cNvSpPr>
            <a:spLocks noGrp="1"/>
          </p:cNvSpPr>
          <p:nvPr>
            <p:ph idx="1"/>
          </p:nvPr>
        </p:nvSpPr>
        <p:spPr>
          <a:xfrm>
            <a:off x="609600" y="1600200"/>
            <a:ext cx="10972800" cy="4576764"/>
          </a:xfrm>
        </p:spPr>
        <p:txBody>
          <a:bodyPr>
            <a:normAutofit/>
          </a:bodyPr>
          <a:lstStyle/>
          <a:p>
            <a:pPr marL="0" indent="0">
              <a:buNone/>
            </a:pPr>
            <a:r>
              <a:rPr lang="en-US" dirty="0">
                <a:solidFill>
                  <a:srgbClr val="5B4646"/>
                </a:solidFill>
              </a:rPr>
              <a:t>9) </a:t>
            </a:r>
            <a:r>
              <a:rPr lang="en-US" dirty="0"/>
              <a:t>For I am the least of the apostles and do not even deserve to be called an apostle, because I persecuted the church of God. </a:t>
            </a:r>
            <a:r>
              <a:rPr lang="en-US" dirty="0">
                <a:solidFill>
                  <a:srgbClr val="5B4646"/>
                </a:solidFill>
              </a:rPr>
              <a:t>10) </a:t>
            </a:r>
            <a:r>
              <a:rPr lang="en-US" dirty="0"/>
              <a:t>But by the grace of God I am what I am, and his grace to me was not without effect. No, I worked harder than all of them--yet not I, but the grace of God that was with me.</a:t>
            </a:r>
          </a:p>
        </p:txBody>
      </p:sp>
    </p:spTree>
    <p:extLst>
      <p:ext uri="{BB962C8B-B14F-4D97-AF65-F5344CB8AC3E}">
        <p14:creationId xmlns:p14="http://schemas.microsoft.com/office/powerpoint/2010/main" val="1692429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AF6D-2F41-BE15-2BAE-2BD692CFAFEC}"/>
              </a:ext>
            </a:extLst>
          </p:cNvPr>
          <p:cNvSpPr>
            <a:spLocks noGrp="1"/>
          </p:cNvSpPr>
          <p:nvPr>
            <p:ph type="title"/>
          </p:nvPr>
        </p:nvSpPr>
        <p:spPr/>
        <p:txBody>
          <a:bodyPr>
            <a:normAutofit/>
          </a:bodyPr>
          <a:lstStyle/>
          <a:p>
            <a:r>
              <a:rPr lang="en-US" dirty="0"/>
              <a:t>1 CORINTHIANS 15:11-12</a:t>
            </a:r>
          </a:p>
        </p:txBody>
      </p:sp>
      <p:sp>
        <p:nvSpPr>
          <p:cNvPr id="3" name="Content Placeholder 2">
            <a:extLst>
              <a:ext uri="{FF2B5EF4-FFF2-40B4-BE49-F238E27FC236}">
                <a16:creationId xmlns:a16="http://schemas.microsoft.com/office/drawing/2014/main" id="{DDAF6095-D5C2-6613-8084-0843FCA45604}"/>
              </a:ext>
            </a:extLst>
          </p:cNvPr>
          <p:cNvSpPr>
            <a:spLocks noGrp="1"/>
          </p:cNvSpPr>
          <p:nvPr>
            <p:ph idx="1"/>
          </p:nvPr>
        </p:nvSpPr>
        <p:spPr/>
        <p:txBody>
          <a:bodyPr>
            <a:normAutofit/>
          </a:bodyPr>
          <a:lstStyle/>
          <a:p>
            <a:pPr marL="0" indent="0">
              <a:buNone/>
            </a:pPr>
            <a:r>
              <a:rPr lang="en-US" dirty="0">
                <a:solidFill>
                  <a:srgbClr val="5B4646"/>
                </a:solidFill>
              </a:rPr>
              <a:t>11) </a:t>
            </a:r>
            <a:r>
              <a:rPr lang="en-US" dirty="0"/>
              <a:t>Whether, then, it was I or they, this is what we preach, and this is what you believed. </a:t>
            </a:r>
            <a:r>
              <a:rPr lang="en-US" dirty="0">
                <a:solidFill>
                  <a:srgbClr val="5B4646"/>
                </a:solidFill>
              </a:rPr>
              <a:t>12)</a:t>
            </a:r>
            <a:r>
              <a:rPr lang="en-US" dirty="0"/>
              <a:t> But if it is preached that Christ has been raised from the dead, how can some of you say that there is no resurrection of the dead?</a:t>
            </a:r>
          </a:p>
        </p:txBody>
      </p:sp>
    </p:spTree>
    <p:extLst>
      <p:ext uri="{BB962C8B-B14F-4D97-AF65-F5344CB8AC3E}">
        <p14:creationId xmlns:p14="http://schemas.microsoft.com/office/powerpoint/2010/main" val="30710406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3098</TotalTime>
  <Words>1456</Words>
  <Application>Microsoft Office PowerPoint</Application>
  <PresentationFormat>Widescreen</PresentationFormat>
  <Paragraphs>104</Paragraphs>
  <Slides>40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Gloucester MT Extra Condensed</vt:lpstr>
      <vt:lpstr>Office Theme</vt:lpstr>
      <vt:lpstr>PowerPoint Presentation</vt:lpstr>
      <vt:lpstr>JOB 14:14</vt:lpstr>
      <vt:lpstr>PowerPoint Presentation</vt:lpstr>
      <vt:lpstr>PowerPoint Presentation</vt:lpstr>
      <vt:lpstr>1 CORINTHIANS 15:1-2</vt:lpstr>
      <vt:lpstr>1 CORINTHIANS 15:3-5</vt:lpstr>
      <vt:lpstr>1 CORINTHIANS 15:6-8</vt:lpstr>
      <vt:lpstr>1 CORINTHIANS 15:9-10</vt:lpstr>
      <vt:lpstr>1 CORINTHIANS 15:11-12</vt:lpstr>
      <vt:lpstr>1 CORINTHIANS 15:13-15</vt:lpstr>
      <vt:lpstr>THERE ARE 5 WHO GIVE  TESTIMONY TO THE RESURRECTION OF CHRIST </vt:lpstr>
      <vt:lpstr>1st  TESTIMONY—THE CHURCH</vt:lpstr>
      <vt:lpstr>1st  TESTIMONY—THE CHURCH</vt:lpstr>
      <vt:lpstr>1st  TESTIMONY—THE CHURCH</vt:lpstr>
      <vt:lpstr>2ND TESTIMONY—THE SCRIPTURES</vt:lpstr>
      <vt:lpstr>2ND TESTIMONY—THE SCRIPTURES</vt:lpstr>
      <vt:lpstr>2ND TESTIMONY—THE SCRIPTURES</vt:lpstr>
      <vt:lpstr>2ND TESTIMONY—THE SCRIPTURES</vt:lpstr>
      <vt:lpstr>3RD TESTIMONY—THE EYEWITNESSES</vt:lpstr>
      <vt:lpstr>3RD TESTIMONY—THE EYEWITNESSES</vt:lpstr>
      <vt:lpstr>3RD TESTIMONY—THE EYEWITNESSES</vt:lpstr>
      <vt:lpstr>4TH TESTIMONY—THE APOSTLE PAUL</vt:lpstr>
      <vt:lpstr>4TH TESTIMONY—THE APOSTLE PAUL</vt:lpstr>
      <vt:lpstr>5TH TESTIMONY—THE COMMON MESSAGE  OF ALL TRUE BELIEVERS</vt:lpstr>
      <vt:lpstr>5TH TESTIMONY—THE COMMON MESSAGE  OF ALL TRUE BELIEVERS</vt:lpstr>
      <vt:lpstr>5TH TESTIMONY—THE COMMON MESSAGE  OF ALL TRUE BELIEVERS</vt:lpstr>
      <vt:lpstr>5TH TESTIMONY—THE COMMON MESSAGE  OF ALL TRUE BELIEVERS</vt:lpstr>
      <vt:lpstr>5 TESTIMONIES  TO THE RESURRECTION</vt:lpstr>
      <vt:lpstr>ARE YOU A TRUE BELIEVER?</vt:lpstr>
      <vt:lpstr>Acts 16:31</vt:lpstr>
      <vt:lpstr>John 1:12</vt:lpstr>
      <vt:lpstr>Hebrews 7:25</vt:lpstr>
      <vt:lpstr>Hebrews 9:27</vt:lpstr>
      <vt:lpstr>Proverbs 29:1</vt:lpstr>
      <vt:lpstr>Acts 4:12</vt:lpstr>
      <vt:lpstr>Romans 10:9 &amp; 13</vt:lpstr>
      <vt:lpstr>John 3:7</vt:lpstr>
      <vt:lpstr>Romans 10:9</vt:lpstr>
      <vt:lpstr>PowerPoint Presentation</vt:lpstr>
      <vt:lpstr>LOW IN THE GRAVE HE LAY</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DIFFERENCE DOES IT MAKE?</dc:title>
  <dc:creator>PastorSteve</dc:creator>
  <cp:lastModifiedBy>Chrissy Jackson</cp:lastModifiedBy>
  <cp:revision>8</cp:revision>
  <dcterms:created xsi:type="dcterms:W3CDTF">2019-04-16T15:08:08Z</dcterms:created>
  <dcterms:modified xsi:type="dcterms:W3CDTF">2023-04-09T03:02:15Z</dcterms:modified>
</cp:coreProperties>
</file>