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1" r:id="rId2"/>
    <p:sldId id="281" r:id="rId3"/>
    <p:sldId id="257" r:id="rId4"/>
    <p:sldId id="285" r:id="rId5"/>
    <p:sldId id="288" r:id="rId6"/>
    <p:sldId id="290" r:id="rId7"/>
    <p:sldId id="291" r:id="rId8"/>
    <p:sldId id="282" r:id="rId9"/>
    <p:sldId id="258" r:id="rId10"/>
    <p:sldId id="295" r:id="rId11"/>
    <p:sldId id="283" r:id="rId12"/>
    <p:sldId id="286" r:id="rId13"/>
    <p:sldId id="266" r:id="rId14"/>
    <p:sldId id="289" r:id="rId15"/>
    <p:sldId id="294" r:id="rId16"/>
    <p:sldId id="296" r:id="rId17"/>
    <p:sldId id="297" r:id="rId18"/>
    <p:sldId id="287" r:id="rId19"/>
    <p:sldId id="271" r:id="rId20"/>
    <p:sldId id="298" r:id="rId21"/>
    <p:sldId id="300" r:id="rId22"/>
    <p:sldId id="292" r:id="rId23"/>
    <p:sldId id="299"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525B"/>
    <a:srgbClr val="46687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2" d="100"/>
          <a:sy n="102" d="100"/>
        </p:scale>
        <p:origin x="144"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953D0E7-E8B7-423E-80BE-DFBED5CA5F32}" type="datetimeFigureOut">
              <a:rPr lang="en-US" smtClean="0"/>
              <a:t>3/18/2023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286CA-2529-4BD4-8A7A-C1FC540FA841}" type="slidenum">
              <a:rPr lang="en-US" smtClean="0"/>
              <a:t>‹#›</a:t>
            </a:fld>
            <a:endParaRPr lang="en-US"/>
          </a:p>
        </p:txBody>
      </p:sp>
    </p:spTree>
    <p:extLst>
      <p:ext uri="{BB962C8B-B14F-4D97-AF65-F5344CB8AC3E}">
        <p14:creationId xmlns:p14="http://schemas.microsoft.com/office/powerpoint/2010/main" val="341593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53D0E7-E8B7-423E-80BE-DFBED5CA5F32}" type="datetimeFigureOut">
              <a:rPr lang="en-US" smtClean="0"/>
              <a:t>3/18/2023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286CA-2529-4BD4-8A7A-C1FC540FA841}" type="slidenum">
              <a:rPr lang="en-US" smtClean="0"/>
              <a:t>‹#›</a:t>
            </a:fld>
            <a:endParaRPr lang="en-US"/>
          </a:p>
        </p:txBody>
      </p:sp>
    </p:spTree>
    <p:extLst>
      <p:ext uri="{BB962C8B-B14F-4D97-AF65-F5344CB8AC3E}">
        <p14:creationId xmlns:p14="http://schemas.microsoft.com/office/powerpoint/2010/main" val="3684427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53D0E7-E8B7-423E-80BE-DFBED5CA5F32}" type="datetimeFigureOut">
              <a:rPr lang="en-US" smtClean="0"/>
              <a:t>3/18/2023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286CA-2529-4BD4-8A7A-C1FC540FA841}" type="slidenum">
              <a:rPr lang="en-US" smtClean="0"/>
              <a:t>‹#›</a:t>
            </a:fld>
            <a:endParaRPr lang="en-US"/>
          </a:p>
        </p:txBody>
      </p:sp>
    </p:spTree>
    <p:extLst>
      <p:ext uri="{BB962C8B-B14F-4D97-AF65-F5344CB8AC3E}">
        <p14:creationId xmlns:p14="http://schemas.microsoft.com/office/powerpoint/2010/main" val="3447574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53D0E7-E8B7-423E-80BE-DFBED5CA5F32}" type="datetimeFigureOut">
              <a:rPr lang="en-US" smtClean="0"/>
              <a:t>3/18/2023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286CA-2529-4BD4-8A7A-C1FC540FA841}" type="slidenum">
              <a:rPr lang="en-US" smtClean="0"/>
              <a:t>‹#›</a:t>
            </a:fld>
            <a:endParaRPr lang="en-US"/>
          </a:p>
        </p:txBody>
      </p:sp>
    </p:spTree>
    <p:extLst>
      <p:ext uri="{BB962C8B-B14F-4D97-AF65-F5344CB8AC3E}">
        <p14:creationId xmlns:p14="http://schemas.microsoft.com/office/powerpoint/2010/main" val="3615481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53D0E7-E8B7-423E-80BE-DFBED5CA5F32}" type="datetimeFigureOut">
              <a:rPr lang="en-US" smtClean="0"/>
              <a:t>3/18/2023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286CA-2529-4BD4-8A7A-C1FC540FA841}" type="slidenum">
              <a:rPr lang="en-US" smtClean="0"/>
              <a:t>‹#›</a:t>
            </a:fld>
            <a:endParaRPr lang="en-US"/>
          </a:p>
        </p:txBody>
      </p:sp>
    </p:spTree>
    <p:extLst>
      <p:ext uri="{BB962C8B-B14F-4D97-AF65-F5344CB8AC3E}">
        <p14:creationId xmlns:p14="http://schemas.microsoft.com/office/powerpoint/2010/main" val="1326067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953D0E7-E8B7-423E-80BE-DFBED5CA5F32}" type="datetimeFigureOut">
              <a:rPr lang="en-US" smtClean="0"/>
              <a:t>3/18/2023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2286CA-2529-4BD4-8A7A-C1FC540FA841}" type="slidenum">
              <a:rPr lang="en-US" smtClean="0"/>
              <a:t>‹#›</a:t>
            </a:fld>
            <a:endParaRPr lang="en-US"/>
          </a:p>
        </p:txBody>
      </p:sp>
    </p:spTree>
    <p:extLst>
      <p:ext uri="{BB962C8B-B14F-4D97-AF65-F5344CB8AC3E}">
        <p14:creationId xmlns:p14="http://schemas.microsoft.com/office/powerpoint/2010/main" val="3360802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953D0E7-E8B7-423E-80BE-DFBED5CA5F32}" type="datetimeFigureOut">
              <a:rPr lang="en-US" smtClean="0"/>
              <a:t>3/18/2023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2286CA-2529-4BD4-8A7A-C1FC540FA841}" type="slidenum">
              <a:rPr lang="en-US" smtClean="0"/>
              <a:t>‹#›</a:t>
            </a:fld>
            <a:endParaRPr lang="en-US"/>
          </a:p>
        </p:txBody>
      </p:sp>
    </p:spTree>
    <p:extLst>
      <p:ext uri="{BB962C8B-B14F-4D97-AF65-F5344CB8AC3E}">
        <p14:creationId xmlns:p14="http://schemas.microsoft.com/office/powerpoint/2010/main" val="3863767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953D0E7-E8B7-423E-80BE-DFBED5CA5F32}" type="datetimeFigureOut">
              <a:rPr lang="en-US" smtClean="0"/>
              <a:t>3/18/2023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2286CA-2529-4BD4-8A7A-C1FC540FA841}" type="slidenum">
              <a:rPr lang="en-US" smtClean="0"/>
              <a:t>‹#›</a:t>
            </a:fld>
            <a:endParaRPr lang="en-US"/>
          </a:p>
        </p:txBody>
      </p:sp>
    </p:spTree>
    <p:extLst>
      <p:ext uri="{BB962C8B-B14F-4D97-AF65-F5344CB8AC3E}">
        <p14:creationId xmlns:p14="http://schemas.microsoft.com/office/powerpoint/2010/main" val="1904710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3D0E7-E8B7-423E-80BE-DFBED5CA5F32}" type="datetimeFigureOut">
              <a:rPr lang="en-US" smtClean="0"/>
              <a:t>3/18/2023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2286CA-2529-4BD4-8A7A-C1FC540FA841}" type="slidenum">
              <a:rPr lang="en-US" smtClean="0"/>
              <a:t>‹#›</a:t>
            </a:fld>
            <a:endParaRPr lang="en-US"/>
          </a:p>
        </p:txBody>
      </p:sp>
    </p:spTree>
    <p:extLst>
      <p:ext uri="{BB962C8B-B14F-4D97-AF65-F5344CB8AC3E}">
        <p14:creationId xmlns:p14="http://schemas.microsoft.com/office/powerpoint/2010/main" val="2079365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53D0E7-E8B7-423E-80BE-DFBED5CA5F32}" type="datetimeFigureOut">
              <a:rPr lang="en-US" smtClean="0"/>
              <a:t>3/18/2023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2286CA-2529-4BD4-8A7A-C1FC540FA841}" type="slidenum">
              <a:rPr lang="en-US" smtClean="0"/>
              <a:t>‹#›</a:t>
            </a:fld>
            <a:endParaRPr lang="en-US"/>
          </a:p>
        </p:txBody>
      </p:sp>
    </p:spTree>
    <p:extLst>
      <p:ext uri="{BB962C8B-B14F-4D97-AF65-F5344CB8AC3E}">
        <p14:creationId xmlns:p14="http://schemas.microsoft.com/office/powerpoint/2010/main" val="3502812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53D0E7-E8B7-423E-80BE-DFBED5CA5F32}" type="datetimeFigureOut">
              <a:rPr lang="en-US" smtClean="0"/>
              <a:t>3/18/2023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2286CA-2529-4BD4-8A7A-C1FC540FA841}" type="slidenum">
              <a:rPr lang="en-US" smtClean="0"/>
              <a:t>‹#›</a:t>
            </a:fld>
            <a:endParaRPr lang="en-US"/>
          </a:p>
        </p:txBody>
      </p:sp>
    </p:spTree>
    <p:extLst>
      <p:ext uri="{BB962C8B-B14F-4D97-AF65-F5344CB8AC3E}">
        <p14:creationId xmlns:p14="http://schemas.microsoft.com/office/powerpoint/2010/main" val="2537847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3D0E7-E8B7-423E-80BE-DFBED5CA5F32}" type="datetimeFigureOut">
              <a:rPr lang="en-US" smtClean="0"/>
              <a:t>3/18/2023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2286CA-2529-4BD4-8A7A-C1FC540FA841}" type="slidenum">
              <a:rPr lang="en-US" smtClean="0"/>
              <a:t>‹#›</a:t>
            </a:fld>
            <a:endParaRPr lang="en-US"/>
          </a:p>
        </p:txBody>
      </p:sp>
    </p:spTree>
    <p:extLst>
      <p:ext uri="{BB962C8B-B14F-4D97-AF65-F5344CB8AC3E}">
        <p14:creationId xmlns:p14="http://schemas.microsoft.com/office/powerpoint/2010/main" val="149155751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b="1" kern="1200">
          <a:solidFill>
            <a:srgbClr val="37525B"/>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tx1"/>
        </a:buClr>
        <a:buFont typeface="Arial" panose="020B0604020202020204" pitchFamily="34" charset="0"/>
        <a:buChar char="•"/>
        <a:defRPr sz="4400" kern="1200">
          <a:solidFill>
            <a:srgbClr val="37525B"/>
          </a:solidFill>
          <a:latin typeface="+mn-lt"/>
          <a:ea typeface="+mn-ea"/>
          <a:cs typeface="+mn-cs"/>
        </a:defRPr>
      </a:lvl1pPr>
      <a:lvl2pPr marL="685800" indent="-228600" algn="l" defTabSz="914400" rtl="0" eaLnBrk="1" latinLnBrk="0" hangingPunct="1">
        <a:lnSpc>
          <a:spcPct val="90000"/>
        </a:lnSpc>
        <a:spcBef>
          <a:spcPts val="500"/>
        </a:spcBef>
        <a:buClr>
          <a:schemeClr val="tx1"/>
        </a:buClr>
        <a:buFont typeface="Arial" panose="020B0604020202020204" pitchFamily="34" charset="0"/>
        <a:buChar char="•"/>
        <a:defRPr sz="4400" kern="1200">
          <a:solidFill>
            <a:srgbClr val="37525B"/>
          </a:solidFill>
          <a:latin typeface="+mn-lt"/>
          <a:ea typeface="+mn-ea"/>
          <a:cs typeface="+mn-cs"/>
        </a:defRPr>
      </a:lvl2pPr>
      <a:lvl3pPr marL="1143000" indent="-228600" algn="l" defTabSz="914400" rtl="0" eaLnBrk="1" latinLnBrk="0" hangingPunct="1">
        <a:lnSpc>
          <a:spcPct val="90000"/>
        </a:lnSpc>
        <a:spcBef>
          <a:spcPts val="500"/>
        </a:spcBef>
        <a:buClr>
          <a:schemeClr val="tx1"/>
        </a:buClr>
        <a:buFont typeface="Arial" panose="020B0604020202020204" pitchFamily="34" charset="0"/>
        <a:buChar char="•"/>
        <a:defRPr sz="4400" kern="1200">
          <a:solidFill>
            <a:srgbClr val="37525B"/>
          </a:solidFill>
          <a:latin typeface="+mn-lt"/>
          <a:ea typeface="+mn-ea"/>
          <a:cs typeface="+mn-cs"/>
        </a:defRPr>
      </a:lvl3pPr>
      <a:lvl4pPr marL="1600200" indent="-228600" algn="l" defTabSz="914400" rtl="0" eaLnBrk="1" latinLnBrk="0" hangingPunct="1">
        <a:lnSpc>
          <a:spcPct val="90000"/>
        </a:lnSpc>
        <a:spcBef>
          <a:spcPts val="500"/>
        </a:spcBef>
        <a:buClr>
          <a:schemeClr val="tx1"/>
        </a:buClr>
        <a:buFont typeface="Arial" panose="020B0604020202020204" pitchFamily="34" charset="0"/>
        <a:buChar char="•"/>
        <a:defRPr sz="4400" kern="1200">
          <a:solidFill>
            <a:srgbClr val="37525B"/>
          </a:solidFill>
          <a:latin typeface="+mn-lt"/>
          <a:ea typeface="+mn-ea"/>
          <a:cs typeface="+mn-cs"/>
        </a:defRPr>
      </a:lvl4pPr>
      <a:lvl5pPr marL="2057400" indent="-228600" algn="l" defTabSz="914400" rtl="0" eaLnBrk="1" latinLnBrk="0" hangingPunct="1">
        <a:lnSpc>
          <a:spcPct val="90000"/>
        </a:lnSpc>
        <a:spcBef>
          <a:spcPts val="500"/>
        </a:spcBef>
        <a:buClr>
          <a:schemeClr val="tx1"/>
        </a:buClr>
        <a:buFont typeface="Arial" panose="020B0604020202020204" pitchFamily="34" charset="0"/>
        <a:buChar char="•"/>
        <a:defRPr sz="4400" kern="1200">
          <a:solidFill>
            <a:srgbClr val="37525B"/>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4744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644C4-2FFF-A2BA-6162-1D8991D51DB1}"/>
              </a:ext>
            </a:extLst>
          </p:cNvPr>
          <p:cNvSpPr>
            <a:spLocks noGrp="1"/>
          </p:cNvSpPr>
          <p:nvPr>
            <p:ph type="title"/>
          </p:nvPr>
        </p:nvSpPr>
        <p:spPr/>
        <p:txBody>
          <a:bodyPr/>
          <a:lstStyle/>
          <a:p>
            <a:r>
              <a:rPr lang="en-US" dirty="0"/>
              <a:t>1. Should singles get married?</a:t>
            </a:r>
          </a:p>
        </p:txBody>
      </p:sp>
      <p:sp>
        <p:nvSpPr>
          <p:cNvPr id="3" name="Content Placeholder 2">
            <a:extLst>
              <a:ext uri="{FF2B5EF4-FFF2-40B4-BE49-F238E27FC236}">
                <a16:creationId xmlns:a16="http://schemas.microsoft.com/office/drawing/2014/main" id="{A22B0B3D-6256-ADE6-75BA-4BE9EE61C38E}"/>
              </a:ext>
            </a:extLst>
          </p:cNvPr>
          <p:cNvSpPr>
            <a:spLocks noGrp="1"/>
          </p:cNvSpPr>
          <p:nvPr>
            <p:ph idx="1"/>
          </p:nvPr>
        </p:nvSpPr>
        <p:spPr/>
        <p:txBody>
          <a:bodyPr>
            <a:normAutofit/>
          </a:bodyPr>
          <a:lstStyle/>
          <a:p>
            <a:r>
              <a:rPr lang="en-US" sz="4000" dirty="0"/>
              <a:t>Paul was single/celibate by choice and he says that it is “good.”</a:t>
            </a:r>
          </a:p>
          <a:p>
            <a:r>
              <a:rPr lang="en-US" sz="4000" dirty="0"/>
              <a:t>But, not for everyone, cp. 7:7– “I wish all men were as I am.  But…”  </a:t>
            </a:r>
          </a:p>
          <a:p>
            <a:r>
              <a:rPr lang="en-US" sz="4000" dirty="0"/>
              <a:t>“The LORD God said, “It is not good for the man to be alone.  I will make a helper suitable for him.”  Genesis 2:18</a:t>
            </a:r>
          </a:p>
        </p:txBody>
      </p:sp>
    </p:spTree>
    <p:extLst>
      <p:ext uri="{BB962C8B-B14F-4D97-AF65-F5344CB8AC3E}">
        <p14:creationId xmlns:p14="http://schemas.microsoft.com/office/powerpoint/2010/main" val="124277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C4D0D-C15F-E83B-584C-EF7A566AD468}"/>
              </a:ext>
            </a:extLst>
          </p:cNvPr>
          <p:cNvSpPr>
            <a:spLocks noGrp="1"/>
          </p:cNvSpPr>
          <p:nvPr>
            <p:ph type="title"/>
          </p:nvPr>
        </p:nvSpPr>
        <p:spPr/>
        <p:txBody>
          <a:bodyPr>
            <a:normAutofit/>
          </a:bodyPr>
          <a:lstStyle/>
          <a:p>
            <a:r>
              <a:rPr lang="en-US" sz="6600" dirty="0"/>
              <a:t>The Questions:</a:t>
            </a:r>
          </a:p>
        </p:txBody>
      </p:sp>
      <p:sp>
        <p:nvSpPr>
          <p:cNvPr id="3" name="Content Placeholder 2">
            <a:extLst>
              <a:ext uri="{FF2B5EF4-FFF2-40B4-BE49-F238E27FC236}">
                <a16:creationId xmlns:a16="http://schemas.microsoft.com/office/drawing/2014/main" id="{652117FA-B123-E565-2F63-39B9F9659DF7}"/>
              </a:ext>
            </a:extLst>
          </p:cNvPr>
          <p:cNvSpPr>
            <a:spLocks noGrp="1"/>
          </p:cNvSpPr>
          <p:nvPr>
            <p:ph idx="1"/>
          </p:nvPr>
        </p:nvSpPr>
        <p:spPr/>
        <p:txBody>
          <a:bodyPr>
            <a:normAutofit/>
          </a:bodyPr>
          <a:lstStyle/>
          <a:p>
            <a:r>
              <a:rPr lang="en-US" sz="4000" dirty="0"/>
              <a:t>1.  Should singles get married? 7:1-2</a:t>
            </a:r>
          </a:p>
          <a:p>
            <a:r>
              <a:rPr lang="en-US" sz="4000" dirty="0"/>
              <a:t>2.  Since sex has been so perverted, is it sinful or less spiritual within marriage?  7:3-7</a:t>
            </a:r>
          </a:p>
        </p:txBody>
      </p:sp>
    </p:spTree>
    <p:extLst>
      <p:ext uri="{BB962C8B-B14F-4D97-AF65-F5344CB8AC3E}">
        <p14:creationId xmlns:p14="http://schemas.microsoft.com/office/powerpoint/2010/main" val="1969986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7:3</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normAutofit/>
          </a:bodyPr>
          <a:lstStyle/>
          <a:p>
            <a:pPr marL="0" indent="0">
              <a:buNone/>
            </a:pPr>
            <a:r>
              <a:rPr lang="en-US" sz="4400" dirty="0"/>
              <a:t>The husband should fulfill his marital duty to his wife, and likewise the wife to her husband. </a:t>
            </a:r>
          </a:p>
        </p:txBody>
      </p:sp>
    </p:spTree>
    <p:extLst>
      <p:ext uri="{BB962C8B-B14F-4D97-AF65-F5344CB8AC3E}">
        <p14:creationId xmlns:p14="http://schemas.microsoft.com/office/powerpoint/2010/main" val="797127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7:4-5</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a:xfrm>
            <a:off x="838200" y="1514167"/>
            <a:ext cx="11107994" cy="5214681"/>
          </a:xfrm>
        </p:spPr>
        <p:txBody>
          <a:bodyPr>
            <a:normAutofit/>
          </a:bodyPr>
          <a:lstStyle/>
          <a:p>
            <a:r>
              <a:rPr lang="en-US" sz="4000" dirty="0"/>
              <a:t>The wife's body does not belong to her alone but also to her husband. In the same way, the husband's body does not belong to him alone but also to his wife. 5  Do not deprive (defraud not—KJV) each other except by mutual consent and for a time, so that you may devote yourselves to prayer. Then come together again so that Satan will not tempt you because of your lack of self-control</a:t>
            </a:r>
            <a:r>
              <a:rPr lang="en-US" dirty="0"/>
              <a:t>. </a:t>
            </a:r>
          </a:p>
        </p:txBody>
      </p:sp>
    </p:spTree>
    <p:extLst>
      <p:ext uri="{BB962C8B-B14F-4D97-AF65-F5344CB8AC3E}">
        <p14:creationId xmlns:p14="http://schemas.microsoft.com/office/powerpoint/2010/main" val="1558007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7:6-7</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lstStyle/>
          <a:p>
            <a:r>
              <a:rPr lang="en-US" sz="4000" dirty="0"/>
              <a:t>I say this as a concession, not as a command. 7   I wish that all men were as I am. But each man has his own gift from God; one has this gift, another has that. </a:t>
            </a:r>
            <a:endParaRPr lang="en-US" dirty="0"/>
          </a:p>
        </p:txBody>
      </p:sp>
    </p:spTree>
    <p:extLst>
      <p:ext uri="{BB962C8B-B14F-4D97-AF65-F5344CB8AC3E}">
        <p14:creationId xmlns:p14="http://schemas.microsoft.com/office/powerpoint/2010/main" val="2301443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47551-87A4-9B67-F23F-2281932C251B}"/>
              </a:ext>
            </a:extLst>
          </p:cNvPr>
          <p:cNvSpPr>
            <a:spLocks noGrp="1"/>
          </p:cNvSpPr>
          <p:nvPr>
            <p:ph type="title"/>
          </p:nvPr>
        </p:nvSpPr>
        <p:spPr/>
        <p:txBody>
          <a:bodyPr>
            <a:normAutofit/>
          </a:bodyPr>
          <a:lstStyle/>
          <a:p>
            <a:pPr algn="ctr"/>
            <a:r>
              <a:rPr lang="en-US" sz="5400" dirty="0"/>
              <a:t>MARRIAGE in the Ancient Near East</a:t>
            </a:r>
          </a:p>
        </p:txBody>
      </p:sp>
      <p:sp>
        <p:nvSpPr>
          <p:cNvPr id="3" name="Content Placeholder 2">
            <a:extLst>
              <a:ext uri="{FF2B5EF4-FFF2-40B4-BE49-F238E27FC236}">
                <a16:creationId xmlns:a16="http://schemas.microsoft.com/office/drawing/2014/main" id="{D8CB46C9-2F61-24AF-985E-6D74C875C8A4}"/>
              </a:ext>
            </a:extLst>
          </p:cNvPr>
          <p:cNvSpPr>
            <a:spLocks noGrp="1"/>
          </p:cNvSpPr>
          <p:nvPr>
            <p:ph idx="1"/>
          </p:nvPr>
        </p:nvSpPr>
        <p:spPr>
          <a:xfrm>
            <a:off x="838200" y="1569987"/>
            <a:ext cx="10515600" cy="4351338"/>
          </a:xfrm>
        </p:spPr>
        <p:txBody>
          <a:bodyPr>
            <a:normAutofit lnSpcReduction="10000"/>
          </a:bodyPr>
          <a:lstStyle/>
          <a:p>
            <a:pPr algn="ctr"/>
            <a:r>
              <a:rPr lang="en-US" sz="4800" dirty="0"/>
              <a:t>4 types under Roman law.</a:t>
            </a:r>
          </a:p>
          <a:p>
            <a:r>
              <a:rPr lang="en-US" sz="3600" dirty="0"/>
              <a:t>1. Slaves were allowed to live together as long as the owner permitted.</a:t>
            </a:r>
          </a:p>
          <a:p>
            <a:r>
              <a:rPr lang="en-US" sz="3600" dirty="0"/>
              <a:t>2.  Common law marriage (usually 1 year).</a:t>
            </a:r>
          </a:p>
          <a:p>
            <a:r>
              <a:rPr lang="en-US" sz="3600" dirty="0"/>
              <a:t>3.  Fathers would sell their daughter to a prospective husband.</a:t>
            </a:r>
          </a:p>
          <a:p>
            <a:r>
              <a:rPr lang="en-US" sz="3600" dirty="0"/>
              <a:t>4.  Husband and wife exchanged vows much like today in Christian </a:t>
            </a:r>
            <a:r>
              <a:rPr lang="en-US" sz="3600"/>
              <a:t>marriages in America</a:t>
            </a:r>
            <a:r>
              <a:rPr lang="en-US" sz="3600" dirty="0"/>
              <a:t>. </a:t>
            </a:r>
          </a:p>
        </p:txBody>
      </p:sp>
    </p:spTree>
    <p:extLst>
      <p:ext uri="{BB962C8B-B14F-4D97-AF65-F5344CB8AC3E}">
        <p14:creationId xmlns:p14="http://schemas.microsoft.com/office/powerpoint/2010/main" val="164328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0A110-9524-100D-734A-6E47F95EBC68}"/>
              </a:ext>
            </a:extLst>
          </p:cNvPr>
          <p:cNvSpPr>
            <a:spLocks noGrp="1"/>
          </p:cNvSpPr>
          <p:nvPr>
            <p:ph type="title"/>
          </p:nvPr>
        </p:nvSpPr>
        <p:spPr/>
        <p:txBody>
          <a:bodyPr>
            <a:normAutofit/>
          </a:bodyPr>
          <a:lstStyle/>
          <a:p>
            <a:pPr algn="ctr"/>
            <a:r>
              <a:rPr lang="en-US" sz="7200" dirty="0"/>
              <a:t>MARRIAGE IS GOOD</a:t>
            </a:r>
          </a:p>
        </p:txBody>
      </p:sp>
      <p:sp>
        <p:nvSpPr>
          <p:cNvPr id="3" name="Content Placeholder 2">
            <a:extLst>
              <a:ext uri="{FF2B5EF4-FFF2-40B4-BE49-F238E27FC236}">
                <a16:creationId xmlns:a16="http://schemas.microsoft.com/office/drawing/2014/main" id="{424A91C1-7B0A-0E4B-930A-F97706F9EE78}"/>
              </a:ext>
            </a:extLst>
          </p:cNvPr>
          <p:cNvSpPr>
            <a:spLocks noGrp="1"/>
          </p:cNvSpPr>
          <p:nvPr>
            <p:ph idx="1"/>
          </p:nvPr>
        </p:nvSpPr>
        <p:spPr>
          <a:xfrm>
            <a:off x="838200" y="1690688"/>
            <a:ext cx="10515600" cy="4802187"/>
          </a:xfrm>
        </p:spPr>
        <p:txBody>
          <a:bodyPr>
            <a:normAutofit/>
          </a:bodyPr>
          <a:lstStyle/>
          <a:p>
            <a:r>
              <a:rPr lang="en-US" sz="3600" dirty="0"/>
              <a:t>1.  </a:t>
            </a:r>
            <a:r>
              <a:rPr lang="en-US" sz="3600" u="sng" dirty="0"/>
              <a:t>Partnership</a:t>
            </a:r>
            <a:r>
              <a:rPr lang="en-US" sz="3600" dirty="0"/>
              <a:t>– “I will make a helper suitable for him.”</a:t>
            </a:r>
          </a:p>
          <a:p>
            <a:r>
              <a:rPr lang="en-US" sz="3600" dirty="0"/>
              <a:t>2.  </a:t>
            </a:r>
            <a:r>
              <a:rPr lang="en-US" sz="3600" u="sng" dirty="0"/>
              <a:t>Procreation</a:t>
            </a:r>
            <a:r>
              <a:rPr lang="en-US" sz="3600" dirty="0"/>
              <a:t>– “Be fruitful and multiply.”  Gen. 1:28</a:t>
            </a:r>
          </a:p>
          <a:p>
            <a:r>
              <a:rPr lang="en-US" sz="3600" dirty="0"/>
              <a:t>3.  </a:t>
            </a:r>
            <a:r>
              <a:rPr lang="en-US" sz="3600" u="sng" dirty="0"/>
              <a:t>Pleasure</a:t>
            </a:r>
            <a:r>
              <a:rPr lang="en-US" sz="3600" dirty="0"/>
              <a:t>– “Rejoice in the wife of your youth….be captivated by her love.”  Prov. 5:18-19</a:t>
            </a:r>
          </a:p>
          <a:p>
            <a:r>
              <a:rPr lang="en-US" sz="3600" dirty="0"/>
              <a:t>4.  </a:t>
            </a:r>
            <a:r>
              <a:rPr lang="en-US" sz="3600" u="sng" dirty="0"/>
              <a:t>Purity</a:t>
            </a:r>
            <a:r>
              <a:rPr lang="en-US" sz="3600" dirty="0"/>
              <a:t>– It protects from immorality. 1 Cor. 7</a:t>
            </a:r>
          </a:p>
          <a:p>
            <a:r>
              <a:rPr lang="en-US" sz="3600" dirty="0"/>
              <a:t>5.  </a:t>
            </a:r>
            <a:r>
              <a:rPr lang="en-US" sz="3600" u="sng" dirty="0"/>
              <a:t>Picture</a:t>
            </a:r>
            <a:r>
              <a:rPr lang="en-US" sz="3600" dirty="0"/>
              <a:t>– “This is a profound mystery– but I am talking about Christ and the church.”  Eph. 5:32</a:t>
            </a:r>
          </a:p>
        </p:txBody>
      </p:sp>
    </p:spTree>
    <p:extLst>
      <p:ext uri="{BB962C8B-B14F-4D97-AF65-F5344CB8AC3E}">
        <p14:creationId xmlns:p14="http://schemas.microsoft.com/office/powerpoint/2010/main" val="135933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FFB94-D5AF-0580-F527-5D24F0EFD926}"/>
              </a:ext>
            </a:extLst>
          </p:cNvPr>
          <p:cNvSpPr>
            <a:spLocks noGrp="1"/>
          </p:cNvSpPr>
          <p:nvPr>
            <p:ph type="title"/>
          </p:nvPr>
        </p:nvSpPr>
        <p:spPr/>
        <p:txBody>
          <a:bodyPr>
            <a:normAutofit/>
          </a:bodyPr>
          <a:lstStyle/>
          <a:p>
            <a:pPr algn="ctr"/>
            <a:r>
              <a:rPr lang="en-US" sz="6600" dirty="0"/>
              <a:t>A Christian Husband and Wife</a:t>
            </a:r>
          </a:p>
        </p:txBody>
      </p:sp>
      <p:sp>
        <p:nvSpPr>
          <p:cNvPr id="3" name="Content Placeholder 2">
            <a:extLst>
              <a:ext uri="{FF2B5EF4-FFF2-40B4-BE49-F238E27FC236}">
                <a16:creationId xmlns:a16="http://schemas.microsoft.com/office/drawing/2014/main" id="{AF7C50E3-C9DA-9B45-65D9-BAD1B0DF0805}"/>
              </a:ext>
            </a:extLst>
          </p:cNvPr>
          <p:cNvSpPr>
            <a:spLocks noGrp="1"/>
          </p:cNvSpPr>
          <p:nvPr>
            <p:ph idx="1"/>
          </p:nvPr>
        </p:nvSpPr>
        <p:spPr>
          <a:xfrm>
            <a:off x="838200" y="1590261"/>
            <a:ext cx="10515600" cy="5098774"/>
          </a:xfrm>
        </p:spPr>
        <p:txBody>
          <a:bodyPr>
            <a:normAutofit fontScale="92500"/>
          </a:bodyPr>
          <a:lstStyle/>
          <a:p>
            <a:r>
              <a:rPr lang="en-US" sz="4000" dirty="0"/>
              <a:t>God holds marriage to be sacred.</a:t>
            </a:r>
          </a:p>
          <a:p>
            <a:r>
              <a:rPr lang="en-US" sz="4000" dirty="0"/>
              <a:t>“Marriage should be honored by all, and the marriage bed kept pure, for God will judge the adulterer and all the sexually immoral.”  Heb. 13:4</a:t>
            </a:r>
          </a:p>
          <a:p>
            <a:r>
              <a:rPr lang="en-US" sz="4000" dirty="0"/>
              <a:t>Physical relations within marriage are proper, a privilege, a pleasure, but also a responsibility.  To deny them to your spouse is wrong (do not deprive/defraud, 7:5).  That would open a door of temptation that Satan could exploit.</a:t>
            </a:r>
          </a:p>
        </p:txBody>
      </p:sp>
    </p:spTree>
    <p:extLst>
      <p:ext uri="{BB962C8B-B14F-4D97-AF65-F5344CB8AC3E}">
        <p14:creationId xmlns:p14="http://schemas.microsoft.com/office/powerpoint/2010/main" val="1081642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C4D0D-C15F-E83B-584C-EF7A566AD468}"/>
              </a:ext>
            </a:extLst>
          </p:cNvPr>
          <p:cNvSpPr>
            <a:spLocks noGrp="1"/>
          </p:cNvSpPr>
          <p:nvPr>
            <p:ph type="title"/>
          </p:nvPr>
        </p:nvSpPr>
        <p:spPr/>
        <p:txBody>
          <a:bodyPr>
            <a:normAutofit/>
          </a:bodyPr>
          <a:lstStyle/>
          <a:p>
            <a:r>
              <a:rPr lang="en-US" sz="6600" dirty="0"/>
              <a:t>The Questions:</a:t>
            </a:r>
          </a:p>
        </p:txBody>
      </p:sp>
      <p:sp>
        <p:nvSpPr>
          <p:cNvPr id="3" name="Content Placeholder 2">
            <a:extLst>
              <a:ext uri="{FF2B5EF4-FFF2-40B4-BE49-F238E27FC236}">
                <a16:creationId xmlns:a16="http://schemas.microsoft.com/office/drawing/2014/main" id="{652117FA-B123-E565-2F63-39B9F9659DF7}"/>
              </a:ext>
            </a:extLst>
          </p:cNvPr>
          <p:cNvSpPr>
            <a:spLocks noGrp="1"/>
          </p:cNvSpPr>
          <p:nvPr>
            <p:ph idx="1"/>
          </p:nvPr>
        </p:nvSpPr>
        <p:spPr/>
        <p:txBody>
          <a:bodyPr>
            <a:normAutofit/>
          </a:bodyPr>
          <a:lstStyle/>
          <a:p>
            <a:r>
              <a:rPr lang="en-US" sz="4000" dirty="0"/>
              <a:t>1.  Should singles get married? 7:1-2</a:t>
            </a:r>
          </a:p>
          <a:p>
            <a:r>
              <a:rPr lang="en-US" sz="4000" dirty="0"/>
              <a:t>2.  Since sex has been so perverted, is it sinful or less spiritual within marriage?  7:3-7</a:t>
            </a:r>
          </a:p>
          <a:p>
            <a:r>
              <a:rPr lang="en-US" sz="4000" dirty="0"/>
              <a:t>3.  Should unmarried persons and/or widows get remarried?  7:8-9</a:t>
            </a:r>
          </a:p>
        </p:txBody>
      </p:sp>
    </p:spTree>
    <p:extLst>
      <p:ext uri="{BB962C8B-B14F-4D97-AF65-F5344CB8AC3E}">
        <p14:creationId xmlns:p14="http://schemas.microsoft.com/office/powerpoint/2010/main" val="3040702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a:xfrm>
            <a:off x="838200" y="345460"/>
            <a:ext cx="10515600" cy="1325563"/>
          </a:xfrm>
        </p:spPr>
        <p:txBody>
          <a:bodyPr/>
          <a:lstStyle/>
          <a:p>
            <a:r>
              <a:rPr lang="en-US" dirty="0"/>
              <a:t>1 CORINTHIANS 7:8-9</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normAutofit/>
          </a:bodyPr>
          <a:lstStyle/>
          <a:p>
            <a:r>
              <a:rPr lang="en-US" sz="4000" dirty="0"/>
              <a:t>Now to the unmarried and the widows I say: It is good for them to stay unmarried, as I am.  9  But if they cannot control themselves, they should marry, for it is better to marry than to burn with passion. </a:t>
            </a:r>
            <a:endParaRPr lang="en-US" dirty="0"/>
          </a:p>
        </p:txBody>
      </p:sp>
    </p:spTree>
    <p:extLst>
      <p:ext uri="{BB962C8B-B14F-4D97-AF65-F5344CB8AC3E}">
        <p14:creationId xmlns:p14="http://schemas.microsoft.com/office/powerpoint/2010/main" val="762983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B7EAD4-A5A8-86B4-377D-F26844110D31}"/>
              </a:ext>
            </a:extLst>
          </p:cNvPr>
          <p:cNvSpPr>
            <a:spLocks noGrp="1"/>
          </p:cNvSpPr>
          <p:nvPr>
            <p:ph idx="1"/>
          </p:nvPr>
        </p:nvSpPr>
        <p:spPr>
          <a:xfrm>
            <a:off x="838200" y="852231"/>
            <a:ext cx="10515600" cy="5725550"/>
          </a:xfrm>
        </p:spPr>
        <p:txBody>
          <a:bodyPr>
            <a:normAutofit/>
          </a:bodyPr>
          <a:lstStyle/>
          <a:p>
            <a:r>
              <a:rPr lang="en-US" sz="4000" dirty="0"/>
              <a:t>Have you ever tried to follow a conversation of someone on the phone?  You can only hear one side of the conversation, but you probably can figure out most of it.</a:t>
            </a:r>
          </a:p>
          <a:p>
            <a:r>
              <a:rPr lang="en-US" sz="4000" dirty="0"/>
              <a:t>Maybe, maybe not.</a:t>
            </a:r>
          </a:p>
          <a:p>
            <a:r>
              <a:rPr lang="en-US" sz="4000" dirty="0"/>
              <a:t>“Now for the matters you wrote about: …”</a:t>
            </a:r>
          </a:p>
          <a:p>
            <a:r>
              <a:rPr lang="en-US" sz="4000" dirty="0"/>
              <a:t>Some of the issues they faced were about marriage and divorce, issues that we still must deal with today. </a:t>
            </a:r>
          </a:p>
        </p:txBody>
      </p:sp>
    </p:spTree>
    <p:extLst>
      <p:ext uri="{BB962C8B-B14F-4D97-AF65-F5344CB8AC3E}">
        <p14:creationId xmlns:p14="http://schemas.microsoft.com/office/powerpoint/2010/main" val="229890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8D5B7-DE75-B2C2-4FAD-523DF286873E}"/>
              </a:ext>
            </a:extLst>
          </p:cNvPr>
          <p:cNvSpPr>
            <a:spLocks noGrp="1"/>
          </p:cNvSpPr>
          <p:nvPr>
            <p:ph type="title"/>
          </p:nvPr>
        </p:nvSpPr>
        <p:spPr/>
        <p:txBody>
          <a:bodyPr/>
          <a:lstStyle/>
          <a:p>
            <a:r>
              <a:rPr lang="en-US" dirty="0"/>
              <a:t>GUIDELINES FOR SINGLE CHRISTIANS</a:t>
            </a:r>
          </a:p>
        </p:txBody>
      </p:sp>
      <p:sp>
        <p:nvSpPr>
          <p:cNvPr id="3" name="Content Placeholder 2">
            <a:extLst>
              <a:ext uri="{FF2B5EF4-FFF2-40B4-BE49-F238E27FC236}">
                <a16:creationId xmlns:a16="http://schemas.microsoft.com/office/drawing/2014/main" id="{5EC75753-1848-559E-92F9-32A9F553A74C}"/>
              </a:ext>
            </a:extLst>
          </p:cNvPr>
          <p:cNvSpPr>
            <a:spLocks noGrp="1"/>
          </p:cNvSpPr>
          <p:nvPr>
            <p:ph idx="1"/>
          </p:nvPr>
        </p:nvSpPr>
        <p:spPr/>
        <p:txBody>
          <a:bodyPr>
            <a:normAutofit fontScale="92500"/>
          </a:bodyPr>
          <a:lstStyle/>
          <a:p>
            <a:r>
              <a:rPr lang="en-US" sz="4000" u="sng" dirty="0"/>
              <a:t>Widows</a:t>
            </a:r>
            <a:r>
              <a:rPr lang="en-US" sz="4000" dirty="0"/>
              <a:t>– Spouse had died, now single.</a:t>
            </a:r>
          </a:p>
          <a:p>
            <a:r>
              <a:rPr lang="en-US" sz="4000" u="sng" dirty="0"/>
              <a:t>Unmarried</a:t>
            </a:r>
            <a:r>
              <a:rPr lang="en-US" sz="4000" dirty="0"/>
              <a:t>– Previously married but not widowed, now single. To be distinguished from…</a:t>
            </a:r>
          </a:p>
          <a:p>
            <a:r>
              <a:rPr lang="en-US" sz="4000" u="sng" dirty="0"/>
              <a:t>Virgins</a:t>
            </a:r>
            <a:r>
              <a:rPr lang="en-US" sz="4000" dirty="0"/>
              <a:t>– Singles, never married. Later in this chapter.</a:t>
            </a:r>
          </a:p>
          <a:p>
            <a:r>
              <a:rPr lang="en-US" sz="4000" dirty="0"/>
              <a:t>Notice 1 Cor. 7:34– “An unmarried woman or virgin (and the virgin—NASB) is concerned about the Lord’s affairs…”</a:t>
            </a:r>
          </a:p>
        </p:txBody>
      </p:sp>
    </p:spTree>
    <p:extLst>
      <p:ext uri="{BB962C8B-B14F-4D97-AF65-F5344CB8AC3E}">
        <p14:creationId xmlns:p14="http://schemas.microsoft.com/office/powerpoint/2010/main" val="2239344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EC7ED-E3E2-4897-AE9C-353C9CB2D0B4}"/>
              </a:ext>
            </a:extLst>
          </p:cNvPr>
          <p:cNvSpPr>
            <a:spLocks noGrp="1"/>
          </p:cNvSpPr>
          <p:nvPr>
            <p:ph type="title"/>
          </p:nvPr>
        </p:nvSpPr>
        <p:spPr/>
        <p:txBody>
          <a:bodyPr>
            <a:normAutofit fontScale="90000"/>
          </a:bodyPr>
          <a:lstStyle/>
          <a:p>
            <a:pPr algn="ctr"/>
            <a:r>
              <a:rPr lang="en-US" sz="6600" dirty="0"/>
              <a:t>Christian Widows and the Unmarried</a:t>
            </a:r>
          </a:p>
        </p:txBody>
      </p:sp>
      <p:sp>
        <p:nvSpPr>
          <p:cNvPr id="3" name="Content Placeholder 2">
            <a:extLst>
              <a:ext uri="{FF2B5EF4-FFF2-40B4-BE49-F238E27FC236}">
                <a16:creationId xmlns:a16="http://schemas.microsoft.com/office/drawing/2014/main" id="{570523AC-76D8-779C-2F9D-93A59CD8AD98}"/>
              </a:ext>
            </a:extLst>
          </p:cNvPr>
          <p:cNvSpPr>
            <a:spLocks noGrp="1"/>
          </p:cNvSpPr>
          <p:nvPr>
            <p:ph idx="1"/>
          </p:nvPr>
        </p:nvSpPr>
        <p:spPr>
          <a:xfrm>
            <a:off x="838200" y="2389239"/>
            <a:ext cx="10515600" cy="3787724"/>
          </a:xfrm>
        </p:spPr>
        <p:txBody>
          <a:bodyPr>
            <a:normAutofit/>
          </a:bodyPr>
          <a:lstStyle/>
          <a:p>
            <a:r>
              <a:rPr lang="en-US" sz="4000" dirty="0"/>
              <a:t>Paul wishes that all could be like him—single.</a:t>
            </a:r>
          </a:p>
          <a:p>
            <a:r>
              <a:rPr lang="en-US" sz="4000" dirty="0"/>
              <a:t>But “It is better to marry than to burn with passion.”</a:t>
            </a:r>
          </a:p>
          <a:p>
            <a:r>
              <a:rPr lang="en-US" sz="4000" dirty="0"/>
              <a:t>Never married singles (“Virgins”) are to be dealt with later in this chapter.</a:t>
            </a:r>
          </a:p>
        </p:txBody>
      </p:sp>
    </p:spTree>
    <p:extLst>
      <p:ext uri="{BB962C8B-B14F-4D97-AF65-F5344CB8AC3E}">
        <p14:creationId xmlns:p14="http://schemas.microsoft.com/office/powerpoint/2010/main" val="995288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C4D0D-C15F-E83B-584C-EF7A566AD468}"/>
              </a:ext>
            </a:extLst>
          </p:cNvPr>
          <p:cNvSpPr>
            <a:spLocks noGrp="1"/>
          </p:cNvSpPr>
          <p:nvPr>
            <p:ph type="title"/>
          </p:nvPr>
        </p:nvSpPr>
        <p:spPr>
          <a:xfrm>
            <a:off x="838200" y="168480"/>
            <a:ext cx="10515600" cy="1325563"/>
          </a:xfrm>
        </p:spPr>
        <p:txBody>
          <a:bodyPr>
            <a:normAutofit/>
          </a:bodyPr>
          <a:lstStyle/>
          <a:p>
            <a:r>
              <a:rPr lang="en-US" sz="6600" dirty="0"/>
              <a:t>The Questions:</a:t>
            </a:r>
          </a:p>
        </p:txBody>
      </p:sp>
      <p:sp>
        <p:nvSpPr>
          <p:cNvPr id="3" name="Content Placeholder 2">
            <a:extLst>
              <a:ext uri="{FF2B5EF4-FFF2-40B4-BE49-F238E27FC236}">
                <a16:creationId xmlns:a16="http://schemas.microsoft.com/office/drawing/2014/main" id="{652117FA-B123-E565-2F63-39B9F9659DF7}"/>
              </a:ext>
            </a:extLst>
          </p:cNvPr>
          <p:cNvSpPr>
            <a:spLocks noGrp="1"/>
          </p:cNvSpPr>
          <p:nvPr>
            <p:ph idx="1"/>
          </p:nvPr>
        </p:nvSpPr>
        <p:spPr>
          <a:xfrm>
            <a:off x="838200" y="1396181"/>
            <a:ext cx="10515600" cy="4780782"/>
          </a:xfrm>
        </p:spPr>
        <p:txBody>
          <a:bodyPr>
            <a:normAutofit/>
          </a:bodyPr>
          <a:lstStyle/>
          <a:p>
            <a:r>
              <a:rPr lang="en-US" sz="4000" dirty="0"/>
              <a:t>1.  Should singles get married? 7:1-2</a:t>
            </a:r>
          </a:p>
          <a:p>
            <a:r>
              <a:rPr lang="en-US" sz="4000" dirty="0"/>
              <a:t>2.  Since sex has been so perverted, is it sinful? Or less spiritual within marriage?  7:3-7</a:t>
            </a:r>
          </a:p>
          <a:p>
            <a:r>
              <a:rPr lang="en-US" sz="4000" dirty="0"/>
              <a:t>3.  Should unmarried persons and/or widows get remarried?  7:8-9</a:t>
            </a:r>
          </a:p>
          <a:p>
            <a:r>
              <a:rPr lang="en-US" sz="4000" dirty="0"/>
              <a:t>Next week…4.  Please, can you give some advice to those who are married?  7:10-24</a:t>
            </a:r>
          </a:p>
        </p:txBody>
      </p:sp>
    </p:spTree>
    <p:extLst>
      <p:ext uri="{BB962C8B-B14F-4D97-AF65-F5344CB8AC3E}">
        <p14:creationId xmlns:p14="http://schemas.microsoft.com/office/powerpoint/2010/main" val="1684496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9F9C4-27AE-05B0-647C-641A43B7E2FE}"/>
              </a:ext>
            </a:extLst>
          </p:cNvPr>
          <p:cNvSpPr>
            <a:spLocks noGrp="1"/>
          </p:cNvSpPr>
          <p:nvPr>
            <p:ph type="title"/>
          </p:nvPr>
        </p:nvSpPr>
        <p:spPr/>
        <p:txBody>
          <a:bodyPr>
            <a:normAutofit/>
          </a:bodyPr>
          <a:lstStyle/>
          <a:p>
            <a:pPr algn="ctr"/>
            <a:r>
              <a:rPr lang="en-US" sz="7200" dirty="0"/>
              <a:t>LIVING FOR JESUS</a:t>
            </a:r>
          </a:p>
        </p:txBody>
      </p:sp>
      <p:sp>
        <p:nvSpPr>
          <p:cNvPr id="3" name="Content Placeholder 2">
            <a:extLst>
              <a:ext uri="{FF2B5EF4-FFF2-40B4-BE49-F238E27FC236}">
                <a16:creationId xmlns:a16="http://schemas.microsoft.com/office/drawing/2014/main" id="{BCA0B733-6DB2-0825-5BAB-6CE487EA952A}"/>
              </a:ext>
            </a:extLst>
          </p:cNvPr>
          <p:cNvSpPr>
            <a:spLocks noGrp="1"/>
          </p:cNvSpPr>
          <p:nvPr>
            <p:ph idx="1"/>
          </p:nvPr>
        </p:nvSpPr>
        <p:spPr/>
        <p:txBody>
          <a:bodyPr>
            <a:normAutofit/>
          </a:bodyPr>
          <a:lstStyle/>
          <a:p>
            <a:pPr algn="ctr"/>
            <a:r>
              <a:rPr lang="en-US" sz="6000" dirty="0"/>
              <a:t>HYMN # 282</a:t>
            </a:r>
          </a:p>
        </p:txBody>
      </p:sp>
    </p:spTree>
    <p:extLst>
      <p:ext uri="{BB962C8B-B14F-4D97-AF65-F5344CB8AC3E}">
        <p14:creationId xmlns:p14="http://schemas.microsoft.com/office/powerpoint/2010/main" val="1294923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7:1-3</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normAutofit/>
          </a:bodyPr>
          <a:lstStyle/>
          <a:p>
            <a:r>
              <a:rPr lang="en-US" sz="4400" dirty="0"/>
              <a:t>Now for the matters you wrote about: It is good for a man not to marry. 2  But since there is so much immorality, each man should have his own wife, and each woman her own husband. 3  The husband should fulfill his marital duty to his wife, and likewise the wife to her husband. </a:t>
            </a:r>
          </a:p>
        </p:txBody>
      </p:sp>
    </p:spTree>
    <p:extLst>
      <p:ext uri="{BB962C8B-B14F-4D97-AF65-F5344CB8AC3E}">
        <p14:creationId xmlns:p14="http://schemas.microsoft.com/office/powerpoint/2010/main" val="186628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7:4-5</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normAutofit lnSpcReduction="10000"/>
          </a:bodyPr>
          <a:lstStyle/>
          <a:p>
            <a:r>
              <a:rPr lang="en-US" sz="4000" dirty="0"/>
              <a:t>The wife's body does not belong to her alone but also to her husband. In the same way, the husband's body does not belong to him alone but also to his wife. 5  Do not deprive each other except by mutual consent and for a time, so that you may devote yourselves to prayer. Then come together again so that Satan will not tempt you because of your lack of self-control</a:t>
            </a:r>
            <a:r>
              <a:rPr lang="en-US" dirty="0"/>
              <a:t>. </a:t>
            </a:r>
          </a:p>
        </p:txBody>
      </p:sp>
    </p:spTree>
    <p:extLst>
      <p:ext uri="{BB962C8B-B14F-4D97-AF65-F5344CB8AC3E}">
        <p14:creationId xmlns:p14="http://schemas.microsoft.com/office/powerpoint/2010/main" val="1943363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7:6-8</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lstStyle/>
          <a:p>
            <a:r>
              <a:rPr lang="en-US" sz="4000" dirty="0"/>
              <a:t>I say this as a concession, not as a command. 7   I wish that all men were as I am. But each man has his own gift from God; one has this gift, another has that. 8  Now to the unmarried and the widows I say: It is good for them to stay unmarried, as I am</a:t>
            </a:r>
            <a:r>
              <a:rPr lang="en-US" dirty="0"/>
              <a:t>.</a:t>
            </a:r>
          </a:p>
        </p:txBody>
      </p:sp>
    </p:spTree>
    <p:extLst>
      <p:ext uri="{BB962C8B-B14F-4D97-AF65-F5344CB8AC3E}">
        <p14:creationId xmlns:p14="http://schemas.microsoft.com/office/powerpoint/2010/main" val="2915349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7:9</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normAutofit/>
          </a:bodyPr>
          <a:lstStyle/>
          <a:p>
            <a:r>
              <a:rPr lang="en-US" sz="4000" dirty="0"/>
              <a:t>But if they cannot control themselves, they should marry, for it is better to marry than to burn with passion. </a:t>
            </a:r>
            <a:endParaRPr lang="en-US" dirty="0"/>
          </a:p>
        </p:txBody>
      </p:sp>
    </p:spTree>
    <p:extLst>
      <p:ext uri="{BB962C8B-B14F-4D97-AF65-F5344CB8AC3E}">
        <p14:creationId xmlns:p14="http://schemas.microsoft.com/office/powerpoint/2010/main" val="2710160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92522-7369-B5B9-D897-F912B51BAA2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D520C5F-FC64-ABB7-DC03-FDE9BFD96303}"/>
              </a:ext>
            </a:extLst>
          </p:cNvPr>
          <p:cNvSpPr>
            <a:spLocks noGrp="1"/>
          </p:cNvSpPr>
          <p:nvPr>
            <p:ph idx="1"/>
          </p:nvPr>
        </p:nvSpPr>
        <p:spPr/>
        <p:txBody>
          <a:bodyPr>
            <a:normAutofit/>
          </a:bodyPr>
          <a:lstStyle/>
          <a:p>
            <a:r>
              <a:rPr lang="en-US" sz="4000" dirty="0"/>
              <a:t>These verses are in response to questions in a letter that we do not have.</a:t>
            </a:r>
          </a:p>
          <a:p>
            <a:r>
              <a:rPr lang="en-US" sz="4000" dirty="0"/>
              <a:t>What those questions were, we can only guess.  Let’s try. </a:t>
            </a:r>
          </a:p>
        </p:txBody>
      </p:sp>
    </p:spTree>
    <p:extLst>
      <p:ext uri="{BB962C8B-B14F-4D97-AF65-F5344CB8AC3E}">
        <p14:creationId xmlns:p14="http://schemas.microsoft.com/office/powerpoint/2010/main" val="3798850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7:1-2</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normAutofit/>
          </a:bodyPr>
          <a:lstStyle/>
          <a:p>
            <a:r>
              <a:rPr lang="en-US" sz="4400" dirty="0"/>
              <a:t>Now for the matters you wrote about: It is good for a man not to marry. 2  But since there is so much immorality, each man should have his own wife, and each woman her own husband.  </a:t>
            </a:r>
          </a:p>
        </p:txBody>
      </p:sp>
    </p:spTree>
    <p:extLst>
      <p:ext uri="{BB962C8B-B14F-4D97-AF65-F5344CB8AC3E}">
        <p14:creationId xmlns:p14="http://schemas.microsoft.com/office/powerpoint/2010/main" val="3397205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C4D0D-C15F-E83B-584C-EF7A566AD468}"/>
              </a:ext>
            </a:extLst>
          </p:cNvPr>
          <p:cNvSpPr>
            <a:spLocks noGrp="1"/>
          </p:cNvSpPr>
          <p:nvPr>
            <p:ph type="title"/>
          </p:nvPr>
        </p:nvSpPr>
        <p:spPr/>
        <p:txBody>
          <a:bodyPr>
            <a:normAutofit/>
          </a:bodyPr>
          <a:lstStyle/>
          <a:p>
            <a:r>
              <a:rPr lang="en-US" sz="6600" dirty="0"/>
              <a:t>The Questions:</a:t>
            </a:r>
          </a:p>
        </p:txBody>
      </p:sp>
      <p:sp>
        <p:nvSpPr>
          <p:cNvPr id="3" name="Content Placeholder 2">
            <a:extLst>
              <a:ext uri="{FF2B5EF4-FFF2-40B4-BE49-F238E27FC236}">
                <a16:creationId xmlns:a16="http://schemas.microsoft.com/office/drawing/2014/main" id="{652117FA-B123-E565-2F63-39B9F9659DF7}"/>
              </a:ext>
            </a:extLst>
          </p:cNvPr>
          <p:cNvSpPr>
            <a:spLocks noGrp="1"/>
          </p:cNvSpPr>
          <p:nvPr>
            <p:ph idx="1"/>
          </p:nvPr>
        </p:nvSpPr>
        <p:spPr/>
        <p:txBody>
          <a:bodyPr>
            <a:normAutofit/>
          </a:bodyPr>
          <a:lstStyle/>
          <a:p>
            <a:r>
              <a:rPr lang="en-US" sz="4000" dirty="0"/>
              <a:t>1.  Should single persons get married? 7:1-2</a:t>
            </a:r>
          </a:p>
        </p:txBody>
      </p:sp>
    </p:spTree>
    <p:extLst>
      <p:ext uri="{BB962C8B-B14F-4D97-AF65-F5344CB8AC3E}">
        <p14:creationId xmlns:p14="http://schemas.microsoft.com/office/powerpoint/2010/main" val="4469668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 2013 - 2022</Template>
  <TotalTime>371</TotalTime>
  <Words>1170</Words>
  <Application>Microsoft Office PowerPoint</Application>
  <PresentationFormat>Widescreen</PresentationFormat>
  <Paragraphs>69</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PowerPoint Presentation</vt:lpstr>
      <vt:lpstr>PowerPoint Presentation</vt:lpstr>
      <vt:lpstr>1 CORINTHIANS 7:1-3</vt:lpstr>
      <vt:lpstr>1 CORINTHIANS 7:4-5</vt:lpstr>
      <vt:lpstr>1 CORINTHIANS 7:6-8</vt:lpstr>
      <vt:lpstr>1 CORINTHIANS 7:9</vt:lpstr>
      <vt:lpstr>PowerPoint Presentation</vt:lpstr>
      <vt:lpstr>1 CORINTHIANS 7:1-2</vt:lpstr>
      <vt:lpstr>The Questions:</vt:lpstr>
      <vt:lpstr>1. Should singles get married?</vt:lpstr>
      <vt:lpstr>The Questions:</vt:lpstr>
      <vt:lpstr>1 CORINTHIANS 7:3</vt:lpstr>
      <vt:lpstr>1 CORINTHIANS 7:4-5</vt:lpstr>
      <vt:lpstr>1 CORINTHIANS 7:6-7</vt:lpstr>
      <vt:lpstr>MARRIAGE in the Ancient Near East</vt:lpstr>
      <vt:lpstr>MARRIAGE IS GOOD</vt:lpstr>
      <vt:lpstr>A Christian Husband and Wife</vt:lpstr>
      <vt:lpstr>The Questions:</vt:lpstr>
      <vt:lpstr>1 CORINTHIANS 7:8-9</vt:lpstr>
      <vt:lpstr>GUIDELINES FOR SINGLE CHRISTIANS</vt:lpstr>
      <vt:lpstr>Christian Widows and the Unmarried</vt:lpstr>
      <vt:lpstr>The Questions:</vt:lpstr>
      <vt:lpstr>LIVING FOR JESUS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MARRY OR NOT TO MARRY, THAT IS THE QUESTION</dc:title>
  <dc:creator>steve hokuf</dc:creator>
  <cp:lastModifiedBy>Chrissy Jackson</cp:lastModifiedBy>
  <cp:revision>4</cp:revision>
  <dcterms:created xsi:type="dcterms:W3CDTF">2023-03-14T15:38:01Z</dcterms:created>
  <dcterms:modified xsi:type="dcterms:W3CDTF">2023-03-19T02:05:25Z</dcterms:modified>
</cp:coreProperties>
</file>