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1" r:id="rId2"/>
    <p:sldId id="257" r:id="rId3"/>
    <p:sldId id="258" r:id="rId4"/>
    <p:sldId id="280" r:id="rId5"/>
    <p:sldId id="279" r:id="rId6"/>
    <p:sldId id="278" r:id="rId7"/>
    <p:sldId id="277" r:id="rId8"/>
    <p:sldId id="259" r:id="rId9"/>
    <p:sldId id="287" r:id="rId10"/>
    <p:sldId id="260" r:id="rId11"/>
    <p:sldId id="263" r:id="rId12"/>
    <p:sldId id="261" r:id="rId13"/>
    <p:sldId id="262" r:id="rId14"/>
    <p:sldId id="281" r:id="rId15"/>
    <p:sldId id="264" r:id="rId16"/>
    <p:sldId id="282" r:id="rId17"/>
    <p:sldId id="265" r:id="rId18"/>
    <p:sldId id="266" r:id="rId19"/>
    <p:sldId id="286" r:id="rId20"/>
    <p:sldId id="285" r:id="rId21"/>
    <p:sldId id="267" r:id="rId22"/>
    <p:sldId id="288" r:id="rId23"/>
    <p:sldId id="289" r:id="rId24"/>
    <p:sldId id="290" r:id="rId25"/>
    <p:sldId id="270" r:id="rId26"/>
    <p:sldId id="269" r:id="rId27"/>
    <p:sldId id="276"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BF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8" d="100"/>
          <a:sy n="58" d="100"/>
        </p:scale>
        <p:origin x="96" y="5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und Booth" userId="a5eb99cd2d888d98" providerId="LiveId" clId="{EC6E81C4-30A2-4FFB-935F-36FD096ED983}"/>
    <pc:docChg chg="modSld">
      <pc:chgData name="Sound Booth" userId="a5eb99cd2d888d98" providerId="LiveId" clId="{EC6E81C4-30A2-4FFB-935F-36FD096ED983}" dt="2023-02-05T15:29:08.030" v="1" actId="729"/>
      <pc:docMkLst>
        <pc:docMk/>
      </pc:docMkLst>
      <pc:sldChg chg="mod modShow">
        <pc:chgData name="Sound Booth" userId="a5eb99cd2d888d98" providerId="LiveId" clId="{EC6E81C4-30A2-4FFB-935F-36FD096ED983}" dt="2023-02-05T15:29:08.030" v="1" actId="729"/>
        <pc:sldMkLst>
          <pc:docMk/>
          <pc:sldMk cId="3033484137" sldId="25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D7553C5-CD62-4857-AA6B-B7E24E3FB2D5}" type="datetimeFigureOut">
              <a:rPr lang="en-US" smtClean="0"/>
              <a:t>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CF16D9-2FC3-4DAB-B7B3-318E32C869CE}" type="slidenum">
              <a:rPr lang="en-US" smtClean="0"/>
              <a:t>‹#›</a:t>
            </a:fld>
            <a:endParaRPr lang="en-US"/>
          </a:p>
        </p:txBody>
      </p:sp>
    </p:spTree>
    <p:extLst>
      <p:ext uri="{BB962C8B-B14F-4D97-AF65-F5344CB8AC3E}">
        <p14:creationId xmlns:p14="http://schemas.microsoft.com/office/powerpoint/2010/main" val="2066378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7553C5-CD62-4857-AA6B-B7E24E3FB2D5}" type="datetimeFigureOut">
              <a:rPr lang="en-US" smtClean="0"/>
              <a:t>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CF16D9-2FC3-4DAB-B7B3-318E32C869CE}" type="slidenum">
              <a:rPr lang="en-US" smtClean="0"/>
              <a:t>‹#›</a:t>
            </a:fld>
            <a:endParaRPr lang="en-US"/>
          </a:p>
        </p:txBody>
      </p:sp>
    </p:spTree>
    <p:extLst>
      <p:ext uri="{BB962C8B-B14F-4D97-AF65-F5344CB8AC3E}">
        <p14:creationId xmlns:p14="http://schemas.microsoft.com/office/powerpoint/2010/main" val="2075264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7553C5-CD62-4857-AA6B-B7E24E3FB2D5}" type="datetimeFigureOut">
              <a:rPr lang="en-US" smtClean="0"/>
              <a:t>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CF16D9-2FC3-4DAB-B7B3-318E32C869CE}" type="slidenum">
              <a:rPr lang="en-US" smtClean="0"/>
              <a:t>‹#›</a:t>
            </a:fld>
            <a:endParaRPr lang="en-US"/>
          </a:p>
        </p:txBody>
      </p:sp>
    </p:spTree>
    <p:extLst>
      <p:ext uri="{BB962C8B-B14F-4D97-AF65-F5344CB8AC3E}">
        <p14:creationId xmlns:p14="http://schemas.microsoft.com/office/powerpoint/2010/main" val="1514936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7553C5-CD62-4857-AA6B-B7E24E3FB2D5}" type="datetimeFigureOut">
              <a:rPr lang="en-US" smtClean="0"/>
              <a:t>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CF16D9-2FC3-4DAB-B7B3-318E32C869CE}" type="slidenum">
              <a:rPr lang="en-US" smtClean="0"/>
              <a:t>‹#›</a:t>
            </a:fld>
            <a:endParaRPr lang="en-US"/>
          </a:p>
        </p:txBody>
      </p:sp>
    </p:spTree>
    <p:extLst>
      <p:ext uri="{BB962C8B-B14F-4D97-AF65-F5344CB8AC3E}">
        <p14:creationId xmlns:p14="http://schemas.microsoft.com/office/powerpoint/2010/main" val="28946301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D7553C5-CD62-4857-AA6B-B7E24E3FB2D5}" type="datetimeFigureOut">
              <a:rPr lang="en-US" smtClean="0"/>
              <a:t>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CF16D9-2FC3-4DAB-B7B3-318E32C869CE}" type="slidenum">
              <a:rPr lang="en-US" smtClean="0"/>
              <a:t>‹#›</a:t>
            </a:fld>
            <a:endParaRPr lang="en-US"/>
          </a:p>
        </p:txBody>
      </p:sp>
    </p:spTree>
    <p:extLst>
      <p:ext uri="{BB962C8B-B14F-4D97-AF65-F5344CB8AC3E}">
        <p14:creationId xmlns:p14="http://schemas.microsoft.com/office/powerpoint/2010/main" val="1364808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D7553C5-CD62-4857-AA6B-B7E24E3FB2D5}" type="datetimeFigureOut">
              <a:rPr lang="en-US" smtClean="0"/>
              <a:t>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CF16D9-2FC3-4DAB-B7B3-318E32C869CE}" type="slidenum">
              <a:rPr lang="en-US" smtClean="0"/>
              <a:t>‹#›</a:t>
            </a:fld>
            <a:endParaRPr lang="en-US"/>
          </a:p>
        </p:txBody>
      </p:sp>
    </p:spTree>
    <p:extLst>
      <p:ext uri="{BB962C8B-B14F-4D97-AF65-F5344CB8AC3E}">
        <p14:creationId xmlns:p14="http://schemas.microsoft.com/office/powerpoint/2010/main" val="2449978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D7553C5-CD62-4857-AA6B-B7E24E3FB2D5}" type="datetimeFigureOut">
              <a:rPr lang="en-US" smtClean="0"/>
              <a:t>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CF16D9-2FC3-4DAB-B7B3-318E32C869CE}" type="slidenum">
              <a:rPr lang="en-US" smtClean="0"/>
              <a:t>‹#›</a:t>
            </a:fld>
            <a:endParaRPr lang="en-US"/>
          </a:p>
        </p:txBody>
      </p:sp>
    </p:spTree>
    <p:extLst>
      <p:ext uri="{BB962C8B-B14F-4D97-AF65-F5344CB8AC3E}">
        <p14:creationId xmlns:p14="http://schemas.microsoft.com/office/powerpoint/2010/main" val="2674567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D7553C5-CD62-4857-AA6B-B7E24E3FB2D5}" type="datetimeFigureOut">
              <a:rPr lang="en-US" smtClean="0"/>
              <a:t>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CF16D9-2FC3-4DAB-B7B3-318E32C869CE}" type="slidenum">
              <a:rPr lang="en-US" smtClean="0"/>
              <a:t>‹#›</a:t>
            </a:fld>
            <a:endParaRPr lang="en-US"/>
          </a:p>
        </p:txBody>
      </p:sp>
    </p:spTree>
    <p:extLst>
      <p:ext uri="{BB962C8B-B14F-4D97-AF65-F5344CB8AC3E}">
        <p14:creationId xmlns:p14="http://schemas.microsoft.com/office/powerpoint/2010/main" val="912313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7553C5-CD62-4857-AA6B-B7E24E3FB2D5}" type="datetimeFigureOut">
              <a:rPr lang="en-US" smtClean="0"/>
              <a:t>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CF16D9-2FC3-4DAB-B7B3-318E32C869CE}" type="slidenum">
              <a:rPr lang="en-US" smtClean="0"/>
              <a:t>‹#›</a:t>
            </a:fld>
            <a:endParaRPr lang="en-US"/>
          </a:p>
        </p:txBody>
      </p:sp>
    </p:spTree>
    <p:extLst>
      <p:ext uri="{BB962C8B-B14F-4D97-AF65-F5344CB8AC3E}">
        <p14:creationId xmlns:p14="http://schemas.microsoft.com/office/powerpoint/2010/main" val="2233642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D7553C5-CD62-4857-AA6B-B7E24E3FB2D5}" type="datetimeFigureOut">
              <a:rPr lang="en-US" smtClean="0"/>
              <a:t>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CF16D9-2FC3-4DAB-B7B3-318E32C869CE}" type="slidenum">
              <a:rPr lang="en-US" smtClean="0"/>
              <a:t>‹#›</a:t>
            </a:fld>
            <a:endParaRPr lang="en-US"/>
          </a:p>
        </p:txBody>
      </p:sp>
    </p:spTree>
    <p:extLst>
      <p:ext uri="{BB962C8B-B14F-4D97-AF65-F5344CB8AC3E}">
        <p14:creationId xmlns:p14="http://schemas.microsoft.com/office/powerpoint/2010/main" val="19410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D7553C5-CD62-4857-AA6B-B7E24E3FB2D5}" type="datetimeFigureOut">
              <a:rPr lang="en-US" smtClean="0"/>
              <a:t>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CF16D9-2FC3-4DAB-B7B3-318E32C869CE}" type="slidenum">
              <a:rPr lang="en-US" smtClean="0"/>
              <a:t>‹#›</a:t>
            </a:fld>
            <a:endParaRPr lang="en-US"/>
          </a:p>
        </p:txBody>
      </p:sp>
    </p:spTree>
    <p:extLst>
      <p:ext uri="{BB962C8B-B14F-4D97-AF65-F5344CB8AC3E}">
        <p14:creationId xmlns:p14="http://schemas.microsoft.com/office/powerpoint/2010/main" val="1696418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12559" y="1825625"/>
            <a:ext cx="10741241"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7553C5-CD62-4857-AA6B-B7E24E3FB2D5}" type="datetimeFigureOut">
              <a:rPr lang="en-US" smtClean="0"/>
              <a:t>2/5/2023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CF16D9-2FC3-4DAB-B7B3-318E32C869CE}" type="slidenum">
              <a:rPr lang="en-US" smtClean="0"/>
              <a:t>‹#›</a:t>
            </a:fld>
            <a:endParaRPr lang="en-US"/>
          </a:p>
        </p:txBody>
      </p:sp>
    </p:spTree>
    <p:extLst>
      <p:ext uri="{BB962C8B-B14F-4D97-AF65-F5344CB8AC3E}">
        <p14:creationId xmlns:p14="http://schemas.microsoft.com/office/powerpoint/2010/main" val="156188620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800" kern="1200">
          <a:solidFill>
            <a:srgbClr val="E6BF47"/>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4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4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4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4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93590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EEF5C-0CBB-3DFD-1207-51EEAD7B23DE}"/>
              </a:ext>
            </a:extLst>
          </p:cNvPr>
          <p:cNvSpPr>
            <a:spLocks noGrp="1"/>
          </p:cNvSpPr>
          <p:nvPr>
            <p:ph type="title"/>
          </p:nvPr>
        </p:nvSpPr>
        <p:spPr/>
        <p:txBody>
          <a:bodyPr>
            <a:normAutofit/>
          </a:bodyPr>
          <a:lstStyle/>
          <a:p>
            <a:r>
              <a:rPr lang="en-US" sz="6000" dirty="0"/>
              <a:t>THE WISDOM OF THE GOSPEL</a:t>
            </a:r>
          </a:p>
        </p:txBody>
      </p:sp>
      <p:sp>
        <p:nvSpPr>
          <p:cNvPr id="3" name="Content Placeholder 2">
            <a:extLst>
              <a:ext uri="{FF2B5EF4-FFF2-40B4-BE49-F238E27FC236}">
                <a16:creationId xmlns:a16="http://schemas.microsoft.com/office/drawing/2014/main" id="{EB56DDD2-7788-5F29-7C4C-A3FC3313F124}"/>
              </a:ext>
            </a:extLst>
          </p:cNvPr>
          <p:cNvSpPr>
            <a:spLocks noGrp="1"/>
          </p:cNvSpPr>
          <p:nvPr>
            <p:ph idx="1"/>
          </p:nvPr>
        </p:nvSpPr>
        <p:spPr/>
        <p:txBody>
          <a:bodyPr>
            <a:normAutofit/>
          </a:bodyPr>
          <a:lstStyle/>
          <a:p>
            <a:r>
              <a:rPr lang="en-US" sz="4000" dirty="0"/>
              <a:t>“We do, however, speak </a:t>
            </a:r>
            <a:r>
              <a:rPr lang="en-US" sz="4000" b="1" i="1" u="sng" dirty="0"/>
              <a:t>a message of wisdom </a:t>
            </a:r>
            <a:r>
              <a:rPr lang="en-US" sz="4000" dirty="0"/>
              <a:t>among the mature, but not the wisdom of this age…”  1 COR. 2:6</a:t>
            </a:r>
          </a:p>
          <a:p>
            <a:r>
              <a:rPr lang="en-US" sz="4000" dirty="0"/>
              <a:t>3 Fundamentals of the Gospel message.</a:t>
            </a:r>
          </a:p>
          <a:p>
            <a:r>
              <a:rPr lang="en-US" sz="4000" dirty="0"/>
              <a:t>1.  The message is; “Christ was crucified for our sins.” (2:1-5)</a:t>
            </a:r>
          </a:p>
        </p:txBody>
      </p:sp>
    </p:spTree>
    <p:extLst>
      <p:ext uri="{BB962C8B-B14F-4D97-AF65-F5344CB8AC3E}">
        <p14:creationId xmlns:p14="http://schemas.microsoft.com/office/powerpoint/2010/main" val="2317878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9BA49-3A15-B3E8-FF1D-3AA3C0BE8D10}"/>
              </a:ext>
            </a:extLst>
          </p:cNvPr>
          <p:cNvSpPr>
            <a:spLocks noGrp="1"/>
          </p:cNvSpPr>
          <p:nvPr>
            <p:ph type="title"/>
          </p:nvPr>
        </p:nvSpPr>
        <p:spPr/>
        <p:txBody>
          <a:bodyPr>
            <a:normAutofit/>
          </a:bodyPr>
          <a:lstStyle/>
          <a:p>
            <a:r>
              <a:rPr lang="en-US" sz="4800" dirty="0"/>
              <a:t>3 Fundamentals of the Gospel Message</a:t>
            </a:r>
          </a:p>
        </p:txBody>
      </p:sp>
      <p:sp>
        <p:nvSpPr>
          <p:cNvPr id="3" name="Content Placeholder 2">
            <a:extLst>
              <a:ext uri="{FF2B5EF4-FFF2-40B4-BE49-F238E27FC236}">
                <a16:creationId xmlns:a16="http://schemas.microsoft.com/office/drawing/2014/main" id="{64CBD981-5B36-7D3C-945A-B018B1030CA2}"/>
              </a:ext>
            </a:extLst>
          </p:cNvPr>
          <p:cNvSpPr>
            <a:spLocks noGrp="1"/>
          </p:cNvSpPr>
          <p:nvPr>
            <p:ph idx="1"/>
          </p:nvPr>
        </p:nvSpPr>
        <p:spPr/>
        <p:txBody>
          <a:bodyPr>
            <a:normAutofit/>
          </a:bodyPr>
          <a:lstStyle/>
          <a:p>
            <a:r>
              <a:rPr lang="en-US" sz="4400" dirty="0"/>
              <a:t>1.  The message is “Christ crucified.”  (2:1-5)</a:t>
            </a:r>
          </a:p>
        </p:txBody>
      </p:sp>
    </p:spTree>
    <p:extLst>
      <p:ext uri="{BB962C8B-B14F-4D97-AF65-F5344CB8AC3E}">
        <p14:creationId xmlns:p14="http://schemas.microsoft.com/office/powerpoint/2010/main" val="2438646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459CE-57A5-F170-1037-FA28A6F2EEAB}"/>
              </a:ext>
            </a:extLst>
          </p:cNvPr>
          <p:cNvSpPr>
            <a:spLocks noGrp="1"/>
          </p:cNvSpPr>
          <p:nvPr>
            <p:ph type="title"/>
          </p:nvPr>
        </p:nvSpPr>
        <p:spPr/>
        <p:txBody>
          <a:bodyPr/>
          <a:lstStyle/>
          <a:p>
            <a:r>
              <a:rPr lang="en-US" dirty="0"/>
              <a:t>1 Corinthians 1:21-23</a:t>
            </a:r>
          </a:p>
        </p:txBody>
      </p:sp>
      <p:sp>
        <p:nvSpPr>
          <p:cNvPr id="3" name="Content Placeholder 2">
            <a:extLst>
              <a:ext uri="{FF2B5EF4-FFF2-40B4-BE49-F238E27FC236}">
                <a16:creationId xmlns:a16="http://schemas.microsoft.com/office/drawing/2014/main" id="{CFE4318C-CFD2-4FAC-6069-0CE35C1E3B5E}"/>
              </a:ext>
            </a:extLst>
          </p:cNvPr>
          <p:cNvSpPr>
            <a:spLocks noGrp="1"/>
          </p:cNvSpPr>
          <p:nvPr>
            <p:ph idx="1"/>
          </p:nvPr>
        </p:nvSpPr>
        <p:spPr>
          <a:xfrm>
            <a:off x="609600" y="1309255"/>
            <a:ext cx="10744200" cy="4867708"/>
          </a:xfrm>
        </p:spPr>
        <p:txBody>
          <a:bodyPr>
            <a:normAutofit/>
          </a:bodyPr>
          <a:lstStyle/>
          <a:p>
            <a:pPr marL="0" indent="0">
              <a:buNone/>
            </a:pPr>
            <a:r>
              <a:rPr lang="en-US" sz="4000" dirty="0">
                <a:solidFill>
                  <a:srgbClr val="E6BF47"/>
                </a:solidFill>
              </a:rPr>
              <a:t>21) </a:t>
            </a:r>
            <a:r>
              <a:rPr lang="en-US" sz="4000" dirty="0"/>
              <a:t>“…God was pleased through </a:t>
            </a:r>
            <a:r>
              <a:rPr lang="en-US" sz="4800" b="1" i="1" u="sng" dirty="0"/>
              <a:t>the foolishness of what was preached </a:t>
            </a:r>
            <a:r>
              <a:rPr lang="en-US" sz="4000" dirty="0"/>
              <a:t>to save those who believe. </a:t>
            </a:r>
            <a:r>
              <a:rPr lang="en-US" sz="4000" dirty="0">
                <a:solidFill>
                  <a:srgbClr val="E6BF47"/>
                </a:solidFill>
              </a:rPr>
              <a:t>22) </a:t>
            </a:r>
            <a:r>
              <a:rPr lang="en-US" sz="4000" dirty="0"/>
              <a:t>Jews demand miraculous signs and Greeks look for wisdom, </a:t>
            </a:r>
            <a:r>
              <a:rPr lang="en-US" sz="4000" dirty="0">
                <a:solidFill>
                  <a:srgbClr val="E6BF47"/>
                </a:solidFill>
              </a:rPr>
              <a:t>23) </a:t>
            </a:r>
            <a:r>
              <a:rPr lang="en-US" sz="4000" dirty="0"/>
              <a:t>but we preach </a:t>
            </a:r>
            <a:r>
              <a:rPr lang="en-US" sz="6000" b="1" i="1" u="sng" dirty="0"/>
              <a:t>Christ crucified</a:t>
            </a:r>
            <a:r>
              <a:rPr lang="en-US" sz="4000" dirty="0"/>
              <a:t>: a stumbling block to Jews and foolishness to Gentiles…” </a:t>
            </a:r>
          </a:p>
        </p:txBody>
      </p:sp>
    </p:spTree>
    <p:extLst>
      <p:ext uri="{BB962C8B-B14F-4D97-AF65-F5344CB8AC3E}">
        <p14:creationId xmlns:p14="http://schemas.microsoft.com/office/powerpoint/2010/main" val="1099355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50B93-41DB-A3AC-5D3E-3ACDD13CB85A}"/>
              </a:ext>
            </a:extLst>
          </p:cNvPr>
          <p:cNvSpPr>
            <a:spLocks noGrp="1"/>
          </p:cNvSpPr>
          <p:nvPr>
            <p:ph type="title"/>
          </p:nvPr>
        </p:nvSpPr>
        <p:spPr/>
        <p:txBody>
          <a:bodyPr/>
          <a:lstStyle/>
          <a:p>
            <a:r>
              <a:rPr lang="en-US" dirty="0"/>
              <a:t>JOHN 3:14-16</a:t>
            </a:r>
          </a:p>
        </p:txBody>
      </p:sp>
      <p:sp>
        <p:nvSpPr>
          <p:cNvPr id="3" name="Content Placeholder 2">
            <a:extLst>
              <a:ext uri="{FF2B5EF4-FFF2-40B4-BE49-F238E27FC236}">
                <a16:creationId xmlns:a16="http://schemas.microsoft.com/office/drawing/2014/main" id="{6CDA4926-466A-4BB2-CEC2-EA2B41FD7794}"/>
              </a:ext>
            </a:extLst>
          </p:cNvPr>
          <p:cNvSpPr>
            <a:spLocks noGrp="1"/>
          </p:cNvSpPr>
          <p:nvPr>
            <p:ph idx="1"/>
          </p:nvPr>
        </p:nvSpPr>
        <p:spPr>
          <a:xfrm>
            <a:off x="609600" y="1517073"/>
            <a:ext cx="10744200" cy="4659890"/>
          </a:xfrm>
        </p:spPr>
        <p:txBody>
          <a:bodyPr>
            <a:normAutofit/>
          </a:bodyPr>
          <a:lstStyle/>
          <a:p>
            <a:pPr marL="0" indent="0">
              <a:buNone/>
            </a:pPr>
            <a:r>
              <a:rPr lang="en-US" sz="4000" dirty="0">
                <a:solidFill>
                  <a:srgbClr val="E6BF47"/>
                </a:solidFill>
              </a:rPr>
              <a:t>14) </a:t>
            </a:r>
            <a:r>
              <a:rPr lang="en-US" sz="4000" dirty="0"/>
              <a:t>“Just as Moses lifted up the snake in the desert, (Numbers 21– Look and live) so the Son of Man must be lifted up, </a:t>
            </a:r>
            <a:r>
              <a:rPr lang="en-US" sz="4000" dirty="0">
                <a:solidFill>
                  <a:srgbClr val="E6BF47"/>
                </a:solidFill>
              </a:rPr>
              <a:t>15) </a:t>
            </a:r>
            <a:r>
              <a:rPr lang="en-US" sz="4000" dirty="0"/>
              <a:t>that everyone who believes in him may have eternal life. </a:t>
            </a:r>
            <a:r>
              <a:rPr lang="en-US" sz="4000" dirty="0">
                <a:solidFill>
                  <a:srgbClr val="E6BF47"/>
                </a:solidFill>
              </a:rPr>
              <a:t>16) </a:t>
            </a:r>
            <a:r>
              <a:rPr lang="en-US" sz="4000" dirty="0"/>
              <a:t>"For God so loved the world that he gave his one and only Son, that whoever believes in him shall not perish but have eternal life.” </a:t>
            </a:r>
          </a:p>
        </p:txBody>
      </p:sp>
    </p:spTree>
    <p:extLst>
      <p:ext uri="{BB962C8B-B14F-4D97-AF65-F5344CB8AC3E}">
        <p14:creationId xmlns:p14="http://schemas.microsoft.com/office/powerpoint/2010/main" val="87728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9BA49-3A15-B3E8-FF1D-3AA3C0BE8D10}"/>
              </a:ext>
            </a:extLst>
          </p:cNvPr>
          <p:cNvSpPr>
            <a:spLocks noGrp="1"/>
          </p:cNvSpPr>
          <p:nvPr>
            <p:ph type="title"/>
          </p:nvPr>
        </p:nvSpPr>
        <p:spPr/>
        <p:txBody>
          <a:bodyPr>
            <a:normAutofit/>
          </a:bodyPr>
          <a:lstStyle/>
          <a:p>
            <a:r>
              <a:rPr lang="en-US" sz="4800" dirty="0"/>
              <a:t>3 Fundamentals of the Gospel Message</a:t>
            </a:r>
          </a:p>
        </p:txBody>
      </p:sp>
      <p:sp>
        <p:nvSpPr>
          <p:cNvPr id="3" name="Content Placeholder 2">
            <a:extLst>
              <a:ext uri="{FF2B5EF4-FFF2-40B4-BE49-F238E27FC236}">
                <a16:creationId xmlns:a16="http://schemas.microsoft.com/office/drawing/2014/main" id="{64CBD981-5B36-7D3C-945A-B018B1030CA2}"/>
              </a:ext>
            </a:extLst>
          </p:cNvPr>
          <p:cNvSpPr>
            <a:spLocks noGrp="1"/>
          </p:cNvSpPr>
          <p:nvPr>
            <p:ph idx="1"/>
          </p:nvPr>
        </p:nvSpPr>
        <p:spPr/>
        <p:txBody>
          <a:bodyPr>
            <a:normAutofit/>
          </a:bodyPr>
          <a:lstStyle/>
          <a:p>
            <a:pPr marL="0" indent="0">
              <a:buNone/>
            </a:pPr>
            <a:r>
              <a:rPr lang="en-US" sz="4400" dirty="0"/>
              <a:t>1.  The message is “Christ crucified” for our sins.  (2:1-5)</a:t>
            </a:r>
          </a:p>
          <a:p>
            <a:pPr marL="0" indent="0">
              <a:buNone/>
            </a:pPr>
            <a:r>
              <a:rPr lang="en-US" sz="4400" dirty="0"/>
              <a:t>2.  The Gospel was God’s Plan before time began. (2:6-9)</a:t>
            </a:r>
          </a:p>
        </p:txBody>
      </p:sp>
    </p:spTree>
    <p:extLst>
      <p:ext uri="{BB962C8B-B14F-4D97-AF65-F5344CB8AC3E}">
        <p14:creationId xmlns:p14="http://schemas.microsoft.com/office/powerpoint/2010/main" val="974922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9D565-C2E5-5AB2-D52C-268C67630F41}"/>
              </a:ext>
            </a:extLst>
          </p:cNvPr>
          <p:cNvSpPr>
            <a:spLocks noGrp="1"/>
          </p:cNvSpPr>
          <p:nvPr>
            <p:ph type="title"/>
          </p:nvPr>
        </p:nvSpPr>
        <p:spPr/>
        <p:txBody>
          <a:bodyPr/>
          <a:lstStyle/>
          <a:p>
            <a:r>
              <a:rPr lang="en-US" dirty="0"/>
              <a:t>2. The Gospel is God’s Plan</a:t>
            </a:r>
          </a:p>
        </p:txBody>
      </p:sp>
      <p:sp>
        <p:nvSpPr>
          <p:cNvPr id="3" name="Content Placeholder 2">
            <a:extLst>
              <a:ext uri="{FF2B5EF4-FFF2-40B4-BE49-F238E27FC236}">
                <a16:creationId xmlns:a16="http://schemas.microsoft.com/office/drawing/2014/main" id="{92E6411E-01DB-AED5-84FC-D72C769D7C32}"/>
              </a:ext>
            </a:extLst>
          </p:cNvPr>
          <p:cNvSpPr>
            <a:spLocks noGrp="1"/>
          </p:cNvSpPr>
          <p:nvPr>
            <p:ph idx="1"/>
          </p:nvPr>
        </p:nvSpPr>
        <p:spPr/>
        <p:txBody>
          <a:bodyPr>
            <a:normAutofit/>
          </a:bodyPr>
          <a:lstStyle/>
          <a:p>
            <a:r>
              <a:rPr lang="en-US" sz="4000" dirty="0"/>
              <a:t>God’s secret wisdom (2:7a).</a:t>
            </a:r>
          </a:p>
          <a:p>
            <a:r>
              <a:rPr lang="en-US" sz="4000" dirty="0"/>
              <a:t>Before time began (2:7d).</a:t>
            </a:r>
          </a:p>
          <a:p>
            <a:r>
              <a:rPr lang="en-US" sz="4000" dirty="0"/>
              <a:t>It has been hidden (2:7b). “Mystery”</a:t>
            </a:r>
          </a:p>
          <a:p>
            <a:r>
              <a:rPr lang="en-US" sz="4000" dirty="0"/>
              <a:t>It is for our glory (2:7c).</a:t>
            </a:r>
          </a:p>
          <a:p>
            <a:r>
              <a:rPr lang="en-US" sz="4000" dirty="0"/>
              <a:t>It was hidden from the unsaved world (2:8-9).   Even Satan was unaware!</a:t>
            </a:r>
          </a:p>
        </p:txBody>
      </p:sp>
    </p:spTree>
    <p:extLst>
      <p:ext uri="{BB962C8B-B14F-4D97-AF65-F5344CB8AC3E}">
        <p14:creationId xmlns:p14="http://schemas.microsoft.com/office/powerpoint/2010/main" val="3451154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9BA49-3A15-B3E8-FF1D-3AA3C0BE8D10}"/>
              </a:ext>
            </a:extLst>
          </p:cNvPr>
          <p:cNvSpPr>
            <a:spLocks noGrp="1"/>
          </p:cNvSpPr>
          <p:nvPr>
            <p:ph type="title"/>
          </p:nvPr>
        </p:nvSpPr>
        <p:spPr/>
        <p:txBody>
          <a:bodyPr>
            <a:normAutofit/>
          </a:bodyPr>
          <a:lstStyle/>
          <a:p>
            <a:r>
              <a:rPr lang="en-US" sz="4800" dirty="0"/>
              <a:t>3 Fundamentals of the Gospel Message</a:t>
            </a:r>
          </a:p>
        </p:txBody>
      </p:sp>
      <p:sp>
        <p:nvSpPr>
          <p:cNvPr id="3" name="Content Placeholder 2">
            <a:extLst>
              <a:ext uri="{FF2B5EF4-FFF2-40B4-BE49-F238E27FC236}">
                <a16:creationId xmlns:a16="http://schemas.microsoft.com/office/drawing/2014/main" id="{64CBD981-5B36-7D3C-945A-B018B1030CA2}"/>
              </a:ext>
            </a:extLst>
          </p:cNvPr>
          <p:cNvSpPr>
            <a:spLocks noGrp="1"/>
          </p:cNvSpPr>
          <p:nvPr>
            <p:ph idx="1"/>
          </p:nvPr>
        </p:nvSpPr>
        <p:spPr>
          <a:xfrm>
            <a:off x="612560" y="1825625"/>
            <a:ext cx="9867181" cy="4351338"/>
          </a:xfrm>
        </p:spPr>
        <p:txBody>
          <a:bodyPr>
            <a:normAutofit/>
          </a:bodyPr>
          <a:lstStyle/>
          <a:p>
            <a:pPr marL="0" indent="0">
              <a:buNone/>
            </a:pPr>
            <a:r>
              <a:rPr lang="en-US" sz="3600" dirty="0"/>
              <a:t>1.  The message is “Christ crucified” for our sins.  (2:1-5)</a:t>
            </a:r>
          </a:p>
          <a:p>
            <a:pPr marL="0" indent="0">
              <a:buNone/>
            </a:pPr>
            <a:r>
              <a:rPr lang="en-US" sz="3600" dirty="0"/>
              <a:t>2.  The Gospel was God’s Plan before time began. (2:6-9)</a:t>
            </a:r>
          </a:p>
          <a:p>
            <a:pPr marL="0" indent="0">
              <a:buNone/>
            </a:pPr>
            <a:r>
              <a:rPr lang="en-US" sz="4400" dirty="0"/>
              <a:t>3.  The Gospel is Revealed by the Holy Spirit through God’s Word.  (2:10-16)</a:t>
            </a:r>
          </a:p>
        </p:txBody>
      </p:sp>
    </p:spTree>
    <p:extLst>
      <p:ext uri="{BB962C8B-B14F-4D97-AF65-F5344CB8AC3E}">
        <p14:creationId xmlns:p14="http://schemas.microsoft.com/office/powerpoint/2010/main" val="4090207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83A0F-013F-32BD-C5DE-71A75BDC9B3F}"/>
              </a:ext>
            </a:extLst>
          </p:cNvPr>
          <p:cNvSpPr>
            <a:spLocks noGrp="1"/>
          </p:cNvSpPr>
          <p:nvPr>
            <p:ph type="title"/>
          </p:nvPr>
        </p:nvSpPr>
        <p:spPr/>
        <p:txBody>
          <a:bodyPr>
            <a:normAutofit/>
          </a:bodyPr>
          <a:lstStyle/>
          <a:p>
            <a:r>
              <a:rPr lang="en-US" sz="6000" dirty="0"/>
              <a:t>The Ministry of the Holy Spirit</a:t>
            </a:r>
          </a:p>
        </p:txBody>
      </p:sp>
      <p:sp>
        <p:nvSpPr>
          <p:cNvPr id="3" name="Content Placeholder 2">
            <a:extLst>
              <a:ext uri="{FF2B5EF4-FFF2-40B4-BE49-F238E27FC236}">
                <a16:creationId xmlns:a16="http://schemas.microsoft.com/office/drawing/2014/main" id="{706BC35B-260F-7D3B-986A-D7E185B4C506}"/>
              </a:ext>
            </a:extLst>
          </p:cNvPr>
          <p:cNvSpPr>
            <a:spLocks noGrp="1"/>
          </p:cNvSpPr>
          <p:nvPr>
            <p:ph idx="1"/>
          </p:nvPr>
        </p:nvSpPr>
        <p:spPr/>
        <p:txBody>
          <a:bodyPr>
            <a:normAutofit/>
          </a:bodyPr>
          <a:lstStyle/>
          <a:p>
            <a:r>
              <a:rPr lang="en-US" sz="4000" dirty="0"/>
              <a:t>“God has revealed it to us by his Spirit.”  (2:10)</a:t>
            </a:r>
          </a:p>
          <a:p>
            <a:pPr algn="ctr"/>
            <a:r>
              <a:rPr lang="en-US" sz="4000" dirty="0"/>
              <a:t>The Trinity is at work.</a:t>
            </a:r>
          </a:p>
          <a:p>
            <a:r>
              <a:rPr lang="en-US" sz="4000" dirty="0"/>
              <a:t>God the Father’s plan of saving grace.</a:t>
            </a:r>
          </a:p>
          <a:p>
            <a:r>
              <a:rPr lang="en-US" sz="4000" dirty="0"/>
              <a:t>The Son’s death on the cross.</a:t>
            </a:r>
          </a:p>
          <a:p>
            <a:r>
              <a:rPr lang="en-US" sz="4000" dirty="0"/>
              <a:t>The Holy Spirit applies the Word to our heart.</a:t>
            </a:r>
          </a:p>
        </p:txBody>
      </p:sp>
    </p:spTree>
    <p:extLst>
      <p:ext uri="{BB962C8B-B14F-4D97-AF65-F5344CB8AC3E}">
        <p14:creationId xmlns:p14="http://schemas.microsoft.com/office/powerpoint/2010/main" val="4094289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C217B-13AB-238A-FDDB-F8B3338A0382}"/>
              </a:ext>
            </a:extLst>
          </p:cNvPr>
          <p:cNvSpPr>
            <a:spLocks noGrp="1"/>
          </p:cNvSpPr>
          <p:nvPr>
            <p:ph type="title"/>
          </p:nvPr>
        </p:nvSpPr>
        <p:spPr/>
        <p:txBody>
          <a:bodyPr>
            <a:normAutofit/>
          </a:bodyPr>
          <a:lstStyle/>
          <a:p>
            <a:r>
              <a:rPr lang="en-US" sz="6600" dirty="0"/>
              <a:t>The Ministry of the Holy Spirit</a:t>
            </a:r>
          </a:p>
        </p:txBody>
      </p:sp>
      <p:sp>
        <p:nvSpPr>
          <p:cNvPr id="3" name="Content Placeholder 2">
            <a:extLst>
              <a:ext uri="{FF2B5EF4-FFF2-40B4-BE49-F238E27FC236}">
                <a16:creationId xmlns:a16="http://schemas.microsoft.com/office/drawing/2014/main" id="{9A24A0C4-8569-CD10-4123-8CC021320D24}"/>
              </a:ext>
            </a:extLst>
          </p:cNvPr>
          <p:cNvSpPr>
            <a:spLocks noGrp="1"/>
          </p:cNvSpPr>
          <p:nvPr>
            <p:ph idx="1"/>
          </p:nvPr>
        </p:nvSpPr>
        <p:spPr>
          <a:xfrm>
            <a:off x="838200" y="1569027"/>
            <a:ext cx="10515600" cy="4923848"/>
          </a:xfrm>
        </p:spPr>
        <p:txBody>
          <a:bodyPr>
            <a:normAutofit/>
          </a:bodyPr>
          <a:lstStyle/>
          <a:p>
            <a:pPr marL="0" indent="0">
              <a:buNone/>
            </a:pPr>
            <a:r>
              <a:rPr lang="en-US" sz="4000" dirty="0"/>
              <a:t>A.  He </a:t>
            </a:r>
            <a:r>
              <a:rPr lang="en-US" sz="4000" b="1" i="1" u="sng" dirty="0"/>
              <a:t>REVEALS</a:t>
            </a:r>
            <a:r>
              <a:rPr lang="en-US" sz="4000" dirty="0"/>
              <a:t> the gospel to us.  (2:10a)</a:t>
            </a:r>
          </a:p>
          <a:p>
            <a:pPr marL="0" indent="0">
              <a:buNone/>
            </a:pPr>
            <a:r>
              <a:rPr lang="en-US" sz="4000" dirty="0"/>
              <a:t>B.   He </a:t>
            </a:r>
            <a:r>
              <a:rPr lang="en-US" sz="4000" b="1" i="1" u="sng" dirty="0"/>
              <a:t>SEARCHES</a:t>
            </a:r>
            <a:r>
              <a:rPr lang="en-US" sz="4000" dirty="0"/>
              <a:t> the deep things of God. (2:10b)</a:t>
            </a:r>
          </a:p>
          <a:p>
            <a:pPr marL="0" indent="0">
              <a:buNone/>
            </a:pPr>
            <a:r>
              <a:rPr lang="en-US" sz="4000" dirty="0"/>
              <a:t>C.   He </a:t>
            </a:r>
            <a:r>
              <a:rPr lang="en-US" sz="4000" b="1" i="1" u="sng" dirty="0"/>
              <a:t>INDWELLS</a:t>
            </a:r>
            <a:r>
              <a:rPr lang="en-US" sz="4000" dirty="0"/>
              <a:t> all who believe. (2:12)</a:t>
            </a:r>
          </a:p>
          <a:p>
            <a:pPr marL="0" indent="0">
              <a:buNone/>
            </a:pPr>
            <a:r>
              <a:rPr lang="en-US" sz="4000" dirty="0"/>
              <a:t>D.  He </a:t>
            </a:r>
            <a:r>
              <a:rPr lang="en-US" sz="4000" b="1" i="1" u="sng" dirty="0"/>
              <a:t>TEACHES</a:t>
            </a:r>
            <a:r>
              <a:rPr lang="en-US" sz="4000" dirty="0"/>
              <a:t> spiritual truths by spiritual words. (2:13)</a:t>
            </a:r>
          </a:p>
          <a:p>
            <a:pPr marL="0" indent="0">
              <a:buNone/>
            </a:pPr>
            <a:r>
              <a:rPr lang="en-US" sz="4000" dirty="0"/>
              <a:t>E.  He </a:t>
            </a:r>
            <a:r>
              <a:rPr lang="en-US" sz="4000" b="1" i="1" u="sng" dirty="0"/>
              <a:t>MATURES</a:t>
            </a:r>
            <a:r>
              <a:rPr lang="en-US" sz="4000" dirty="0"/>
              <a:t> all believers. (2:14-16)</a:t>
            </a:r>
          </a:p>
        </p:txBody>
      </p:sp>
    </p:spTree>
    <p:extLst>
      <p:ext uri="{BB962C8B-B14F-4D97-AF65-F5344CB8AC3E}">
        <p14:creationId xmlns:p14="http://schemas.microsoft.com/office/powerpoint/2010/main" val="491698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9BA49-3A15-B3E8-FF1D-3AA3C0BE8D10}"/>
              </a:ext>
            </a:extLst>
          </p:cNvPr>
          <p:cNvSpPr>
            <a:spLocks noGrp="1"/>
          </p:cNvSpPr>
          <p:nvPr>
            <p:ph type="title"/>
          </p:nvPr>
        </p:nvSpPr>
        <p:spPr/>
        <p:txBody>
          <a:bodyPr>
            <a:normAutofit/>
          </a:bodyPr>
          <a:lstStyle/>
          <a:p>
            <a:r>
              <a:rPr lang="en-US" sz="4800" dirty="0"/>
              <a:t>3 Fundamentals of the Gospel Message</a:t>
            </a:r>
          </a:p>
        </p:txBody>
      </p:sp>
      <p:sp>
        <p:nvSpPr>
          <p:cNvPr id="3" name="Content Placeholder 2">
            <a:extLst>
              <a:ext uri="{FF2B5EF4-FFF2-40B4-BE49-F238E27FC236}">
                <a16:creationId xmlns:a16="http://schemas.microsoft.com/office/drawing/2014/main" id="{64CBD981-5B36-7D3C-945A-B018B1030CA2}"/>
              </a:ext>
            </a:extLst>
          </p:cNvPr>
          <p:cNvSpPr>
            <a:spLocks noGrp="1"/>
          </p:cNvSpPr>
          <p:nvPr>
            <p:ph idx="1"/>
          </p:nvPr>
        </p:nvSpPr>
        <p:spPr>
          <a:xfrm>
            <a:off x="612560" y="1825625"/>
            <a:ext cx="10216806" cy="4351338"/>
          </a:xfrm>
        </p:spPr>
        <p:txBody>
          <a:bodyPr>
            <a:normAutofit/>
          </a:bodyPr>
          <a:lstStyle/>
          <a:p>
            <a:pPr marL="0" indent="0">
              <a:buNone/>
            </a:pPr>
            <a:r>
              <a:rPr lang="en-US" sz="4400" dirty="0"/>
              <a:t>1.  The message is “Christ crucified” for our sins.  (2:1-5)</a:t>
            </a:r>
          </a:p>
          <a:p>
            <a:pPr marL="0" indent="0">
              <a:buNone/>
            </a:pPr>
            <a:r>
              <a:rPr lang="en-US" sz="4400" dirty="0"/>
              <a:t>2.  The Gospel was God’s Plan before time began. (2:6-9)</a:t>
            </a:r>
          </a:p>
          <a:p>
            <a:pPr marL="0" indent="0">
              <a:buNone/>
            </a:pPr>
            <a:r>
              <a:rPr lang="en-US" sz="4400" dirty="0"/>
              <a:t>3.  The Gospel is Revealed by the Holy Spirit through God’s Word.  (2:10-16)</a:t>
            </a:r>
          </a:p>
        </p:txBody>
      </p:sp>
    </p:spTree>
    <p:extLst>
      <p:ext uri="{BB962C8B-B14F-4D97-AF65-F5344CB8AC3E}">
        <p14:creationId xmlns:p14="http://schemas.microsoft.com/office/powerpoint/2010/main" val="3286265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D47BFB-B10B-2444-1A85-00FE7A8AA8E2}"/>
              </a:ext>
            </a:extLst>
          </p:cNvPr>
          <p:cNvSpPr>
            <a:spLocks noGrp="1"/>
          </p:cNvSpPr>
          <p:nvPr>
            <p:ph type="title"/>
          </p:nvPr>
        </p:nvSpPr>
        <p:spPr/>
        <p:txBody>
          <a:bodyPr/>
          <a:lstStyle/>
          <a:p>
            <a:r>
              <a:rPr lang="en-US" dirty="0"/>
              <a:t>1 Corinthians 2:1-3</a:t>
            </a:r>
          </a:p>
        </p:txBody>
      </p:sp>
      <p:sp>
        <p:nvSpPr>
          <p:cNvPr id="3" name="Content Placeholder 2">
            <a:extLst>
              <a:ext uri="{FF2B5EF4-FFF2-40B4-BE49-F238E27FC236}">
                <a16:creationId xmlns:a16="http://schemas.microsoft.com/office/drawing/2014/main" id="{1964FF75-A678-F511-3450-95DBF5ECBE04}"/>
              </a:ext>
            </a:extLst>
          </p:cNvPr>
          <p:cNvSpPr>
            <a:spLocks noGrp="1"/>
          </p:cNvSpPr>
          <p:nvPr>
            <p:ph idx="1"/>
          </p:nvPr>
        </p:nvSpPr>
        <p:spPr/>
        <p:txBody>
          <a:bodyPr>
            <a:normAutofit/>
          </a:bodyPr>
          <a:lstStyle/>
          <a:p>
            <a:pPr marL="0" indent="0">
              <a:buNone/>
            </a:pPr>
            <a:r>
              <a:rPr lang="en-US" sz="4000" dirty="0">
                <a:solidFill>
                  <a:srgbClr val="E6BF47"/>
                </a:solidFill>
              </a:rPr>
              <a:t>1) </a:t>
            </a:r>
            <a:r>
              <a:rPr lang="en-US" sz="4000" dirty="0"/>
              <a:t>When I came to you, brothers, I did not come with eloquence or superior wisdom as I proclaimed to you the testimony about God. </a:t>
            </a:r>
            <a:r>
              <a:rPr lang="en-US" sz="4000" dirty="0">
                <a:solidFill>
                  <a:srgbClr val="E6BF47"/>
                </a:solidFill>
              </a:rPr>
              <a:t>2)</a:t>
            </a:r>
            <a:r>
              <a:rPr lang="en-US" sz="4000" dirty="0"/>
              <a:t> For I resolved to know nothing while I was with you except Jesus Christ and him crucified. </a:t>
            </a:r>
            <a:r>
              <a:rPr lang="en-US" sz="4000" dirty="0">
                <a:solidFill>
                  <a:srgbClr val="E6BF47"/>
                </a:solidFill>
              </a:rPr>
              <a:t>3) </a:t>
            </a:r>
            <a:r>
              <a:rPr lang="en-US" sz="4000" dirty="0"/>
              <a:t>I came to you in weakness and fear, and with much trembling.</a:t>
            </a:r>
          </a:p>
        </p:txBody>
      </p:sp>
    </p:spTree>
    <p:extLst>
      <p:ext uri="{BB962C8B-B14F-4D97-AF65-F5344CB8AC3E}">
        <p14:creationId xmlns:p14="http://schemas.microsoft.com/office/powerpoint/2010/main" val="3033484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C217B-13AB-238A-FDDB-F8B3338A0382}"/>
              </a:ext>
            </a:extLst>
          </p:cNvPr>
          <p:cNvSpPr>
            <a:spLocks noGrp="1"/>
          </p:cNvSpPr>
          <p:nvPr>
            <p:ph type="title"/>
          </p:nvPr>
        </p:nvSpPr>
        <p:spPr/>
        <p:txBody>
          <a:bodyPr>
            <a:normAutofit/>
          </a:bodyPr>
          <a:lstStyle/>
          <a:p>
            <a:r>
              <a:rPr lang="en-US" sz="6600" dirty="0"/>
              <a:t>The Ministry of the Holy Spirit</a:t>
            </a:r>
          </a:p>
        </p:txBody>
      </p:sp>
      <p:sp>
        <p:nvSpPr>
          <p:cNvPr id="3" name="Content Placeholder 2">
            <a:extLst>
              <a:ext uri="{FF2B5EF4-FFF2-40B4-BE49-F238E27FC236}">
                <a16:creationId xmlns:a16="http://schemas.microsoft.com/office/drawing/2014/main" id="{9A24A0C4-8569-CD10-4123-8CC021320D24}"/>
              </a:ext>
            </a:extLst>
          </p:cNvPr>
          <p:cNvSpPr>
            <a:spLocks noGrp="1"/>
          </p:cNvSpPr>
          <p:nvPr>
            <p:ph idx="1"/>
          </p:nvPr>
        </p:nvSpPr>
        <p:spPr/>
        <p:txBody>
          <a:bodyPr>
            <a:normAutofit/>
          </a:bodyPr>
          <a:lstStyle/>
          <a:p>
            <a:r>
              <a:rPr lang="en-US" sz="4000" dirty="0"/>
              <a:t>We have the mind of Christ!!! (2:16)</a:t>
            </a:r>
          </a:p>
          <a:p>
            <a:r>
              <a:rPr lang="en-US" sz="4000" dirty="0"/>
              <a:t>The Spirit helps us see life from the Savior’s point of view, a Christian world view.</a:t>
            </a:r>
          </a:p>
          <a:p>
            <a:r>
              <a:rPr lang="en-US" sz="4000" dirty="0"/>
              <a:t>We have His values and desires in mind.</a:t>
            </a:r>
          </a:p>
          <a:p>
            <a:r>
              <a:rPr lang="en-US" sz="4000" dirty="0"/>
              <a:t>We can actually think God’s thoughts!</a:t>
            </a:r>
          </a:p>
        </p:txBody>
      </p:sp>
    </p:spTree>
    <p:extLst>
      <p:ext uri="{BB962C8B-B14F-4D97-AF65-F5344CB8AC3E}">
        <p14:creationId xmlns:p14="http://schemas.microsoft.com/office/powerpoint/2010/main" val="33559940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66766-0825-E40C-8205-36921C2F0D4D}"/>
              </a:ext>
            </a:extLst>
          </p:cNvPr>
          <p:cNvSpPr>
            <a:spLocks noGrp="1"/>
          </p:cNvSpPr>
          <p:nvPr>
            <p:ph type="title"/>
          </p:nvPr>
        </p:nvSpPr>
        <p:spPr/>
        <p:txBody>
          <a:bodyPr>
            <a:normAutofit/>
          </a:bodyPr>
          <a:lstStyle/>
          <a:p>
            <a:r>
              <a:rPr lang="en-US" sz="6600" dirty="0"/>
              <a:t>THE WISDOM OF THE GOSPEL</a:t>
            </a:r>
          </a:p>
        </p:txBody>
      </p:sp>
      <p:sp>
        <p:nvSpPr>
          <p:cNvPr id="3" name="Content Placeholder 2">
            <a:extLst>
              <a:ext uri="{FF2B5EF4-FFF2-40B4-BE49-F238E27FC236}">
                <a16:creationId xmlns:a16="http://schemas.microsoft.com/office/drawing/2014/main" id="{0D277E8B-1816-3E93-82C9-474DBC275663}"/>
              </a:ext>
            </a:extLst>
          </p:cNvPr>
          <p:cNvSpPr>
            <a:spLocks noGrp="1"/>
          </p:cNvSpPr>
          <p:nvPr>
            <p:ph idx="1"/>
          </p:nvPr>
        </p:nvSpPr>
        <p:spPr/>
        <p:txBody>
          <a:bodyPr/>
          <a:lstStyle/>
          <a:p>
            <a:pPr algn="ctr"/>
            <a:r>
              <a:rPr lang="en-US" sz="4800" dirty="0"/>
              <a:t>The Romans Road</a:t>
            </a:r>
          </a:p>
          <a:p>
            <a:r>
              <a:rPr lang="en-US" sz="4400" dirty="0"/>
              <a:t>Romans 3:23</a:t>
            </a:r>
          </a:p>
          <a:p>
            <a:r>
              <a:rPr lang="en-US" sz="4400" dirty="0"/>
              <a:t>Romans 5:8</a:t>
            </a:r>
          </a:p>
          <a:p>
            <a:r>
              <a:rPr lang="en-US" sz="4400" dirty="0"/>
              <a:t>Romans 6:23</a:t>
            </a:r>
          </a:p>
          <a:p>
            <a:r>
              <a:rPr lang="en-US" sz="4400" dirty="0"/>
              <a:t>Romans 10:9-10,13</a:t>
            </a:r>
          </a:p>
        </p:txBody>
      </p:sp>
    </p:spTree>
    <p:extLst>
      <p:ext uri="{BB962C8B-B14F-4D97-AF65-F5344CB8AC3E}">
        <p14:creationId xmlns:p14="http://schemas.microsoft.com/office/powerpoint/2010/main" val="33812147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7972C-4EC5-8681-2C64-189A23420CEF}"/>
              </a:ext>
            </a:extLst>
          </p:cNvPr>
          <p:cNvSpPr>
            <a:spLocks noGrp="1"/>
          </p:cNvSpPr>
          <p:nvPr>
            <p:ph type="title"/>
          </p:nvPr>
        </p:nvSpPr>
        <p:spPr/>
        <p:txBody>
          <a:bodyPr/>
          <a:lstStyle/>
          <a:p>
            <a:r>
              <a:rPr lang="en-US" dirty="0"/>
              <a:t>Romans 3:23</a:t>
            </a:r>
          </a:p>
        </p:txBody>
      </p:sp>
      <p:sp>
        <p:nvSpPr>
          <p:cNvPr id="3" name="Content Placeholder 2">
            <a:extLst>
              <a:ext uri="{FF2B5EF4-FFF2-40B4-BE49-F238E27FC236}">
                <a16:creationId xmlns:a16="http://schemas.microsoft.com/office/drawing/2014/main" id="{BD03841A-4E97-53C5-DA80-E0B92AF7D169}"/>
              </a:ext>
            </a:extLst>
          </p:cNvPr>
          <p:cNvSpPr>
            <a:spLocks noGrp="1"/>
          </p:cNvSpPr>
          <p:nvPr>
            <p:ph idx="1"/>
          </p:nvPr>
        </p:nvSpPr>
        <p:spPr/>
        <p:txBody>
          <a:bodyPr>
            <a:normAutofit/>
          </a:bodyPr>
          <a:lstStyle/>
          <a:p>
            <a:pPr marL="0" indent="0">
              <a:buNone/>
            </a:pPr>
            <a:r>
              <a:rPr lang="en-US" sz="4000" dirty="0">
                <a:solidFill>
                  <a:srgbClr val="E6BF47"/>
                </a:solidFill>
              </a:rPr>
              <a:t>23) </a:t>
            </a:r>
            <a:r>
              <a:rPr lang="en-US" sz="4000" dirty="0"/>
              <a:t>For all have sinned and fall short of the glory of God. </a:t>
            </a:r>
          </a:p>
        </p:txBody>
      </p:sp>
    </p:spTree>
    <p:extLst>
      <p:ext uri="{BB962C8B-B14F-4D97-AF65-F5344CB8AC3E}">
        <p14:creationId xmlns:p14="http://schemas.microsoft.com/office/powerpoint/2010/main" val="17964066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13173-6F50-6482-E504-E8B10F535C9A}"/>
              </a:ext>
            </a:extLst>
          </p:cNvPr>
          <p:cNvSpPr>
            <a:spLocks noGrp="1"/>
          </p:cNvSpPr>
          <p:nvPr>
            <p:ph type="title"/>
          </p:nvPr>
        </p:nvSpPr>
        <p:spPr/>
        <p:txBody>
          <a:bodyPr/>
          <a:lstStyle/>
          <a:p>
            <a:r>
              <a:rPr lang="en-US" dirty="0"/>
              <a:t>Romans 5:8</a:t>
            </a:r>
          </a:p>
        </p:txBody>
      </p:sp>
      <p:sp>
        <p:nvSpPr>
          <p:cNvPr id="3" name="Content Placeholder 2">
            <a:extLst>
              <a:ext uri="{FF2B5EF4-FFF2-40B4-BE49-F238E27FC236}">
                <a16:creationId xmlns:a16="http://schemas.microsoft.com/office/drawing/2014/main" id="{F13A4982-B79E-5B74-8E26-D1B64671F890}"/>
              </a:ext>
            </a:extLst>
          </p:cNvPr>
          <p:cNvSpPr>
            <a:spLocks noGrp="1"/>
          </p:cNvSpPr>
          <p:nvPr>
            <p:ph idx="1"/>
          </p:nvPr>
        </p:nvSpPr>
        <p:spPr/>
        <p:txBody>
          <a:bodyPr>
            <a:normAutofit/>
          </a:bodyPr>
          <a:lstStyle/>
          <a:p>
            <a:pPr marL="0" indent="0">
              <a:buNone/>
            </a:pPr>
            <a:r>
              <a:rPr lang="en-US" sz="4000" dirty="0">
                <a:solidFill>
                  <a:srgbClr val="E6BF47"/>
                </a:solidFill>
              </a:rPr>
              <a:t>8) </a:t>
            </a:r>
            <a:r>
              <a:rPr lang="en-US" sz="4000" dirty="0"/>
              <a:t>But God demonstrates his own love for us in this: While we were still sinners, Christ died for us. </a:t>
            </a:r>
          </a:p>
        </p:txBody>
      </p:sp>
    </p:spTree>
    <p:extLst>
      <p:ext uri="{BB962C8B-B14F-4D97-AF65-F5344CB8AC3E}">
        <p14:creationId xmlns:p14="http://schemas.microsoft.com/office/powerpoint/2010/main" val="24034370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E36BC-3E80-ED0C-8221-0712483ED26C}"/>
              </a:ext>
            </a:extLst>
          </p:cNvPr>
          <p:cNvSpPr>
            <a:spLocks noGrp="1"/>
          </p:cNvSpPr>
          <p:nvPr>
            <p:ph type="title"/>
          </p:nvPr>
        </p:nvSpPr>
        <p:spPr/>
        <p:txBody>
          <a:bodyPr/>
          <a:lstStyle/>
          <a:p>
            <a:r>
              <a:rPr lang="en-US" dirty="0"/>
              <a:t>Romans 6:23</a:t>
            </a:r>
          </a:p>
        </p:txBody>
      </p:sp>
      <p:sp>
        <p:nvSpPr>
          <p:cNvPr id="3" name="Content Placeholder 2">
            <a:extLst>
              <a:ext uri="{FF2B5EF4-FFF2-40B4-BE49-F238E27FC236}">
                <a16:creationId xmlns:a16="http://schemas.microsoft.com/office/drawing/2014/main" id="{C97AC694-ACFF-80CD-BDDE-1DC1A342E48C}"/>
              </a:ext>
            </a:extLst>
          </p:cNvPr>
          <p:cNvSpPr>
            <a:spLocks noGrp="1"/>
          </p:cNvSpPr>
          <p:nvPr>
            <p:ph idx="1"/>
          </p:nvPr>
        </p:nvSpPr>
        <p:spPr/>
        <p:txBody>
          <a:bodyPr>
            <a:normAutofit/>
          </a:bodyPr>
          <a:lstStyle/>
          <a:p>
            <a:pPr marL="0" indent="0">
              <a:buNone/>
            </a:pPr>
            <a:r>
              <a:rPr lang="en-US" sz="4000" dirty="0">
                <a:solidFill>
                  <a:srgbClr val="E6BF47"/>
                </a:solidFill>
              </a:rPr>
              <a:t>23) </a:t>
            </a:r>
            <a:r>
              <a:rPr lang="en-US" sz="4000" dirty="0"/>
              <a:t>For the wages of sin is death, but the gift of God is eternal life in Christ Jesus our Lord. </a:t>
            </a:r>
          </a:p>
        </p:txBody>
      </p:sp>
    </p:spTree>
    <p:extLst>
      <p:ext uri="{BB962C8B-B14F-4D97-AF65-F5344CB8AC3E}">
        <p14:creationId xmlns:p14="http://schemas.microsoft.com/office/powerpoint/2010/main" val="25173791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6EE77-6C30-977B-C5CA-576A32455FA2}"/>
              </a:ext>
            </a:extLst>
          </p:cNvPr>
          <p:cNvSpPr>
            <a:spLocks noGrp="1"/>
          </p:cNvSpPr>
          <p:nvPr>
            <p:ph type="title"/>
          </p:nvPr>
        </p:nvSpPr>
        <p:spPr/>
        <p:txBody>
          <a:bodyPr/>
          <a:lstStyle/>
          <a:p>
            <a:r>
              <a:rPr lang="en-US" dirty="0"/>
              <a:t>Romans 10:9-10</a:t>
            </a:r>
          </a:p>
        </p:txBody>
      </p:sp>
      <p:sp>
        <p:nvSpPr>
          <p:cNvPr id="3" name="Content Placeholder 2">
            <a:extLst>
              <a:ext uri="{FF2B5EF4-FFF2-40B4-BE49-F238E27FC236}">
                <a16:creationId xmlns:a16="http://schemas.microsoft.com/office/drawing/2014/main" id="{AD1730CA-6587-8EB2-6732-13C1CDBFCE81}"/>
              </a:ext>
            </a:extLst>
          </p:cNvPr>
          <p:cNvSpPr>
            <a:spLocks noGrp="1"/>
          </p:cNvSpPr>
          <p:nvPr>
            <p:ph idx="1"/>
          </p:nvPr>
        </p:nvSpPr>
        <p:spPr/>
        <p:txBody>
          <a:bodyPr>
            <a:normAutofit/>
          </a:bodyPr>
          <a:lstStyle/>
          <a:p>
            <a:pPr marL="0" indent="0">
              <a:buNone/>
            </a:pPr>
            <a:r>
              <a:rPr lang="en-US" sz="4400" dirty="0">
                <a:solidFill>
                  <a:srgbClr val="E6BF47"/>
                </a:solidFill>
              </a:rPr>
              <a:t>9) </a:t>
            </a:r>
            <a:r>
              <a:rPr lang="en-US" sz="4400" dirty="0"/>
              <a:t>That if you confess with your mouth, "Jesus is Lord," and believe in your heart that God raised him from the dead, you will be saved. </a:t>
            </a:r>
            <a:r>
              <a:rPr lang="en-US" sz="4400" dirty="0">
                <a:solidFill>
                  <a:srgbClr val="E6BF47"/>
                </a:solidFill>
              </a:rPr>
              <a:t>10) </a:t>
            </a:r>
            <a:r>
              <a:rPr lang="en-US" sz="4400" dirty="0"/>
              <a:t>For it is with your heart that you believe and are justified, and it is with your mouth that you confess and are saved. </a:t>
            </a:r>
          </a:p>
        </p:txBody>
      </p:sp>
    </p:spTree>
    <p:extLst>
      <p:ext uri="{BB962C8B-B14F-4D97-AF65-F5344CB8AC3E}">
        <p14:creationId xmlns:p14="http://schemas.microsoft.com/office/powerpoint/2010/main" val="36366265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DEB53-E66B-8F5E-CC33-1C7D5E3E04A8}"/>
              </a:ext>
            </a:extLst>
          </p:cNvPr>
          <p:cNvSpPr>
            <a:spLocks noGrp="1"/>
          </p:cNvSpPr>
          <p:nvPr>
            <p:ph type="title"/>
          </p:nvPr>
        </p:nvSpPr>
        <p:spPr/>
        <p:txBody>
          <a:bodyPr/>
          <a:lstStyle/>
          <a:p>
            <a:r>
              <a:rPr lang="en-US" dirty="0"/>
              <a:t>Romans 10:13</a:t>
            </a:r>
          </a:p>
        </p:txBody>
      </p:sp>
      <p:sp>
        <p:nvSpPr>
          <p:cNvPr id="3" name="Content Placeholder 2">
            <a:extLst>
              <a:ext uri="{FF2B5EF4-FFF2-40B4-BE49-F238E27FC236}">
                <a16:creationId xmlns:a16="http://schemas.microsoft.com/office/drawing/2014/main" id="{87C3E164-8D23-35AD-E739-40C207A05BE9}"/>
              </a:ext>
            </a:extLst>
          </p:cNvPr>
          <p:cNvSpPr>
            <a:spLocks noGrp="1"/>
          </p:cNvSpPr>
          <p:nvPr>
            <p:ph idx="1"/>
          </p:nvPr>
        </p:nvSpPr>
        <p:spPr/>
        <p:txBody>
          <a:bodyPr>
            <a:normAutofit/>
          </a:bodyPr>
          <a:lstStyle/>
          <a:p>
            <a:pPr marL="0" indent="0">
              <a:buNone/>
            </a:pPr>
            <a:r>
              <a:rPr lang="en-US" sz="4400" dirty="0">
                <a:solidFill>
                  <a:srgbClr val="E6BF47"/>
                </a:solidFill>
              </a:rPr>
              <a:t>13) </a:t>
            </a:r>
            <a:r>
              <a:rPr lang="en-US" sz="4400" dirty="0"/>
              <a:t>"Everyone who calls on the name of the Lord will be saved."</a:t>
            </a:r>
          </a:p>
        </p:txBody>
      </p:sp>
    </p:spTree>
    <p:extLst>
      <p:ext uri="{BB962C8B-B14F-4D97-AF65-F5344CB8AC3E}">
        <p14:creationId xmlns:p14="http://schemas.microsoft.com/office/powerpoint/2010/main" val="9554785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3D1B3-8179-007A-9A92-3BA143CE0623}"/>
              </a:ext>
            </a:extLst>
          </p:cNvPr>
          <p:cNvSpPr>
            <a:spLocks noGrp="1"/>
          </p:cNvSpPr>
          <p:nvPr>
            <p:ph type="title"/>
          </p:nvPr>
        </p:nvSpPr>
        <p:spPr/>
        <p:txBody>
          <a:bodyPr>
            <a:normAutofit/>
          </a:bodyPr>
          <a:lstStyle/>
          <a:p>
            <a:pPr algn="ctr"/>
            <a:r>
              <a:rPr lang="en-US" sz="7200" dirty="0"/>
              <a:t>I SURRENDER ALL</a:t>
            </a:r>
          </a:p>
        </p:txBody>
      </p:sp>
      <p:sp>
        <p:nvSpPr>
          <p:cNvPr id="3" name="Content Placeholder 2">
            <a:extLst>
              <a:ext uri="{FF2B5EF4-FFF2-40B4-BE49-F238E27FC236}">
                <a16:creationId xmlns:a16="http://schemas.microsoft.com/office/drawing/2014/main" id="{E3DEC503-29E9-5363-8EE5-23544D7D6542}"/>
              </a:ext>
            </a:extLst>
          </p:cNvPr>
          <p:cNvSpPr>
            <a:spLocks noGrp="1"/>
          </p:cNvSpPr>
          <p:nvPr>
            <p:ph idx="1"/>
          </p:nvPr>
        </p:nvSpPr>
        <p:spPr/>
        <p:txBody>
          <a:bodyPr>
            <a:normAutofit/>
          </a:bodyPr>
          <a:lstStyle/>
          <a:p>
            <a:pPr algn="ctr"/>
            <a:r>
              <a:rPr lang="en-US" sz="6000" dirty="0"/>
              <a:t>HYMN # 275</a:t>
            </a:r>
          </a:p>
        </p:txBody>
      </p:sp>
    </p:spTree>
    <p:extLst>
      <p:ext uri="{BB962C8B-B14F-4D97-AF65-F5344CB8AC3E}">
        <p14:creationId xmlns:p14="http://schemas.microsoft.com/office/powerpoint/2010/main" val="2773628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41371-0B4B-32AB-01D0-F223753A2D37}"/>
              </a:ext>
            </a:extLst>
          </p:cNvPr>
          <p:cNvSpPr>
            <a:spLocks noGrp="1"/>
          </p:cNvSpPr>
          <p:nvPr>
            <p:ph type="title"/>
          </p:nvPr>
        </p:nvSpPr>
        <p:spPr/>
        <p:txBody>
          <a:bodyPr/>
          <a:lstStyle/>
          <a:p>
            <a:r>
              <a:rPr lang="en-US" dirty="0"/>
              <a:t>1 Corinthians 2:4-5</a:t>
            </a:r>
          </a:p>
        </p:txBody>
      </p:sp>
      <p:sp>
        <p:nvSpPr>
          <p:cNvPr id="5" name="TextBox 4">
            <a:extLst>
              <a:ext uri="{FF2B5EF4-FFF2-40B4-BE49-F238E27FC236}">
                <a16:creationId xmlns:a16="http://schemas.microsoft.com/office/drawing/2014/main" id="{3472D44A-6F1F-9234-2DA0-EAFEB4731280}"/>
              </a:ext>
            </a:extLst>
          </p:cNvPr>
          <p:cNvSpPr txBox="1"/>
          <p:nvPr/>
        </p:nvSpPr>
        <p:spPr>
          <a:xfrm>
            <a:off x="609601" y="1901536"/>
            <a:ext cx="11038608" cy="3170099"/>
          </a:xfrm>
          <a:prstGeom prst="rect">
            <a:avLst/>
          </a:prstGeom>
          <a:noFill/>
        </p:spPr>
        <p:txBody>
          <a:bodyPr wrap="square">
            <a:spAutoFit/>
          </a:bodyPr>
          <a:lstStyle/>
          <a:p>
            <a:r>
              <a:rPr lang="en-US" sz="4000" dirty="0">
                <a:solidFill>
                  <a:srgbClr val="E6BF47"/>
                </a:solidFill>
              </a:rPr>
              <a:t>4) </a:t>
            </a:r>
            <a:r>
              <a:rPr lang="en-US" sz="4000" dirty="0"/>
              <a:t>My message and my preaching were not with wise and persuasive words, but with a demonstration of the Spirit's power, </a:t>
            </a:r>
            <a:r>
              <a:rPr lang="en-US" sz="4000" dirty="0">
                <a:solidFill>
                  <a:srgbClr val="E6BF47"/>
                </a:solidFill>
              </a:rPr>
              <a:t>5) </a:t>
            </a:r>
            <a:r>
              <a:rPr lang="en-US" sz="4000" dirty="0"/>
              <a:t>so that your faith might not rest on men's wisdom, but on God's power.</a:t>
            </a:r>
          </a:p>
        </p:txBody>
      </p:sp>
    </p:spTree>
    <p:extLst>
      <p:ext uri="{BB962C8B-B14F-4D97-AF65-F5344CB8AC3E}">
        <p14:creationId xmlns:p14="http://schemas.microsoft.com/office/powerpoint/2010/main" val="3865446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41371-0B4B-32AB-01D0-F223753A2D37}"/>
              </a:ext>
            </a:extLst>
          </p:cNvPr>
          <p:cNvSpPr>
            <a:spLocks noGrp="1"/>
          </p:cNvSpPr>
          <p:nvPr>
            <p:ph type="title"/>
          </p:nvPr>
        </p:nvSpPr>
        <p:spPr/>
        <p:txBody>
          <a:bodyPr/>
          <a:lstStyle/>
          <a:p>
            <a:r>
              <a:rPr lang="en-US" dirty="0"/>
              <a:t>1 Corinthians 2:6-7</a:t>
            </a:r>
          </a:p>
        </p:txBody>
      </p:sp>
      <p:sp>
        <p:nvSpPr>
          <p:cNvPr id="3" name="Content Placeholder 2">
            <a:extLst>
              <a:ext uri="{FF2B5EF4-FFF2-40B4-BE49-F238E27FC236}">
                <a16:creationId xmlns:a16="http://schemas.microsoft.com/office/drawing/2014/main" id="{67851C9B-7234-E6D0-1176-5F1D1BE3FB3E}"/>
              </a:ext>
            </a:extLst>
          </p:cNvPr>
          <p:cNvSpPr>
            <a:spLocks noGrp="1"/>
          </p:cNvSpPr>
          <p:nvPr>
            <p:ph idx="1"/>
          </p:nvPr>
        </p:nvSpPr>
        <p:spPr>
          <a:xfrm>
            <a:off x="618565" y="1461944"/>
            <a:ext cx="10735235" cy="4351338"/>
          </a:xfrm>
        </p:spPr>
        <p:txBody>
          <a:bodyPr>
            <a:normAutofit/>
          </a:bodyPr>
          <a:lstStyle/>
          <a:p>
            <a:pPr marL="0" indent="0">
              <a:buNone/>
            </a:pPr>
            <a:r>
              <a:rPr lang="en-US" sz="4000" dirty="0">
                <a:solidFill>
                  <a:srgbClr val="E6BF47"/>
                </a:solidFill>
              </a:rPr>
              <a:t>6) </a:t>
            </a:r>
            <a:r>
              <a:rPr lang="en-US" sz="4000" dirty="0"/>
              <a:t>We do, however, speak </a:t>
            </a:r>
            <a:r>
              <a:rPr lang="en-US" sz="4800" b="1" i="1" u="sng" dirty="0"/>
              <a:t>a message of wisdom </a:t>
            </a:r>
            <a:r>
              <a:rPr lang="en-US" sz="4000" dirty="0"/>
              <a:t>among the mature, but not the wisdom of this age or of the rulers of this age, who are coming to nothing. </a:t>
            </a:r>
            <a:r>
              <a:rPr lang="en-US" sz="4000" dirty="0">
                <a:solidFill>
                  <a:srgbClr val="E6BF47"/>
                </a:solidFill>
              </a:rPr>
              <a:t>7) </a:t>
            </a:r>
            <a:r>
              <a:rPr lang="en-US" sz="4000" dirty="0"/>
              <a:t>No, we speak of God's secret wisdom, a wisdom that has been hidden and that God destined for our glory before time began.</a:t>
            </a:r>
          </a:p>
        </p:txBody>
      </p:sp>
    </p:spTree>
    <p:extLst>
      <p:ext uri="{BB962C8B-B14F-4D97-AF65-F5344CB8AC3E}">
        <p14:creationId xmlns:p14="http://schemas.microsoft.com/office/powerpoint/2010/main" val="3704348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41371-0B4B-32AB-01D0-F223753A2D37}"/>
              </a:ext>
            </a:extLst>
          </p:cNvPr>
          <p:cNvSpPr>
            <a:spLocks noGrp="1"/>
          </p:cNvSpPr>
          <p:nvPr>
            <p:ph type="title"/>
          </p:nvPr>
        </p:nvSpPr>
        <p:spPr/>
        <p:txBody>
          <a:bodyPr/>
          <a:lstStyle/>
          <a:p>
            <a:r>
              <a:rPr lang="en-US" dirty="0"/>
              <a:t>1 Corinthians 2:8-10</a:t>
            </a:r>
          </a:p>
        </p:txBody>
      </p:sp>
      <p:sp>
        <p:nvSpPr>
          <p:cNvPr id="3" name="Content Placeholder 2">
            <a:extLst>
              <a:ext uri="{FF2B5EF4-FFF2-40B4-BE49-F238E27FC236}">
                <a16:creationId xmlns:a16="http://schemas.microsoft.com/office/drawing/2014/main" id="{67851C9B-7234-E6D0-1176-5F1D1BE3FB3E}"/>
              </a:ext>
            </a:extLst>
          </p:cNvPr>
          <p:cNvSpPr>
            <a:spLocks noGrp="1"/>
          </p:cNvSpPr>
          <p:nvPr>
            <p:ph idx="1"/>
          </p:nvPr>
        </p:nvSpPr>
        <p:spPr>
          <a:xfrm>
            <a:off x="618565" y="1617807"/>
            <a:ext cx="10735235" cy="4351338"/>
          </a:xfrm>
        </p:spPr>
        <p:txBody>
          <a:bodyPr>
            <a:normAutofit/>
          </a:bodyPr>
          <a:lstStyle/>
          <a:p>
            <a:pPr marL="0" indent="0">
              <a:buNone/>
            </a:pPr>
            <a:r>
              <a:rPr lang="en-US" sz="4000" dirty="0">
                <a:solidFill>
                  <a:srgbClr val="E6BF47"/>
                </a:solidFill>
              </a:rPr>
              <a:t>8) </a:t>
            </a:r>
            <a:r>
              <a:rPr lang="en-US" sz="4000" dirty="0"/>
              <a:t>None of the rulers of this age understood it, for if they had, they would not have crucified the Lord of glory. </a:t>
            </a:r>
            <a:r>
              <a:rPr lang="en-US" sz="4000" dirty="0">
                <a:solidFill>
                  <a:srgbClr val="E6BF47"/>
                </a:solidFill>
              </a:rPr>
              <a:t>9) </a:t>
            </a:r>
            <a:r>
              <a:rPr lang="en-US" sz="4000" dirty="0"/>
              <a:t>However, as it is written: "No eye has seen, no ear has heard, no mind has conceived what God has prepared for those who love him" – </a:t>
            </a:r>
            <a:r>
              <a:rPr lang="en-US" sz="4000" dirty="0">
                <a:solidFill>
                  <a:srgbClr val="E6BF47"/>
                </a:solidFill>
              </a:rPr>
              <a:t>10) </a:t>
            </a:r>
            <a:r>
              <a:rPr lang="en-US" sz="4000" dirty="0"/>
              <a:t>but God has revealed it to us by his Spirit</a:t>
            </a:r>
          </a:p>
        </p:txBody>
      </p:sp>
    </p:spTree>
    <p:extLst>
      <p:ext uri="{BB962C8B-B14F-4D97-AF65-F5344CB8AC3E}">
        <p14:creationId xmlns:p14="http://schemas.microsoft.com/office/powerpoint/2010/main" val="3609053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41371-0B4B-32AB-01D0-F223753A2D37}"/>
              </a:ext>
            </a:extLst>
          </p:cNvPr>
          <p:cNvSpPr>
            <a:spLocks noGrp="1"/>
          </p:cNvSpPr>
          <p:nvPr>
            <p:ph type="title"/>
          </p:nvPr>
        </p:nvSpPr>
        <p:spPr/>
        <p:txBody>
          <a:bodyPr/>
          <a:lstStyle/>
          <a:p>
            <a:r>
              <a:rPr lang="en-US" dirty="0"/>
              <a:t>1 Corinthians 2:11-12</a:t>
            </a:r>
          </a:p>
        </p:txBody>
      </p:sp>
      <p:sp>
        <p:nvSpPr>
          <p:cNvPr id="3" name="Content Placeholder 2">
            <a:extLst>
              <a:ext uri="{FF2B5EF4-FFF2-40B4-BE49-F238E27FC236}">
                <a16:creationId xmlns:a16="http://schemas.microsoft.com/office/drawing/2014/main" id="{67851C9B-7234-E6D0-1176-5F1D1BE3FB3E}"/>
              </a:ext>
            </a:extLst>
          </p:cNvPr>
          <p:cNvSpPr>
            <a:spLocks noGrp="1"/>
          </p:cNvSpPr>
          <p:nvPr>
            <p:ph idx="1"/>
          </p:nvPr>
        </p:nvSpPr>
        <p:spPr>
          <a:xfrm>
            <a:off x="609600" y="1548245"/>
            <a:ext cx="10744200" cy="4628718"/>
          </a:xfrm>
        </p:spPr>
        <p:txBody>
          <a:bodyPr>
            <a:noAutofit/>
          </a:bodyPr>
          <a:lstStyle/>
          <a:p>
            <a:pPr marL="0" indent="0">
              <a:buNone/>
            </a:pPr>
            <a:r>
              <a:rPr lang="en-US" sz="4000" dirty="0">
                <a:solidFill>
                  <a:srgbClr val="E6BF47"/>
                </a:solidFill>
              </a:rPr>
              <a:t>11) </a:t>
            </a:r>
            <a:r>
              <a:rPr lang="en-US" sz="4000" dirty="0"/>
              <a:t>The Spirit searches all things, even the deep things of God. For who among men knows the thoughts of a man except the man's spirit within him? In the same way no one knows the thoughts of God except the Spirit of God. </a:t>
            </a:r>
            <a:r>
              <a:rPr lang="en-US" sz="4000" dirty="0">
                <a:solidFill>
                  <a:srgbClr val="E6BF47"/>
                </a:solidFill>
              </a:rPr>
              <a:t>12) </a:t>
            </a:r>
            <a:r>
              <a:rPr lang="en-US" sz="4000" dirty="0"/>
              <a:t>We have not received the spirit of the world but the Spirit who is from God, that we may understand what God has freely given us.</a:t>
            </a:r>
          </a:p>
        </p:txBody>
      </p:sp>
    </p:spTree>
    <p:extLst>
      <p:ext uri="{BB962C8B-B14F-4D97-AF65-F5344CB8AC3E}">
        <p14:creationId xmlns:p14="http://schemas.microsoft.com/office/powerpoint/2010/main" val="4199690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41371-0B4B-32AB-01D0-F223753A2D37}"/>
              </a:ext>
            </a:extLst>
          </p:cNvPr>
          <p:cNvSpPr>
            <a:spLocks noGrp="1"/>
          </p:cNvSpPr>
          <p:nvPr>
            <p:ph type="title"/>
          </p:nvPr>
        </p:nvSpPr>
        <p:spPr/>
        <p:txBody>
          <a:bodyPr/>
          <a:lstStyle/>
          <a:p>
            <a:r>
              <a:rPr lang="en-US" dirty="0"/>
              <a:t>1 Corinthians 2:13-14</a:t>
            </a:r>
          </a:p>
        </p:txBody>
      </p:sp>
      <p:sp>
        <p:nvSpPr>
          <p:cNvPr id="3" name="Content Placeholder 2">
            <a:extLst>
              <a:ext uri="{FF2B5EF4-FFF2-40B4-BE49-F238E27FC236}">
                <a16:creationId xmlns:a16="http://schemas.microsoft.com/office/drawing/2014/main" id="{67851C9B-7234-E6D0-1176-5F1D1BE3FB3E}"/>
              </a:ext>
            </a:extLst>
          </p:cNvPr>
          <p:cNvSpPr>
            <a:spLocks noGrp="1"/>
          </p:cNvSpPr>
          <p:nvPr>
            <p:ph idx="1"/>
          </p:nvPr>
        </p:nvSpPr>
        <p:spPr>
          <a:xfrm>
            <a:off x="618565" y="1485900"/>
            <a:ext cx="10735235" cy="4691063"/>
          </a:xfrm>
        </p:spPr>
        <p:txBody>
          <a:bodyPr>
            <a:noAutofit/>
          </a:bodyPr>
          <a:lstStyle/>
          <a:p>
            <a:pPr marL="0" indent="0">
              <a:buNone/>
            </a:pPr>
            <a:r>
              <a:rPr lang="en-US" sz="4000" dirty="0">
                <a:solidFill>
                  <a:srgbClr val="E6BF47"/>
                </a:solidFill>
              </a:rPr>
              <a:t>13) </a:t>
            </a:r>
            <a:r>
              <a:rPr lang="en-US" sz="4000" dirty="0"/>
              <a:t>This is what we speak, not in words taught us by human wisdom but in words taught by the Spirit, expressing spiritual truths in spiritual words. </a:t>
            </a:r>
            <a:r>
              <a:rPr lang="en-US" sz="4000" dirty="0">
                <a:solidFill>
                  <a:srgbClr val="E6BF47"/>
                </a:solidFill>
              </a:rPr>
              <a:t>14) </a:t>
            </a:r>
            <a:r>
              <a:rPr lang="en-US" sz="4000" dirty="0"/>
              <a:t>The man without the Spirit does not accept the things that come from the Spirit of God, for they are foolishness to him, and he cannot understand them, because they are spiritually discerned. </a:t>
            </a:r>
          </a:p>
        </p:txBody>
      </p:sp>
    </p:spTree>
    <p:extLst>
      <p:ext uri="{BB962C8B-B14F-4D97-AF65-F5344CB8AC3E}">
        <p14:creationId xmlns:p14="http://schemas.microsoft.com/office/powerpoint/2010/main" val="2427677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D87B4-374E-C0F1-0D44-1034C3FB7615}"/>
              </a:ext>
            </a:extLst>
          </p:cNvPr>
          <p:cNvSpPr>
            <a:spLocks noGrp="1"/>
          </p:cNvSpPr>
          <p:nvPr>
            <p:ph type="title"/>
          </p:nvPr>
        </p:nvSpPr>
        <p:spPr/>
        <p:txBody>
          <a:bodyPr/>
          <a:lstStyle/>
          <a:p>
            <a:r>
              <a:rPr lang="en-US" dirty="0"/>
              <a:t>1 Corinthians 2:15-16</a:t>
            </a:r>
          </a:p>
        </p:txBody>
      </p:sp>
      <p:sp>
        <p:nvSpPr>
          <p:cNvPr id="3" name="Content Placeholder 2">
            <a:extLst>
              <a:ext uri="{FF2B5EF4-FFF2-40B4-BE49-F238E27FC236}">
                <a16:creationId xmlns:a16="http://schemas.microsoft.com/office/drawing/2014/main" id="{F2C027A9-AF28-D0E4-B971-D009E8D8FB8A}"/>
              </a:ext>
            </a:extLst>
          </p:cNvPr>
          <p:cNvSpPr>
            <a:spLocks noGrp="1"/>
          </p:cNvSpPr>
          <p:nvPr>
            <p:ph idx="1"/>
          </p:nvPr>
        </p:nvSpPr>
        <p:spPr/>
        <p:txBody>
          <a:bodyPr>
            <a:normAutofit/>
          </a:bodyPr>
          <a:lstStyle/>
          <a:p>
            <a:pPr marL="0" indent="0">
              <a:buNone/>
            </a:pPr>
            <a:r>
              <a:rPr lang="en-US" sz="4000" dirty="0">
                <a:solidFill>
                  <a:srgbClr val="E6BF47"/>
                </a:solidFill>
              </a:rPr>
              <a:t>15) </a:t>
            </a:r>
            <a:r>
              <a:rPr lang="en-US" sz="4000" dirty="0"/>
              <a:t>The spiritual man makes judgments about all things, but he himself is not subject to any man's judgment: </a:t>
            </a:r>
            <a:r>
              <a:rPr lang="en-US" sz="4000" dirty="0">
                <a:solidFill>
                  <a:srgbClr val="E6BF47"/>
                </a:solidFill>
              </a:rPr>
              <a:t>16) </a:t>
            </a:r>
            <a:r>
              <a:rPr lang="en-US" sz="4000" dirty="0"/>
              <a:t>"For who has known the mind of the Lord that he may instruct him?" But we have the mind of Christ.”</a:t>
            </a:r>
          </a:p>
        </p:txBody>
      </p:sp>
    </p:spTree>
    <p:extLst>
      <p:ext uri="{BB962C8B-B14F-4D97-AF65-F5344CB8AC3E}">
        <p14:creationId xmlns:p14="http://schemas.microsoft.com/office/powerpoint/2010/main" val="33142232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E1462-21AF-4502-243F-3FD9A8E3B797}"/>
              </a:ext>
            </a:extLst>
          </p:cNvPr>
          <p:cNvSpPr>
            <a:spLocks noGrp="1"/>
          </p:cNvSpPr>
          <p:nvPr>
            <p:ph type="title"/>
          </p:nvPr>
        </p:nvSpPr>
        <p:spPr/>
        <p:txBody>
          <a:bodyPr>
            <a:normAutofit/>
          </a:bodyPr>
          <a:lstStyle/>
          <a:p>
            <a:r>
              <a:rPr lang="en-US" sz="5400" dirty="0"/>
              <a:t>The Corinthians had been Arguing</a:t>
            </a:r>
          </a:p>
        </p:txBody>
      </p:sp>
      <p:sp>
        <p:nvSpPr>
          <p:cNvPr id="3" name="Content Placeholder 2">
            <a:extLst>
              <a:ext uri="{FF2B5EF4-FFF2-40B4-BE49-F238E27FC236}">
                <a16:creationId xmlns:a16="http://schemas.microsoft.com/office/drawing/2014/main" id="{2F12E660-249F-CECD-E6C4-A8A2E1808732}"/>
              </a:ext>
            </a:extLst>
          </p:cNvPr>
          <p:cNvSpPr>
            <a:spLocks noGrp="1"/>
          </p:cNvSpPr>
          <p:nvPr>
            <p:ph idx="1"/>
          </p:nvPr>
        </p:nvSpPr>
        <p:spPr/>
        <p:txBody>
          <a:bodyPr>
            <a:normAutofit/>
          </a:bodyPr>
          <a:lstStyle/>
          <a:p>
            <a:r>
              <a:rPr lang="en-US" sz="4400" dirty="0"/>
              <a:t>Paul is trying to point them back to what is really important.</a:t>
            </a:r>
          </a:p>
        </p:txBody>
      </p:sp>
    </p:spTree>
    <p:extLst>
      <p:ext uri="{BB962C8B-B14F-4D97-AF65-F5344CB8AC3E}">
        <p14:creationId xmlns:p14="http://schemas.microsoft.com/office/powerpoint/2010/main" val="3142017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 2013 - 2022</Template>
  <TotalTime>152</TotalTime>
  <Words>1218</Words>
  <Application>Microsoft Office PowerPoint</Application>
  <PresentationFormat>Widescreen</PresentationFormat>
  <Paragraphs>78</Paragraphs>
  <Slides>27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Calibri</vt:lpstr>
      <vt:lpstr>Office Theme</vt:lpstr>
      <vt:lpstr>PowerPoint Presentation</vt:lpstr>
      <vt:lpstr>1 Corinthians 2:1-3</vt:lpstr>
      <vt:lpstr>1 Corinthians 2:4-5</vt:lpstr>
      <vt:lpstr>1 Corinthians 2:6-7</vt:lpstr>
      <vt:lpstr>1 Corinthians 2:8-10</vt:lpstr>
      <vt:lpstr>1 Corinthians 2:11-12</vt:lpstr>
      <vt:lpstr>1 Corinthians 2:13-14</vt:lpstr>
      <vt:lpstr>1 Corinthians 2:15-16</vt:lpstr>
      <vt:lpstr>The Corinthians had been Arguing</vt:lpstr>
      <vt:lpstr>THE WISDOM OF THE GOSPEL</vt:lpstr>
      <vt:lpstr>3 Fundamentals of the Gospel Message</vt:lpstr>
      <vt:lpstr>1 Corinthians 1:21-23</vt:lpstr>
      <vt:lpstr>JOHN 3:14-16</vt:lpstr>
      <vt:lpstr>3 Fundamentals of the Gospel Message</vt:lpstr>
      <vt:lpstr>2. The Gospel is God’s Plan</vt:lpstr>
      <vt:lpstr>3 Fundamentals of the Gospel Message</vt:lpstr>
      <vt:lpstr>The Ministry of the Holy Spirit</vt:lpstr>
      <vt:lpstr>The Ministry of the Holy Spirit</vt:lpstr>
      <vt:lpstr>3 Fundamentals of the Gospel Message</vt:lpstr>
      <vt:lpstr>The Ministry of the Holy Spirit</vt:lpstr>
      <vt:lpstr>THE WISDOM OF THE GOSPEL</vt:lpstr>
      <vt:lpstr>Romans 3:23</vt:lpstr>
      <vt:lpstr>Romans 5:8</vt:lpstr>
      <vt:lpstr>Romans 6:23</vt:lpstr>
      <vt:lpstr>Romans 10:9-10</vt:lpstr>
      <vt:lpstr>Romans 10:13</vt:lpstr>
      <vt:lpstr>I SURRENDER ALL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WISDOM  OF THE GOSPEL</dc:title>
  <dc:creator>steve hokuf</dc:creator>
  <cp:lastModifiedBy>Sound Booth</cp:lastModifiedBy>
  <cp:revision>6</cp:revision>
  <dcterms:created xsi:type="dcterms:W3CDTF">2023-01-26T15:47:02Z</dcterms:created>
  <dcterms:modified xsi:type="dcterms:W3CDTF">2023-02-05T15:29:11Z</dcterms:modified>
</cp:coreProperties>
</file>