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298" r:id="rId3"/>
    <p:sldId id="323" r:id="rId4"/>
    <p:sldId id="321" r:id="rId5"/>
    <p:sldId id="257" r:id="rId6"/>
    <p:sldId id="327" r:id="rId7"/>
    <p:sldId id="258" r:id="rId8"/>
    <p:sldId id="259" r:id="rId9"/>
    <p:sldId id="328" r:id="rId10"/>
    <p:sldId id="260" r:id="rId11"/>
    <p:sldId id="261" r:id="rId12"/>
    <p:sldId id="329" r:id="rId13"/>
    <p:sldId id="262" r:id="rId14"/>
    <p:sldId id="263" r:id="rId15"/>
    <p:sldId id="264" r:id="rId16"/>
    <p:sldId id="265" r:id="rId17"/>
    <p:sldId id="266" r:id="rId18"/>
    <p:sldId id="269" r:id="rId19"/>
    <p:sldId id="267" r:id="rId20"/>
    <p:sldId id="268" r:id="rId21"/>
    <p:sldId id="270" r:id="rId22"/>
    <p:sldId id="316" r:id="rId23"/>
    <p:sldId id="299" r:id="rId24"/>
    <p:sldId id="300" r:id="rId25"/>
    <p:sldId id="324" r:id="rId26"/>
    <p:sldId id="302" r:id="rId27"/>
    <p:sldId id="303" r:id="rId28"/>
    <p:sldId id="304" r:id="rId29"/>
    <p:sldId id="276" r:id="rId30"/>
    <p:sldId id="306" r:id="rId31"/>
    <p:sldId id="325" r:id="rId32"/>
    <p:sldId id="282" r:id="rId33"/>
    <p:sldId id="307" r:id="rId34"/>
    <p:sldId id="317" r:id="rId35"/>
    <p:sldId id="308" r:id="rId36"/>
    <p:sldId id="309" r:id="rId37"/>
    <p:sldId id="310" r:id="rId38"/>
    <p:sldId id="311" r:id="rId39"/>
    <p:sldId id="312" r:id="rId40"/>
    <p:sldId id="305" r:id="rId41"/>
    <p:sldId id="297" r:id="rId42"/>
    <p:sldId id="281" r:id="rId43"/>
    <p:sldId id="287" r:id="rId44"/>
    <p:sldId id="318" r:id="rId45"/>
    <p:sldId id="319"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E3F20-8C68-4D3E-8184-086AAFA1E6D8}" v="160" dt="2022-10-07T16:40:28.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69CCC-42C8-4813-B749-FA72E445AD95}"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388418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CCC-42C8-4813-B749-FA72E445AD95}"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59106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CCC-42C8-4813-B749-FA72E445AD95}"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333701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69CCC-42C8-4813-B749-FA72E445AD95}"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169564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69CCC-42C8-4813-B749-FA72E445AD95}" type="datetimeFigureOut">
              <a:rPr lang="en-US" smtClean="0"/>
              <a:t>10/8/2022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182858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69CCC-42C8-4813-B749-FA72E445AD95}"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20047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69CCC-42C8-4813-B749-FA72E445AD95}" type="datetimeFigureOut">
              <a:rPr lang="en-US" smtClean="0"/>
              <a:t>10/8/2022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170377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69CCC-42C8-4813-B749-FA72E445AD95}" type="datetimeFigureOut">
              <a:rPr lang="en-US" smtClean="0"/>
              <a:t>10/8/2022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327377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69CCC-42C8-4813-B749-FA72E445AD95}" type="datetimeFigureOut">
              <a:rPr lang="en-US" smtClean="0"/>
              <a:t>10/8/2022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105924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69CCC-42C8-4813-B749-FA72E445AD95}"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375201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69CCC-42C8-4813-B749-FA72E445AD95}" type="datetimeFigureOut">
              <a:rPr lang="en-US" smtClean="0"/>
              <a:t>10/8/2022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4F420-96C7-4EDC-93D0-236C90B453AC}" type="slidenum">
              <a:rPr lang="en-US" smtClean="0"/>
              <a:t>‹#›</a:t>
            </a:fld>
            <a:endParaRPr lang="en-US"/>
          </a:p>
        </p:txBody>
      </p:sp>
    </p:spTree>
    <p:extLst>
      <p:ext uri="{BB962C8B-B14F-4D97-AF65-F5344CB8AC3E}">
        <p14:creationId xmlns:p14="http://schemas.microsoft.com/office/powerpoint/2010/main" val="307806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colorTemperature colorTemp="5300"/>
                    </a14:imgEffect>
                    <a14:imgEffect>
                      <a14:saturation sat="660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493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8799"/>
            <a:ext cx="105156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69CCC-42C8-4813-B749-FA72E445AD95}" type="datetimeFigureOut">
              <a:rPr lang="en-US" smtClean="0"/>
              <a:t>10/8/2022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4F420-96C7-4EDC-93D0-236C90B453AC}" type="slidenum">
              <a:rPr lang="en-US" smtClean="0"/>
              <a:t>‹#›</a:t>
            </a:fld>
            <a:endParaRPr lang="en-US"/>
          </a:p>
        </p:txBody>
      </p:sp>
    </p:spTree>
    <p:extLst>
      <p:ext uri="{BB962C8B-B14F-4D97-AF65-F5344CB8AC3E}">
        <p14:creationId xmlns:p14="http://schemas.microsoft.com/office/powerpoint/2010/main" val="23534970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55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7B94-C2C7-D3AE-23BD-CFA272C8B5E6}"/>
              </a:ext>
            </a:extLst>
          </p:cNvPr>
          <p:cNvSpPr>
            <a:spLocks noGrp="1"/>
          </p:cNvSpPr>
          <p:nvPr>
            <p:ph type="title"/>
          </p:nvPr>
        </p:nvSpPr>
        <p:spPr/>
        <p:txBody>
          <a:bodyPr/>
          <a:lstStyle/>
          <a:p>
            <a:r>
              <a:rPr lang="en-US" dirty="0"/>
              <a:t>RUTH 1:9-10</a:t>
            </a:r>
          </a:p>
        </p:txBody>
      </p:sp>
      <p:sp>
        <p:nvSpPr>
          <p:cNvPr id="3" name="Content Placeholder 2">
            <a:extLst>
              <a:ext uri="{FF2B5EF4-FFF2-40B4-BE49-F238E27FC236}">
                <a16:creationId xmlns:a16="http://schemas.microsoft.com/office/drawing/2014/main" id="{13B90F31-812D-267A-AD99-2117F852D1ED}"/>
              </a:ext>
            </a:extLst>
          </p:cNvPr>
          <p:cNvSpPr>
            <a:spLocks noGrp="1"/>
          </p:cNvSpPr>
          <p:nvPr>
            <p:ph idx="1"/>
          </p:nvPr>
        </p:nvSpPr>
        <p:spPr>
          <a:xfrm>
            <a:off x="838200" y="1371600"/>
            <a:ext cx="10515600" cy="4805363"/>
          </a:xfrm>
        </p:spPr>
        <p:txBody>
          <a:bodyPr>
            <a:noAutofit/>
          </a:bodyPr>
          <a:lstStyle/>
          <a:p>
            <a:pPr marL="0" indent="0">
              <a:buNone/>
            </a:pPr>
            <a:r>
              <a:rPr lang="en-US" sz="4000" dirty="0"/>
              <a:t>9) May the Lord grant that each of you will find rest in the home of another husband." Then she kissed them and they wept aloud 10) and said to her, "We will go back with you to your people.”</a:t>
            </a:r>
          </a:p>
        </p:txBody>
      </p:sp>
    </p:spTree>
    <p:extLst>
      <p:ext uri="{BB962C8B-B14F-4D97-AF65-F5344CB8AC3E}">
        <p14:creationId xmlns:p14="http://schemas.microsoft.com/office/powerpoint/2010/main" val="245277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28BA-AABE-8842-F805-FB10AFFEF73E}"/>
              </a:ext>
            </a:extLst>
          </p:cNvPr>
          <p:cNvSpPr>
            <a:spLocks noGrp="1"/>
          </p:cNvSpPr>
          <p:nvPr>
            <p:ph type="title"/>
          </p:nvPr>
        </p:nvSpPr>
        <p:spPr/>
        <p:txBody>
          <a:bodyPr/>
          <a:lstStyle/>
          <a:p>
            <a:r>
              <a:rPr lang="en-US" dirty="0"/>
              <a:t>RUTH 1:11</a:t>
            </a:r>
          </a:p>
        </p:txBody>
      </p:sp>
      <p:sp>
        <p:nvSpPr>
          <p:cNvPr id="3" name="Content Placeholder 2">
            <a:extLst>
              <a:ext uri="{FF2B5EF4-FFF2-40B4-BE49-F238E27FC236}">
                <a16:creationId xmlns:a16="http://schemas.microsoft.com/office/drawing/2014/main" id="{E56719A1-A7E4-90C2-B687-590BC98C1959}"/>
              </a:ext>
            </a:extLst>
          </p:cNvPr>
          <p:cNvSpPr>
            <a:spLocks noGrp="1"/>
          </p:cNvSpPr>
          <p:nvPr>
            <p:ph idx="1"/>
          </p:nvPr>
        </p:nvSpPr>
        <p:spPr>
          <a:xfrm>
            <a:off x="838200" y="1478605"/>
            <a:ext cx="10515600" cy="4698358"/>
          </a:xfrm>
        </p:spPr>
        <p:txBody>
          <a:bodyPr/>
          <a:lstStyle/>
          <a:p>
            <a:pPr marL="0" indent="0">
              <a:buNone/>
            </a:pPr>
            <a:r>
              <a:rPr lang="en-US" sz="4000" dirty="0"/>
              <a:t>11) But Naomi said, "Return home, my daughters. Why would you come with me? Am I going to have any more sons, who could become your husbands? </a:t>
            </a:r>
            <a:endParaRPr lang="en-US" dirty="0"/>
          </a:p>
        </p:txBody>
      </p:sp>
    </p:spTree>
    <p:extLst>
      <p:ext uri="{BB962C8B-B14F-4D97-AF65-F5344CB8AC3E}">
        <p14:creationId xmlns:p14="http://schemas.microsoft.com/office/powerpoint/2010/main" val="66636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28BA-AABE-8842-F805-FB10AFFEF73E}"/>
              </a:ext>
            </a:extLst>
          </p:cNvPr>
          <p:cNvSpPr>
            <a:spLocks noGrp="1"/>
          </p:cNvSpPr>
          <p:nvPr>
            <p:ph type="title"/>
          </p:nvPr>
        </p:nvSpPr>
        <p:spPr/>
        <p:txBody>
          <a:bodyPr/>
          <a:lstStyle/>
          <a:p>
            <a:r>
              <a:rPr lang="en-US" dirty="0"/>
              <a:t>RUTH 1:12</a:t>
            </a:r>
          </a:p>
        </p:txBody>
      </p:sp>
      <p:sp>
        <p:nvSpPr>
          <p:cNvPr id="3" name="Content Placeholder 2">
            <a:extLst>
              <a:ext uri="{FF2B5EF4-FFF2-40B4-BE49-F238E27FC236}">
                <a16:creationId xmlns:a16="http://schemas.microsoft.com/office/drawing/2014/main" id="{E56719A1-A7E4-90C2-B687-590BC98C1959}"/>
              </a:ext>
            </a:extLst>
          </p:cNvPr>
          <p:cNvSpPr>
            <a:spLocks noGrp="1"/>
          </p:cNvSpPr>
          <p:nvPr>
            <p:ph idx="1"/>
          </p:nvPr>
        </p:nvSpPr>
        <p:spPr>
          <a:xfrm>
            <a:off x="838200" y="1478605"/>
            <a:ext cx="10515600" cy="4698358"/>
          </a:xfrm>
        </p:spPr>
        <p:txBody>
          <a:bodyPr/>
          <a:lstStyle/>
          <a:p>
            <a:pPr marL="0" indent="0">
              <a:buNone/>
            </a:pPr>
            <a:r>
              <a:rPr lang="en-US" sz="4000" dirty="0"/>
              <a:t>12) Return home, my daughters; I am too old to have another husband. Even if I thought there was still hope for me-even if I had a husband tonight and then gave birth to sons</a:t>
            </a:r>
            <a:r>
              <a:rPr lang="en-US" dirty="0"/>
              <a:t>.”</a:t>
            </a:r>
          </a:p>
        </p:txBody>
      </p:sp>
    </p:spTree>
    <p:extLst>
      <p:ext uri="{BB962C8B-B14F-4D97-AF65-F5344CB8AC3E}">
        <p14:creationId xmlns:p14="http://schemas.microsoft.com/office/powerpoint/2010/main" val="1710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3524-3EBE-E322-B87B-BA9381E4EF61}"/>
              </a:ext>
            </a:extLst>
          </p:cNvPr>
          <p:cNvSpPr>
            <a:spLocks noGrp="1"/>
          </p:cNvSpPr>
          <p:nvPr>
            <p:ph type="title"/>
          </p:nvPr>
        </p:nvSpPr>
        <p:spPr/>
        <p:txBody>
          <a:bodyPr/>
          <a:lstStyle/>
          <a:p>
            <a:r>
              <a:rPr lang="en-US" dirty="0"/>
              <a:t>RUTH 1:13-14</a:t>
            </a:r>
          </a:p>
        </p:txBody>
      </p:sp>
      <p:sp>
        <p:nvSpPr>
          <p:cNvPr id="5" name="TextBox 4">
            <a:extLst>
              <a:ext uri="{FF2B5EF4-FFF2-40B4-BE49-F238E27FC236}">
                <a16:creationId xmlns:a16="http://schemas.microsoft.com/office/drawing/2014/main" id="{D9BBAF83-B999-D380-971E-8196EDA5A67D}"/>
              </a:ext>
            </a:extLst>
          </p:cNvPr>
          <p:cNvSpPr txBox="1"/>
          <p:nvPr/>
        </p:nvSpPr>
        <p:spPr>
          <a:xfrm>
            <a:off x="838199" y="1358698"/>
            <a:ext cx="11097639" cy="3785652"/>
          </a:xfrm>
          <a:prstGeom prst="rect">
            <a:avLst/>
          </a:prstGeom>
          <a:noFill/>
        </p:spPr>
        <p:txBody>
          <a:bodyPr wrap="square">
            <a:spAutoFit/>
          </a:bodyPr>
          <a:lstStyle/>
          <a:p>
            <a:r>
              <a:rPr lang="en-US" sz="4000" dirty="0"/>
              <a:t>13) “Would you wait until they grew up? Would you remain unmarried for them? No, my daughters. It is more bitter for me than for you, because the Lord 's hand has gone out against me!" 14) At this they wept again. Then Orpah kissed her mother-in-law good-by, but Ruth clung to her.</a:t>
            </a:r>
          </a:p>
        </p:txBody>
      </p:sp>
    </p:spTree>
    <p:extLst>
      <p:ext uri="{BB962C8B-B14F-4D97-AF65-F5344CB8AC3E}">
        <p14:creationId xmlns:p14="http://schemas.microsoft.com/office/powerpoint/2010/main" val="344291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29AF-651A-0915-682B-E34B76FD6417}"/>
              </a:ext>
            </a:extLst>
          </p:cNvPr>
          <p:cNvSpPr>
            <a:spLocks noGrp="1"/>
          </p:cNvSpPr>
          <p:nvPr>
            <p:ph type="title"/>
          </p:nvPr>
        </p:nvSpPr>
        <p:spPr/>
        <p:txBody>
          <a:bodyPr/>
          <a:lstStyle/>
          <a:p>
            <a:r>
              <a:rPr lang="en-US" dirty="0"/>
              <a:t>RUTH 1:15-16</a:t>
            </a:r>
          </a:p>
        </p:txBody>
      </p:sp>
      <p:sp>
        <p:nvSpPr>
          <p:cNvPr id="3" name="Content Placeholder 2">
            <a:extLst>
              <a:ext uri="{FF2B5EF4-FFF2-40B4-BE49-F238E27FC236}">
                <a16:creationId xmlns:a16="http://schemas.microsoft.com/office/drawing/2014/main" id="{5578B45C-D251-C133-0914-0A46D42EE5F6}"/>
              </a:ext>
            </a:extLst>
          </p:cNvPr>
          <p:cNvSpPr>
            <a:spLocks noGrp="1"/>
          </p:cNvSpPr>
          <p:nvPr>
            <p:ph idx="1"/>
          </p:nvPr>
        </p:nvSpPr>
        <p:spPr>
          <a:xfrm>
            <a:off x="838200" y="1371601"/>
            <a:ext cx="10515600" cy="4805362"/>
          </a:xfrm>
        </p:spPr>
        <p:txBody>
          <a:bodyPr/>
          <a:lstStyle/>
          <a:p>
            <a:pPr marL="0" indent="0">
              <a:buNone/>
            </a:pPr>
            <a:r>
              <a:rPr lang="en-US" sz="4000" dirty="0"/>
              <a:t>15) "Look," said Naomi, "your sister-in-law is going back to her people and her gods. Go back with her." 16) But Ruth replied, "Don't urge me to leave you or to turn back from you. Where you go I will go, and where you stay I will stay. Your people will be my people and your God my God.”</a:t>
            </a:r>
          </a:p>
        </p:txBody>
      </p:sp>
    </p:spTree>
    <p:extLst>
      <p:ext uri="{BB962C8B-B14F-4D97-AF65-F5344CB8AC3E}">
        <p14:creationId xmlns:p14="http://schemas.microsoft.com/office/powerpoint/2010/main" val="182761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021F-23A0-340E-56F8-A6822F175492}"/>
              </a:ext>
            </a:extLst>
          </p:cNvPr>
          <p:cNvSpPr>
            <a:spLocks noGrp="1"/>
          </p:cNvSpPr>
          <p:nvPr>
            <p:ph type="title"/>
          </p:nvPr>
        </p:nvSpPr>
        <p:spPr/>
        <p:txBody>
          <a:bodyPr/>
          <a:lstStyle/>
          <a:p>
            <a:r>
              <a:rPr lang="en-US" dirty="0"/>
              <a:t>RUTH 1:17-18</a:t>
            </a:r>
          </a:p>
        </p:txBody>
      </p:sp>
      <p:sp>
        <p:nvSpPr>
          <p:cNvPr id="3" name="Content Placeholder 2">
            <a:extLst>
              <a:ext uri="{FF2B5EF4-FFF2-40B4-BE49-F238E27FC236}">
                <a16:creationId xmlns:a16="http://schemas.microsoft.com/office/drawing/2014/main" id="{CDC5C99B-E162-F85F-94CB-88F503B5C19F}"/>
              </a:ext>
            </a:extLst>
          </p:cNvPr>
          <p:cNvSpPr>
            <a:spLocks noGrp="1"/>
          </p:cNvSpPr>
          <p:nvPr>
            <p:ph idx="1"/>
          </p:nvPr>
        </p:nvSpPr>
        <p:spPr>
          <a:xfrm>
            <a:off x="838200" y="1322962"/>
            <a:ext cx="10515600" cy="4854001"/>
          </a:xfrm>
        </p:spPr>
        <p:txBody>
          <a:bodyPr>
            <a:normAutofit/>
          </a:bodyPr>
          <a:lstStyle/>
          <a:p>
            <a:pPr marL="0" indent="0">
              <a:buNone/>
            </a:pPr>
            <a:r>
              <a:rPr lang="en-US" sz="4000" dirty="0"/>
              <a:t>17) “Where you die I will die, and there I will be buried. May the Lord deal with me, be it ever so severely, if anything but death separates you and me." 18) When Naomi realized that Ruth was determined to go with her, she stopped urging her.</a:t>
            </a:r>
          </a:p>
        </p:txBody>
      </p:sp>
    </p:spTree>
    <p:extLst>
      <p:ext uri="{BB962C8B-B14F-4D97-AF65-F5344CB8AC3E}">
        <p14:creationId xmlns:p14="http://schemas.microsoft.com/office/powerpoint/2010/main" val="284308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3184-665B-B2D3-21D4-16FC55A1D87C}"/>
              </a:ext>
            </a:extLst>
          </p:cNvPr>
          <p:cNvSpPr>
            <a:spLocks noGrp="1"/>
          </p:cNvSpPr>
          <p:nvPr>
            <p:ph type="title"/>
          </p:nvPr>
        </p:nvSpPr>
        <p:spPr/>
        <p:txBody>
          <a:bodyPr/>
          <a:lstStyle/>
          <a:p>
            <a:r>
              <a:rPr lang="en-US" dirty="0"/>
              <a:t>RUTH 1:19-20</a:t>
            </a:r>
          </a:p>
        </p:txBody>
      </p:sp>
      <p:sp>
        <p:nvSpPr>
          <p:cNvPr id="3" name="Content Placeholder 2">
            <a:extLst>
              <a:ext uri="{FF2B5EF4-FFF2-40B4-BE49-F238E27FC236}">
                <a16:creationId xmlns:a16="http://schemas.microsoft.com/office/drawing/2014/main" id="{27C9B4A3-1169-68CC-0316-B793948529B5}"/>
              </a:ext>
            </a:extLst>
          </p:cNvPr>
          <p:cNvSpPr>
            <a:spLocks noGrp="1"/>
          </p:cNvSpPr>
          <p:nvPr>
            <p:ph idx="1"/>
          </p:nvPr>
        </p:nvSpPr>
        <p:spPr>
          <a:xfrm>
            <a:off x="838200" y="1459149"/>
            <a:ext cx="10515600" cy="4717814"/>
          </a:xfrm>
        </p:spPr>
        <p:txBody>
          <a:bodyPr>
            <a:normAutofit/>
          </a:bodyPr>
          <a:lstStyle/>
          <a:p>
            <a:pPr marL="0" indent="0">
              <a:buNone/>
            </a:pPr>
            <a:r>
              <a:rPr lang="en-US" sz="4000" dirty="0"/>
              <a:t>19) So the two women went on until they came to Bethlehem. When they arrived in Bethlehem, the whole town was stirred because of them, and the women exclaimed, "Can this be Naomi?" 20) "Don't call me Naomi, " she told them. "Call me Mara, because the Almighty has made my life very bitter.”</a:t>
            </a:r>
          </a:p>
        </p:txBody>
      </p:sp>
    </p:spTree>
    <p:extLst>
      <p:ext uri="{BB962C8B-B14F-4D97-AF65-F5344CB8AC3E}">
        <p14:creationId xmlns:p14="http://schemas.microsoft.com/office/powerpoint/2010/main" val="3336364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03E5-BE0E-14C8-0B78-867D186C1A85}"/>
              </a:ext>
            </a:extLst>
          </p:cNvPr>
          <p:cNvSpPr>
            <a:spLocks noGrp="1"/>
          </p:cNvSpPr>
          <p:nvPr>
            <p:ph type="title"/>
          </p:nvPr>
        </p:nvSpPr>
        <p:spPr/>
        <p:txBody>
          <a:bodyPr/>
          <a:lstStyle/>
          <a:p>
            <a:r>
              <a:rPr lang="en-US" dirty="0"/>
              <a:t>RUTH 1:21-22</a:t>
            </a:r>
          </a:p>
        </p:txBody>
      </p:sp>
      <p:sp>
        <p:nvSpPr>
          <p:cNvPr id="3" name="Content Placeholder 2">
            <a:extLst>
              <a:ext uri="{FF2B5EF4-FFF2-40B4-BE49-F238E27FC236}">
                <a16:creationId xmlns:a16="http://schemas.microsoft.com/office/drawing/2014/main" id="{BF43AE19-73DE-A8F8-1959-AF16E8AFD0B4}"/>
              </a:ext>
            </a:extLst>
          </p:cNvPr>
          <p:cNvSpPr>
            <a:spLocks noGrp="1"/>
          </p:cNvSpPr>
          <p:nvPr>
            <p:ph idx="1"/>
          </p:nvPr>
        </p:nvSpPr>
        <p:spPr>
          <a:xfrm>
            <a:off x="838200" y="1303506"/>
            <a:ext cx="10515600" cy="4873457"/>
          </a:xfrm>
        </p:spPr>
        <p:txBody>
          <a:bodyPr>
            <a:normAutofit/>
          </a:bodyPr>
          <a:lstStyle/>
          <a:p>
            <a:pPr marL="0" indent="0">
              <a:buNone/>
            </a:pPr>
            <a:r>
              <a:rPr lang="en-US" sz="4000" dirty="0"/>
              <a:t>21) “I went away full, but the Lord has brought me back empty. Why call me Naomi? The Lord has afflicted me; the Almighty has brought misfortune upon me." 22) So Naomi returned from Moab accompanied by Ruth the Moabitess, her daughter-in-law, arriving in Bethlehem as the barley harvest was beginning.</a:t>
            </a:r>
          </a:p>
        </p:txBody>
      </p:sp>
    </p:spTree>
    <p:extLst>
      <p:ext uri="{BB962C8B-B14F-4D97-AF65-F5344CB8AC3E}">
        <p14:creationId xmlns:p14="http://schemas.microsoft.com/office/powerpoint/2010/main" val="122030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F7AC-7E7D-ED13-8AB7-F020A1071665}"/>
              </a:ext>
            </a:extLst>
          </p:cNvPr>
          <p:cNvSpPr>
            <a:spLocks noGrp="1"/>
          </p:cNvSpPr>
          <p:nvPr>
            <p:ph type="title"/>
          </p:nvPr>
        </p:nvSpPr>
        <p:spPr/>
        <p:txBody>
          <a:bodyPr/>
          <a:lstStyle/>
          <a:p>
            <a:r>
              <a:rPr lang="en-US" dirty="0"/>
              <a:t>This is a Story in the time of the Judges</a:t>
            </a:r>
          </a:p>
        </p:txBody>
      </p:sp>
      <p:sp>
        <p:nvSpPr>
          <p:cNvPr id="3" name="Content Placeholder 2">
            <a:extLst>
              <a:ext uri="{FF2B5EF4-FFF2-40B4-BE49-F238E27FC236}">
                <a16:creationId xmlns:a16="http://schemas.microsoft.com/office/drawing/2014/main" id="{832A0534-8094-6FB8-2D9C-9F1F72F4DAC7}"/>
              </a:ext>
            </a:extLst>
          </p:cNvPr>
          <p:cNvSpPr>
            <a:spLocks noGrp="1"/>
          </p:cNvSpPr>
          <p:nvPr>
            <p:ph idx="1"/>
          </p:nvPr>
        </p:nvSpPr>
        <p:spPr/>
        <p:txBody>
          <a:bodyPr>
            <a:normAutofit/>
          </a:bodyPr>
          <a:lstStyle/>
          <a:p>
            <a:r>
              <a:rPr lang="en-US" sz="4000" dirty="0"/>
              <a:t>Probably around the time of Gideon.</a:t>
            </a:r>
          </a:p>
          <a:p>
            <a:r>
              <a:rPr lang="en-US" sz="4000" dirty="0"/>
              <a:t>Maybe 100 years before King David.</a:t>
            </a:r>
          </a:p>
          <a:p>
            <a:r>
              <a:rPr lang="en-US" sz="4000" dirty="0"/>
              <a:t>“Everyone did as he saw fit.” Judges 21:25</a:t>
            </a:r>
          </a:p>
          <a:p>
            <a:r>
              <a:rPr lang="en-US" sz="4000" dirty="0"/>
              <a:t>They are from Bethlehem, “House of Bread.”</a:t>
            </a:r>
          </a:p>
        </p:txBody>
      </p:sp>
    </p:spTree>
    <p:extLst>
      <p:ext uri="{BB962C8B-B14F-4D97-AF65-F5344CB8AC3E}">
        <p14:creationId xmlns:p14="http://schemas.microsoft.com/office/powerpoint/2010/main" val="396268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9A51-C0FA-88BE-2CE3-85AC747838FB}"/>
              </a:ext>
            </a:extLst>
          </p:cNvPr>
          <p:cNvSpPr>
            <a:spLocks noGrp="1"/>
          </p:cNvSpPr>
          <p:nvPr>
            <p:ph type="title"/>
          </p:nvPr>
        </p:nvSpPr>
        <p:spPr/>
        <p:txBody>
          <a:bodyPr/>
          <a:lstStyle/>
          <a:p>
            <a:r>
              <a:rPr lang="en-US" dirty="0"/>
              <a:t>This is the Story of a Prodigal Daughter</a:t>
            </a:r>
          </a:p>
        </p:txBody>
      </p:sp>
      <p:sp>
        <p:nvSpPr>
          <p:cNvPr id="3" name="Content Placeholder 2">
            <a:extLst>
              <a:ext uri="{FF2B5EF4-FFF2-40B4-BE49-F238E27FC236}">
                <a16:creationId xmlns:a16="http://schemas.microsoft.com/office/drawing/2014/main" id="{6F93D7FD-D044-C29D-1DDA-B360AA530D3D}"/>
              </a:ext>
            </a:extLst>
          </p:cNvPr>
          <p:cNvSpPr>
            <a:spLocks noGrp="1"/>
          </p:cNvSpPr>
          <p:nvPr>
            <p:ph idx="1"/>
          </p:nvPr>
        </p:nvSpPr>
        <p:spPr/>
        <p:txBody>
          <a:bodyPr>
            <a:normAutofit/>
          </a:bodyPr>
          <a:lstStyle/>
          <a:p>
            <a:r>
              <a:rPr lang="en-US" sz="4000" dirty="0"/>
              <a:t>There is a famine in Israel.</a:t>
            </a:r>
          </a:p>
          <a:p>
            <a:r>
              <a:rPr lang="en-US" sz="4000" dirty="0"/>
              <a:t>Moab has some food.</a:t>
            </a:r>
          </a:p>
          <a:p>
            <a:r>
              <a:rPr lang="en-US" sz="4000" dirty="0"/>
              <a:t>“Moab is my washbasin.”  Psalm 108:9, think of a  garbage can.</a:t>
            </a:r>
          </a:p>
          <a:p>
            <a:r>
              <a:rPr lang="en-US" sz="4000" dirty="0"/>
              <a:t>Descendants of Lot through his daughter!</a:t>
            </a:r>
          </a:p>
        </p:txBody>
      </p:sp>
    </p:spTree>
    <p:extLst>
      <p:ext uri="{BB962C8B-B14F-4D97-AF65-F5344CB8AC3E}">
        <p14:creationId xmlns:p14="http://schemas.microsoft.com/office/powerpoint/2010/main" val="41569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4019-08CF-6627-B8D9-2B5CBC81E683}"/>
              </a:ext>
            </a:extLst>
          </p:cNvPr>
          <p:cNvSpPr>
            <a:spLocks noGrp="1"/>
          </p:cNvSpPr>
          <p:nvPr>
            <p:ph type="title"/>
          </p:nvPr>
        </p:nvSpPr>
        <p:spPr/>
        <p:txBody>
          <a:bodyPr/>
          <a:lstStyle/>
          <a:p>
            <a:r>
              <a:rPr lang="en-US" dirty="0"/>
              <a:t>THE PRODIGAL SON, A PARABLE OF JESUS</a:t>
            </a:r>
          </a:p>
        </p:txBody>
      </p:sp>
      <p:sp>
        <p:nvSpPr>
          <p:cNvPr id="3" name="Content Placeholder 2">
            <a:extLst>
              <a:ext uri="{FF2B5EF4-FFF2-40B4-BE49-F238E27FC236}">
                <a16:creationId xmlns:a16="http://schemas.microsoft.com/office/drawing/2014/main" id="{EFC2C236-3E53-347A-6AE7-E54D943C62B1}"/>
              </a:ext>
            </a:extLst>
          </p:cNvPr>
          <p:cNvSpPr>
            <a:spLocks noGrp="1"/>
          </p:cNvSpPr>
          <p:nvPr>
            <p:ph idx="1"/>
          </p:nvPr>
        </p:nvSpPr>
        <p:spPr/>
        <p:txBody>
          <a:bodyPr>
            <a:normAutofit/>
          </a:bodyPr>
          <a:lstStyle/>
          <a:p>
            <a:r>
              <a:rPr lang="en-US" sz="3600" dirty="0"/>
              <a:t>RUTH 1 IS THE STORY OF A PRODIGAL DAUGHTER.</a:t>
            </a:r>
          </a:p>
          <a:p>
            <a:r>
              <a:rPr lang="en-US" sz="3600" dirty="0"/>
              <a:t>Set in the time of the Judges—notice the order of OT books.</a:t>
            </a:r>
          </a:p>
          <a:p>
            <a:r>
              <a:rPr lang="en-US" sz="3600" dirty="0"/>
              <a:t>Located in Israel and Moab.</a:t>
            </a:r>
          </a:p>
        </p:txBody>
      </p:sp>
    </p:spTree>
    <p:extLst>
      <p:ext uri="{BB962C8B-B14F-4D97-AF65-F5344CB8AC3E}">
        <p14:creationId xmlns:p14="http://schemas.microsoft.com/office/powerpoint/2010/main" val="183511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EA8D-227A-A85D-CDFC-7AFC1110C7F6}"/>
              </a:ext>
            </a:extLst>
          </p:cNvPr>
          <p:cNvSpPr>
            <a:spLocks noGrp="1"/>
          </p:cNvSpPr>
          <p:nvPr>
            <p:ph type="title"/>
          </p:nvPr>
        </p:nvSpPr>
        <p:spPr/>
        <p:txBody>
          <a:bodyPr/>
          <a:lstStyle/>
          <a:p>
            <a:r>
              <a:rPr lang="en-US" dirty="0"/>
              <a:t>This is the Story of 3 Widows</a:t>
            </a:r>
          </a:p>
        </p:txBody>
      </p:sp>
      <p:sp>
        <p:nvSpPr>
          <p:cNvPr id="3" name="Content Placeholder 2">
            <a:extLst>
              <a:ext uri="{FF2B5EF4-FFF2-40B4-BE49-F238E27FC236}">
                <a16:creationId xmlns:a16="http://schemas.microsoft.com/office/drawing/2014/main" id="{53652621-868F-F3F9-4E02-392D4B2D5144}"/>
              </a:ext>
            </a:extLst>
          </p:cNvPr>
          <p:cNvSpPr>
            <a:spLocks noGrp="1"/>
          </p:cNvSpPr>
          <p:nvPr>
            <p:ph idx="1"/>
          </p:nvPr>
        </p:nvSpPr>
        <p:spPr>
          <a:xfrm>
            <a:off x="838200" y="1371601"/>
            <a:ext cx="10515600" cy="4805362"/>
          </a:xfrm>
        </p:spPr>
        <p:txBody>
          <a:bodyPr>
            <a:normAutofit/>
          </a:bodyPr>
          <a:lstStyle/>
          <a:p>
            <a:r>
              <a:rPr lang="en-US" sz="4000" dirty="0"/>
              <a:t>Naomi- “pleasant.”</a:t>
            </a:r>
          </a:p>
          <a:p>
            <a:r>
              <a:rPr lang="en-US" sz="4000" dirty="0"/>
              <a:t>Orpah- “stiff-necked.”</a:t>
            </a:r>
          </a:p>
          <a:p>
            <a:r>
              <a:rPr lang="en-US" sz="4000" dirty="0"/>
              <a:t>Ruth- “companion, friend.”</a:t>
            </a:r>
          </a:p>
          <a:p>
            <a:r>
              <a:rPr lang="en-US" sz="4000" dirty="0"/>
              <a:t>3 husbands– Elimelech- “My God is king.”</a:t>
            </a:r>
          </a:p>
          <a:p>
            <a:r>
              <a:rPr lang="en-US" sz="4000" dirty="0" err="1"/>
              <a:t>Mahlon</a:t>
            </a:r>
            <a:r>
              <a:rPr lang="en-US" sz="4000" dirty="0"/>
              <a:t>- “Sickly.”</a:t>
            </a:r>
          </a:p>
          <a:p>
            <a:r>
              <a:rPr lang="en-US" sz="4000" dirty="0" err="1"/>
              <a:t>Kilion</a:t>
            </a:r>
            <a:r>
              <a:rPr lang="en-US" sz="4000" dirty="0"/>
              <a:t>- “Puny.”</a:t>
            </a:r>
          </a:p>
        </p:txBody>
      </p:sp>
    </p:spTree>
    <p:extLst>
      <p:ext uri="{BB962C8B-B14F-4D97-AF65-F5344CB8AC3E}">
        <p14:creationId xmlns:p14="http://schemas.microsoft.com/office/powerpoint/2010/main" val="17779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2200-864D-1E75-91FC-074B935EAF1B}"/>
              </a:ext>
            </a:extLst>
          </p:cNvPr>
          <p:cNvSpPr>
            <a:spLocks noGrp="1"/>
          </p:cNvSpPr>
          <p:nvPr>
            <p:ph type="title"/>
          </p:nvPr>
        </p:nvSpPr>
        <p:spPr/>
        <p:txBody>
          <a:bodyPr/>
          <a:lstStyle/>
          <a:p>
            <a:pPr algn="ctr"/>
            <a:r>
              <a:rPr lang="en-US" dirty="0"/>
              <a:t>Home is where the Heart is.</a:t>
            </a:r>
          </a:p>
        </p:txBody>
      </p:sp>
      <p:sp>
        <p:nvSpPr>
          <p:cNvPr id="3" name="Content Placeholder 2">
            <a:extLst>
              <a:ext uri="{FF2B5EF4-FFF2-40B4-BE49-F238E27FC236}">
                <a16:creationId xmlns:a16="http://schemas.microsoft.com/office/drawing/2014/main" id="{A83237D3-5361-D12E-B34D-5B889D2266C9}"/>
              </a:ext>
            </a:extLst>
          </p:cNvPr>
          <p:cNvSpPr>
            <a:spLocks noGrp="1"/>
          </p:cNvSpPr>
          <p:nvPr>
            <p:ph idx="1"/>
          </p:nvPr>
        </p:nvSpPr>
        <p:spPr/>
        <p:txBody>
          <a:bodyPr>
            <a:normAutofit/>
          </a:bodyPr>
          <a:lstStyle/>
          <a:p>
            <a:r>
              <a:rPr lang="en-US" sz="4000" dirty="0"/>
              <a:t>Let’s take a closer look at these 3 ladies.</a:t>
            </a:r>
          </a:p>
          <a:p>
            <a:r>
              <a:rPr lang="en-US" sz="4000" dirty="0"/>
              <a:t>Let’s see where their hearts are.</a:t>
            </a:r>
          </a:p>
        </p:txBody>
      </p:sp>
    </p:spTree>
    <p:extLst>
      <p:ext uri="{BB962C8B-B14F-4D97-AF65-F5344CB8AC3E}">
        <p14:creationId xmlns:p14="http://schemas.microsoft.com/office/powerpoint/2010/main" val="299980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9EBA-A0C2-6663-1314-3CD5F57374FB}"/>
              </a:ext>
            </a:extLst>
          </p:cNvPr>
          <p:cNvSpPr>
            <a:spLocks noGrp="1"/>
          </p:cNvSpPr>
          <p:nvPr>
            <p:ph type="title"/>
          </p:nvPr>
        </p:nvSpPr>
        <p:spPr/>
        <p:txBody>
          <a:bodyPr/>
          <a:lstStyle/>
          <a:p>
            <a:r>
              <a:rPr lang="en-US" dirty="0"/>
              <a:t>1. Orpah</a:t>
            </a:r>
          </a:p>
        </p:txBody>
      </p:sp>
      <p:sp>
        <p:nvSpPr>
          <p:cNvPr id="3" name="Content Placeholder 2">
            <a:extLst>
              <a:ext uri="{FF2B5EF4-FFF2-40B4-BE49-F238E27FC236}">
                <a16:creationId xmlns:a16="http://schemas.microsoft.com/office/drawing/2014/main" id="{78215B72-761E-3E15-4DB0-BC5497A4614B}"/>
              </a:ext>
            </a:extLst>
          </p:cNvPr>
          <p:cNvSpPr>
            <a:spLocks noGrp="1"/>
          </p:cNvSpPr>
          <p:nvPr>
            <p:ph idx="1"/>
          </p:nvPr>
        </p:nvSpPr>
        <p:spPr>
          <a:xfrm>
            <a:off x="838200" y="1371601"/>
            <a:ext cx="10515600" cy="4056433"/>
          </a:xfrm>
        </p:spPr>
        <p:txBody>
          <a:bodyPr>
            <a:normAutofit lnSpcReduction="10000"/>
          </a:bodyPr>
          <a:lstStyle/>
          <a:p>
            <a:r>
              <a:rPr lang="en-US" sz="4000" dirty="0"/>
              <a:t>She is a Moabitess. </a:t>
            </a:r>
          </a:p>
          <a:p>
            <a:r>
              <a:rPr lang="en-US" sz="4000" dirty="0"/>
              <a:t>They worshiped idols, namely </a:t>
            </a:r>
            <a:r>
              <a:rPr lang="en-US" sz="4000" dirty="0" err="1"/>
              <a:t>Cheosh</a:t>
            </a:r>
            <a:r>
              <a:rPr lang="en-US" sz="4000" dirty="0"/>
              <a:t> (1 Kings 11:7, 33 “The detestable god of the Moabites”).</a:t>
            </a:r>
          </a:p>
          <a:p>
            <a:r>
              <a:rPr lang="en-US" sz="4000" dirty="0"/>
              <a:t>Moab was despised like the Samaritans would be later.</a:t>
            </a:r>
          </a:p>
          <a:p>
            <a:r>
              <a:rPr lang="en-US" sz="4000" dirty="0"/>
              <a:t>Moab had refused to help Moses.</a:t>
            </a:r>
          </a:p>
          <a:p>
            <a:r>
              <a:rPr lang="en-US" sz="4000" dirty="0"/>
              <a:t>Moab had hired Balaam.</a:t>
            </a:r>
          </a:p>
        </p:txBody>
      </p:sp>
    </p:spTree>
    <p:extLst>
      <p:ext uri="{BB962C8B-B14F-4D97-AF65-F5344CB8AC3E}">
        <p14:creationId xmlns:p14="http://schemas.microsoft.com/office/powerpoint/2010/main" val="369752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39C4-4DE4-2446-7244-214D43FCB7FA}"/>
              </a:ext>
            </a:extLst>
          </p:cNvPr>
          <p:cNvSpPr>
            <a:spLocks noGrp="1"/>
          </p:cNvSpPr>
          <p:nvPr>
            <p:ph type="title"/>
          </p:nvPr>
        </p:nvSpPr>
        <p:spPr/>
        <p:txBody>
          <a:bodyPr/>
          <a:lstStyle/>
          <a:p>
            <a:r>
              <a:rPr lang="en-US" dirty="0"/>
              <a:t>1. Orpah</a:t>
            </a:r>
          </a:p>
        </p:txBody>
      </p:sp>
      <p:sp>
        <p:nvSpPr>
          <p:cNvPr id="3" name="Content Placeholder 2">
            <a:extLst>
              <a:ext uri="{FF2B5EF4-FFF2-40B4-BE49-F238E27FC236}">
                <a16:creationId xmlns:a16="http://schemas.microsoft.com/office/drawing/2014/main" id="{EAEF06D6-1709-97D3-1EC4-3E1DA0DC37BB}"/>
              </a:ext>
            </a:extLst>
          </p:cNvPr>
          <p:cNvSpPr>
            <a:spLocks noGrp="1"/>
          </p:cNvSpPr>
          <p:nvPr>
            <p:ph idx="1"/>
          </p:nvPr>
        </p:nvSpPr>
        <p:spPr/>
        <p:txBody>
          <a:bodyPr>
            <a:normAutofit/>
          </a:bodyPr>
          <a:lstStyle/>
          <a:p>
            <a:r>
              <a:rPr lang="en-US" sz="4000" dirty="0"/>
              <a:t>Orpah married into a Jewish family.</a:t>
            </a:r>
          </a:p>
          <a:p>
            <a:r>
              <a:rPr lang="en-US" sz="4000" dirty="0"/>
              <a:t>She becomes a widow after about 10 years.</a:t>
            </a:r>
          </a:p>
          <a:p>
            <a:r>
              <a:rPr lang="en-US" sz="4000" dirty="0"/>
              <a:t>She is at a crossroads.  What will she do?</a:t>
            </a:r>
          </a:p>
        </p:txBody>
      </p:sp>
    </p:spTree>
    <p:extLst>
      <p:ext uri="{BB962C8B-B14F-4D97-AF65-F5344CB8AC3E}">
        <p14:creationId xmlns:p14="http://schemas.microsoft.com/office/powerpoint/2010/main" val="10244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D321-D191-0B1F-35B5-CEAA95E923F5}"/>
              </a:ext>
            </a:extLst>
          </p:cNvPr>
          <p:cNvSpPr>
            <a:spLocks noGrp="1"/>
          </p:cNvSpPr>
          <p:nvPr>
            <p:ph type="title"/>
          </p:nvPr>
        </p:nvSpPr>
        <p:spPr/>
        <p:txBody>
          <a:bodyPr/>
          <a:lstStyle/>
          <a:p>
            <a:r>
              <a:rPr lang="en-US" dirty="0"/>
              <a:t>1. Orpah</a:t>
            </a:r>
          </a:p>
        </p:txBody>
      </p:sp>
      <p:sp>
        <p:nvSpPr>
          <p:cNvPr id="3" name="Content Placeholder 2">
            <a:extLst>
              <a:ext uri="{FF2B5EF4-FFF2-40B4-BE49-F238E27FC236}">
                <a16:creationId xmlns:a16="http://schemas.microsoft.com/office/drawing/2014/main" id="{5CD1DA5D-3CE4-6145-FED0-994C06AF1FBE}"/>
              </a:ext>
            </a:extLst>
          </p:cNvPr>
          <p:cNvSpPr>
            <a:spLocks noGrp="1"/>
          </p:cNvSpPr>
          <p:nvPr>
            <p:ph idx="1"/>
          </p:nvPr>
        </p:nvSpPr>
        <p:spPr>
          <a:xfrm>
            <a:off x="838200" y="1352146"/>
            <a:ext cx="10515600" cy="4105072"/>
          </a:xfrm>
        </p:spPr>
        <p:txBody>
          <a:bodyPr>
            <a:normAutofit lnSpcReduction="10000"/>
          </a:bodyPr>
          <a:lstStyle/>
          <a:p>
            <a:r>
              <a:rPr lang="en-US" sz="4000" dirty="0"/>
              <a:t>She makes the wrong decision. She goes the wrong way. It is a life-changing choice.</a:t>
            </a:r>
          </a:p>
          <a:p>
            <a:r>
              <a:rPr lang="en-US" sz="4000" dirty="0"/>
              <a:t>We never hear any more about her.</a:t>
            </a:r>
          </a:p>
          <a:p>
            <a:r>
              <a:rPr lang="en-US" sz="4000" dirty="0"/>
              <a:t>Like many who make a decision for Christ, join the church, but later turn away.</a:t>
            </a:r>
          </a:p>
          <a:p>
            <a:r>
              <a:rPr lang="en-US" sz="4000" dirty="0"/>
              <a:t>She goes back to idols, to marry, to be comfortable, etc.</a:t>
            </a:r>
          </a:p>
        </p:txBody>
      </p:sp>
    </p:spTree>
    <p:extLst>
      <p:ext uri="{BB962C8B-B14F-4D97-AF65-F5344CB8AC3E}">
        <p14:creationId xmlns:p14="http://schemas.microsoft.com/office/powerpoint/2010/main" val="38416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2200-864D-1E75-91FC-074B935EAF1B}"/>
              </a:ext>
            </a:extLst>
          </p:cNvPr>
          <p:cNvSpPr>
            <a:spLocks noGrp="1"/>
          </p:cNvSpPr>
          <p:nvPr>
            <p:ph type="title"/>
          </p:nvPr>
        </p:nvSpPr>
        <p:spPr/>
        <p:txBody>
          <a:bodyPr/>
          <a:lstStyle/>
          <a:p>
            <a:pPr algn="ctr"/>
            <a:r>
              <a:rPr lang="en-US" dirty="0"/>
              <a:t>Home is where the Heart is.</a:t>
            </a:r>
          </a:p>
        </p:txBody>
      </p:sp>
      <p:sp>
        <p:nvSpPr>
          <p:cNvPr id="3" name="Content Placeholder 2">
            <a:extLst>
              <a:ext uri="{FF2B5EF4-FFF2-40B4-BE49-F238E27FC236}">
                <a16:creationId xmlns:a16="http://schemas.microsoft.com/office/drawing/2014/main" id="{A83237D3-5361-D12E-B34D-5B889D2266C9}"/>
              </a:ext>
            </a:extLst>
          </p:cNvPr>
          <p:cNvSpPr>
            <a:spLocks noGrp="1"/>
          </p:cNvSpPr>
          <p:nvPr>
            <p:ph idx="1"/>
          </p:nvPr>
        </p:nvSpPr>
        <p:spPr/>
        <p:txBody>
          <a:bodyPr>
            <a:normAutofit/>
          </a:bodyPr>
          <a:lstStyle/>
          <a:p>
            <a:r>
              <a:rPr lang="en-US" sz="4000" dirty="0"/>
              <a:t>Where is her heart?</a:t>
            </a:r>
          </a:p>
          <a:p>
            <a:r>
              <a:rPr lang="en-US" sz="4000" dirty="0"/>
              <a:t>Let’s look at Naomi, and her heart.</a:t>
            </a:r>
          </a:p>
        </p:txBody>
      </p:sp>
    </p:spTree>
    <p:extLst>
      <p:ext uri="{BB962C8B-B14F-4D97-AF65-F5344CB8AC3E}">
        <p14:creationId xmlns:p14="http://schemas.microsoft.com/office/powerpoint/2010/main" val="33659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365F-39C2-80AE-3F98-F31EADB498DF}"/>
              </a:ext>
            </a:extLst>
          </p:cNvPr>
          <p:cNvSpPr>
            <a:spLocks noGrp="1"/>
          </p:cNvSpPr>
          <p:nvPr>
            <p:ph type="title"/>
          </p:nvPr>
        </p:nvSpPr>
        <p:spPr/>
        <p:txBody>
          <a:bodyPr/>
          <a:lstStyle/>
          <a:p>
            <a:r>
              <a:rPr lang="en-US" dirty="0"/>
              <a:t>2. Naomi</a:t>
            </a:r>
          </a:p>
        </p:txBody>
      </p:sp>
      <p:sp>
        <p:nvSpPr>
          <p:cNvPr id="3" name="Content Placeholder 2">
            <a:extLst>
              <a:ext uri="{FF2B5EF4-FFF2-40B4-BE49-F238E27FC236}">
                <a16:creationId xmlns:a16="http://schemas.microsoft.com/office/drawing/2014/main" id="{D9FFCB24-E602-3FE6-BCC4-D285A8007544}"/>
              </a:ext>
            </a:extLst>
          </p:cNvPr>
          <p:cNvSpPr>
            <a:spLocks noGrp="1"/>
          </p:cNvSpPr>
          <p:nvPr>
            <p:ph idx="1"/>
          </p:nvPr>
        </p:nvSpPr>
        <p:spPr/>
        <p:txBody>
          <a:bodyPr>
            <a:normAutofit/>
          </a:bodyPr>
          <a:lstStyle/>
          <a:p>
            <a:r>
              <a:rPr lang="en-US" sz="4000" dirty="0"/>
              <a:t>Probably a devout and religious Jewess.</a:t>
            </a:r>
          </a:p>
          <a:p>
            <a:r>
              <a:rPr lang="en-US" sz="4000" dirty="0"/>
              <a:t>But like the prodigal son she ran away and it turned out badly.</a:t>
            </a:r>
          </a:p>
          <a:p>
            <a:r>
              <a:rPr lang="en-US" sz="4000" dirty="0"/>
              <a:t>She comes to this crossroads, too.</a:t>
            </a:r>
          </a:p>
          <a:p>
            <a:r>
              <a:rPr lang="en-US" sz="4000" dirty="0"/>
              <a:t>What will she do?</a:t>
            </a:r>
          </a:p>
        </p:txBody>
      </p:sp>
    </p:spTree>
    <p:extLst>
      <p:ext uri="{BB962C8B-B14F-4D97-AF65-F5344CB8AC3E}">
        <p14:creationId xmlns:p14="http://schemas.microsoft.com/office/powerpoint/2010/main" val="17419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5AFA-3835-7710-14C1-2A37425A3039}"/>
              </a:ext>
            </a:extLst>
          </p:cNvPr>
          <p:cNvSpPr>
            <a:spLocks noGrp="1"/>
          </p:cNvSpPr>
          <p:nvPr>
            <p:ph type="title"/>
          </p:nvPr>
        </p:nvSpPr>
        <p:spPr/>
        <p:txBody>
          <a:bodyPr/>
          <a:lstStyle/>
          <a:p>
            <a:r>
              <a:rPr lang="en-US" dirty="0"/>
              <a:t>2. Naomi</a:t>
            </a:r>
          </a:p>
        </p:txBody>
      </p:sp>
      <p:sp>
        <p:nvSpPr>
          <p:cNvPr id="3" name="Content Placeholder 2">
            <a:extLst>
              <a:ext uri="{FF2B5EF4-FFF2-40B4-BE49-F238E27FC236}">
                <a16:creationId xmlns:a16="http://schemas.microsoft.com/office/drawing/2014/main" id="{55DDBE13-85E4-A523-09B3-0F2230545D31}"/>
              </a:ext>
            </a:extLst>
          </p:cNvPr>
          <p:cNvSpPr>
            <a:spLocks noGrp="1"/>
          </p:cNvSpPr>
          <p:nvPr>
            <p:ph idx="1"/>
          </p:nvPr>
        </p:nvSpPr>
        <p:spPr>
          <a:xfrm>
            <a:off x="838200" y="1487156"/>
            <a:ext cx="10515600" cy="4689807"/>
          </a:xfrm>
        </p:spPr>
        <p:txBody>
          <a:bodyPr>
            <a:normAutofit/>
          </a:bodyPr>
          <a:lstStyle/>
          <a:p>
            <a:r>
              <a:rPr lang="en-US" sz="4000" dirty="0"/>
              <a:t>3 times she begs them to go back.</a:t>
            </a:r>
          </a:p>
          <a:p>
            <a:r>
              <a:rPr lang="en-US" sz="4000" dirty="0"/>
              <a:t>Back to home.</a:t>
            </a:r>
          </a:p>
          <a:p>
            <a:r>
              <a:rPr lang="en-US" sz="4000" dirty="0"/>
              <a:t>Back to remarry.</a:t>
            </a:r>
          </a:p>
          <a:p>
            <a:r>
              <a:rPr lang="en-US" sz="4000" dirty="0"/>
              <a:t>She tries to talk them out of going to Israel.</a:t>
            </a:r>
          </a:p>
          <a:p>
            <a:r>
              <a:rPr lang="en-US" sz="4000" dirty="0"/>
              <a:t>A strange law called Levirate marriage. Brothers were to marry the widows of their brothers!</a:t>
            </a:r>
          </a:p>
        </p:txBody>
      </p:sp>
    </p:spTree>
    <p:extLst>
      <p:ext uri="{BB962C8B-B14F-4D97-AF65-F5344CB8AC3E}">
        <p14:creationId xmlns:p14="http://schemas.microsoft.com/office/powerpoint/2010/main" val="7853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DA514-EE48-3335-6D2E-125495FF973A}"/>
              </a:ext>
            </a:extLst>
          </p:cNvPr>
          <p:cNvSpPr>
            <a:spLocks noGrp="1"/>
          </p:cNvSpPr>
          <p:nvPr>
            <p:ph type="title"/>
          </p:nvPr>
        </p:nvSpPr>
        <p:spPr/>
        <p:txBody>
          <a:bodyPr/>
          <a:lstStyle/>
          <a:p>
            <a:r>
              <a:rPr lang="en-US" dirty="0"/>
              <a:t>2. Naomi</a:t>
            </a:r>
          </a:p>
        </p:txBody>
      </p:sp>
      <p:sp>
        <p:nvSpPr>
          <p:cNvPr id="3" name="Content Placeholder 2">
            <a:extLst>
              <a:ext uri="{FF2B5EF4-FFF2-40B4-BE49-F238E27FC236}">
                <a16:creationId xmlns:a16="http://schemas.microsoft.com/office/drawing/2014/main" id="{558AD33A-97CD-314A-B47B-40A2B5114B41}"/>
              </a:ext>
            </a:extLst>
          </p:cNvPr>
          <p:cNvSpPr>
            <a:spLocks noGrp="1"/>
          </p:cNvSpPr>
          <p:nvPr>
            <p:ph idx="1"/>
          </p:nvPr>
        </p:nvSpPr>
        <p:spPr>
          <a:xfrm>
            <a:off x="838200" y="1371601"/>
            <a:ext cx="10515600" cy="4805362"/>
          </a:xfrm>
        </p:spPr>
        <p:txBody>
          <a:bodyPr>
            <a:normAutofit/>
          </a:bodyPr>
          <a:lstStyle/>
          <a:p>
            <a:r>
              <a:rPr lang="en-US" sz="4000" dirty="0"/>
              <a:t>Naomi worships the true God, but points her daughters away from the truth.</a:t>
            </a:r>
          </a:p>
          <a:p>
            <a:r>
              <a:rPr lang="en-US" sz="4000" dirty="0"/>
              <a:t>She is like so many Christians; carnal, worldly.</a:t>
            </a:r>
          </a:p>
          <a:p>
            <a:r>
              <a:rPr lang="en-US" sz="4000" dirty="0"/>
              <a:t>She is more concerned with material things, finding a husband, job, home, etc.</a:t>
            </a:r>
          </a:p>
          <a:p>
            <a:r>
              <a:rPr lang="en-US" sz="4000" dirty="0"/>
              <a:t>What about the spiritual needs?</a:t>
            </a:r>
          </a:p>
        </p:txBody>
      </p:sp>
    </p:spTree>
    <p:extLst>
      <p:ext uri="{BB962C8B-B14F-4D97-AF65-F5344CB8AC3E}">
        <p14:creationId xmlns:p14="http://schemas.microsoft.com/office/powerpoint/2010/main" val="3056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3:16</a:t>
            </a:r>
          </a:p>
        </p:txBody>
      </p:sp>
      <p:sp>
        <p:nvSpPr>
          <p:cNvPr id="3" name="Content Placeholder 2"/>
          <p:cNvSpPr>
            <a:spLocks noGrp="1"/>
          </p:cNvSpPr>
          <p:nvPr>
            <p:ph idx="1"/>
          </p:nvPr>
        </p:nvSpPr>
        <p:spPr>
          <a:xfrm>
            <a:off x="749030" y="1447799"/>
            <a:ext cx="9461770" cy="6023043"/>
          </a:xfrm>
        </p:spPr>
        <p:txBody>
          <a:bodyPr>
            <a:normAutofit/>
          </a:bodyPr>
          <a:lstStyle/>
          <a:p>
            <a:r>
              <a:rPr lang="en-US" sz="4000" dirty="0"/>
              <a:t>“For God so loved the world that he gave his one and only Son, that whoever believes in him shall not perish but have eternal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003A-E6EC-F511-9D49-6C88647562A2}"/>
              </a:ext>
            </a:extLst>
          </p:cNvPr>
          <p:cNvSpPr>
            <a:spLocks noGrp="1"/>
          </p:cNvSpPr>
          <p:nvPr>
            <p:ph type="title"/>
          </p:nvPr>
        </p:nvSpPr>
        <p:spPr/>
        <p:txBody>
          <a:bodyPr/>
          <a:lstStyle/>
          <a:p>
            <a:endParaRPr lang="en-US"/>
          </a:p>
        </p:txBody>
      </p:sp>
      <p:pic>
        <p:nvPicPr>
          <p:cNvPr id="2050" name="Picture 2" descr="See the source image">
            <a:extLst>
              <a:ext uri="{FF2B5EF4-FFF2-40B4-BE49-F238E27FC236}">
                <a16:creationId xmlns:a16="http://schemas.microsoft.com/office/drawing/2014/main" id="{AD25FE09-C1F4-310A-41C3-EC2C90AACE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4439" y="141051"/>
            <a:ext cx="4364167" cy="6575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A96D83D6-E028-5CAD-E314-44C0DE5FC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606" y="141051"/>
            <a:ext cx="5873394" cy="657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01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8F03-5B41-0990-393F-0309B429BC48}"/>
              </a:ext>
            </a:extLst>
          </p:cNvPr>
          <p:cNvSpPr>
            <a:spLocks noGrp="1"/>
          </p:cNvSpPr>
          <p:nvPr>
            <p:ph type="title"/>
          </p:nvPr>
        </p:nvSpPr>
        <p:spPr/>
        <p:txBody>
          <a:bodyPr/>
          <a:lstStyle/>
          <a:p>
            <a:r>
              <a:rPr lang="en-US" dirty="0"/>
              <a:t>1 Cor. 7:14</a:t>
            </a:r>
          </a:p>
        </p:txBody>
      </p:sp>
      <p:sp>
        <p:nvSpPr>
          <p:cNvPr id="3" name="Content Placeholder 2">
            <a:extLst>
              <a:ext uri="{FF2B5EF4-FFF2-40B4-BE49-F238E27FC236}">
                <a16:creationId xmlns:a16="http://schemas.microsoft.com/office/drawing/2014/main" id="{3164B7F9-8287-4D98-9F52-54355F62F2D7}"/>
              </a:ext>
            </a:extLst>
          </p:cNvPr>
          <p:cNvSpPr>
            <a:spLocks noGrp="1"/>
          </p:cNvSpPr>
          <p:nvPr>
            <p:ph idx="1"/>
          </p:nvPr>
        </p:nvSpPr>
        <p:spPr>
          <a:xfrm>
            <a:off x="838200" y="1371601"/>
            <a:ext cx="10515600" cy="4805362"/>
          </a:xfrm>
        </p:spPr>
        <p:txBody>
          <a:bodyPr>
            <a:normAutofit/>
          </a:bodyPr>
          <a:lstStyle/>
          <a:p>
            <a:r>
              <a:rPr lang="en-US" sz="4000" dirty="0"/>
              <a:t>“…The unbelieving wife has been sanctified through her believing husband. Otherwise your children would be unclean, but as it is, they are holy.”</a:t>
            </a:r>
          </a:p>
          <a:p>
            <a:r>
              <a:rPr lang="en-US" sz="4000" dirty="0"/>
              <a:t>Naomi should have been pointing her to Jehovah God, but…</a:t>
            </a:r>
          </a:p>
        </p:txBody>
      </p:sp>
    </p:spTree>
    <p:extLst>
      <p:ext uri="{BB962C8B-B14F-4D97-AF65-F5344CB8AC3E}">
        <p14:creationId xmlns:p14="http://schemas.microsoft.com/office/powerpoint/2010/main" val="40079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2200-864D-1E75-91FC-074B935EAF1B}"/>
              </a:ext>
            </a:extLst>
          </p:cNvPr>
          <p:cNvSpPr>
            <a:spLocks noGrp="1"/>
          </p:cNvSpPr>
          <p:nvPr>
            <p:ph type="title"/>
          </p:nvPr>
        </p:nvSpPr>
        <p:spPr/>
        <p:txBody>
          <a:bodyPr/>
          <a:lstStyle/>
          <a:p>
            <a:pPr algn="ctr"/>
            <a:r>
              <a:rPr lang="en-US" dirty="0"/>
              <a:t>Home is where the Heart is.</a:t>
            </a:r>
          </a:p>
        </p:txBody>
      </p:sp>
      <p:sp>
        <p:nvSpPr>
          <p:cNvPr id="3" name="Content Placeholder 2">
            <a:extLst>
              <a:ext uri="{FF2B5EF4-FFF2-40B4-BE49-F238E27FC236}">
                <a16:creationId xmlns:a16="http://schemas.microsoft.com/office/drawing/2014/main" id="{A83237D3-5361-D12E-B34D-5B889D2266C9}"/>
              </a:ext>
            </a:extLst>
          </p:cNvPr>
          <p:cNvSpPr>
            <a:spLocks noGrp="1"/>
          </p:cNvSpPr>
          <p:nvPr>
            <p:ph idx="1"/>
          </p:nvPr>
        </p:nvSpPr>
        <p:spPr/>
        <p:txBody>
          <a:bodyPr>
            <a:normAutofit/>
          </a:bodyPr>
          <a:lstStyle/>
          <a:p>
            <a:r>
              <a:rPr lang="en-US" sz="4000" dirty="0"/>
              <a:t>Where is her heart?</a:t>
            </a:r>
          </a:p>
          <a:p>
            <a:r>
              <a:rPr lang="en-US" sz="4000" dirty="0"/>
              <a:t>Let’s look at Ruth, and her heart.</a:t>
            </a:r>
          </a:p>
        </p:txBody>
      </p:sp>
    </p:spTree>
    <p:extLst>
      <p:ext uri="{BB962C8B-B14F-4D97-AF65-F5344CB8AC3E}">
        <p14:creationId xmlns:p14="http://schemas.microsoft.com/office/powerpoint/2010/main" val="294888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9EBA-A0C2-6663-1314-3CD5F57374FB}"/>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78215B72-761E-3E15-4DB0-BC5497A4614B}"/>
              </a:ext>
            </a:extLst>
          </p:cNvPr>
          <p:cNvSpPr>
            <a:spLocks noGrp="1"/>
          </p:cNvSpPr>
          <p:nvPr>
            <p:ph idx="1"/>
          </p:nvPr>
        </p:nvSpPr>
        <p:spPr>
          <a:xfrm>
            <a:off x="838200" y="1361873"/>
            <a:ext cx="10515600" cy="4815090"/>
          </a:xfrm>
        </p:spPr>
        <p:txBody>
          <a:bodyPr>
            <a:normAutofit/>
          </a:bodyPr>
          <a:lstStyle/>
          <a:p>
            <a:r>
              <a:rPr lang="en-US" sz="4000" dirty="0"/>
              <a:t>She is a Moabitess. </a:t>
            </a:r>
          </a:p>
          <a:p>
            <a:r>
              <a:rPr lang="en-US" sz="4000" dirty="0"/>
              <a:t>They worshiped idols, namely </a:t>
            </a:r>
            <a:r>
              <a:rPr lang="en-US" sz="4000" dirty="0" err="1"/>
              <a:t>Cheosh</a:t>
            </a:r>
            <a:r>
              <a:rPr lang="en-US" sz="4000" dirty="0"/>
              <a:t>.</a:t>
            </a:r>
          </a:p>
          <a:p>
            <a:r>
              <a:rPr lang="en-US" sz="4000" dirty="0"/>
              <a:t>Moab was despised like the Samaritans would be later.</a:t>
            </a:r>
          </a:p>
          <a:p>
            <a:r>
              <a:rPr lang="en-US" sz="4000" dirty="0"/>
              <a:t>Moab had refused to help Moses.</a:t>
            </a:r>
          </a:p>
          <a:p>
            <a:r>
              <a:rPr lang="en-US" sz="4000" dirty="0"/>
              <a:t>Moab had hired Balaam.</a:t>
            </a:r>
          </a:p>
        </p:txBody>
      </p:sp>
    </p:spTree>
    <p:extLst>
      <p:ext uri="{BB962C8B-B14F-4D97-AF65-F5344CB8AC3E}">
        <p14:creationId xmlns:p14="http://schemas.microsoft.com/office/powerpoint/2010/main" val="330068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B264-53F7-7130-CE9B-F08B566E3D53}"/>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D3C9F173-0CBD-8C91-BF2B-ABAFAE8EBE50}"/>
              </a:ext>
            </a:extLst>
          </p:cNvPr>
          <p:cNvSpPr>
            <a:spLocks noGrp="1"/>
          </p:cNvSpPr>
          <p:nvPr>
            <p:ph idx="1"/>
          </p:nvPr>
        </p:nvSpPr>
        <p:spPr/>
        <p:txBody>
          <a:bodyPr/>
          <a:lstStyle/>
          <a:p>
            <a:r>
              <a:rPr lang="en-US" sz="4000" dirty="0"/>
              <a:t>Ruth- “friend, companion.”</a:t>
            </a:r>
          </a:p>
          <a:p>
            <a:r>
              <a:rPr lang="en-US" sz="4000" dirty="0"/>
              <a:t>She comes to the same crossroads and makes a completely different choice.</a:t>
            </a:r>
          </a:p>
          <a:p>
            <a:endParaRPr lang="en-US" dirty="0"/>
          </a:p>
        </p:txBody>
      </p:sp>
    </p:spTree>
    <p:extLst>
      <p:ext uri="{BB962C8B-B14F-4D97-AF65-F5344CB8AC3E}">
        <p14:creationId xmlns:p14="http://schemas.microsoft.com/office/powerpoint/2010/main" val="28226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29AF-651A-0915-682B-E34B76FD6417}"/>
              </a:ext>
            </a:extLst>
          </p:cNvPr>
          <p:cNvSpPr>
            <a:spLocks noGrp="1"/>
          </p:cNvSpPr>
          <p:nvPr>
            <p:ph type="title"/>
          </p:nvPr>
        </p:nvSpPr>
        <p:spPr/>
        <p:txBody>
          <a:bodyPr/>
          <a:lstStyle/>
          <a:p>
            <a:r>
              <a:rPr lang="en-US" dirty="0"/>
              <a:t>RUTH 1:16</a:t>
            </a:r>
          </a:p>
        </p:txBody>
      </p:sp>
      <p:sp>
        <p:nvSpPr>
          <p:cNvPr id="3" name="Content Placeholder 2">
            <a:extLst>
              <a:ext uri="{FF2B5EF4-FFF2-40B4-BE49-F238E27FC236}">
                <a16:creationId xmlns:a16="http://schemas.microsoft.com/office/drawing/2014/main" id="{5578B45C-D251-C133-0914-0A46D42EE5F6}"/>
              </a:ext>
            </a:extLst>
          </p:cNvPr>
          <p:cNvSpPr>
            <a:spLocks noGrp="1"/>
          </p:cNvSpPr>
          <p:nvPr>
            <p:ph idx="1"/>
          </p:nvPr>
        </p:nvSpPr>
        <p:spPr/>
        <p:txBody>
          <a:bodyPr/>
          <a:lstStyle/>
          <a:p>
            <a:r>
              <a:rPr lang="en-US" sz="4000" dirty="0"/>
              <a:t> “But Ruth replied, "Don't urge me to leave you or to turn back from you. Where you go I will go, and where you stay I will stay. Your people will be my people and your God my God.”</a:t>
            </a:r>
          </a:p>
        </p:txBody>
      </p:sp>
    </p:spTree>
    <p:extLst>
      <p:ext uri="{BB962C8B-B14F-4D97-AF65-F5344CB8AC3E}">
        <p14:creationId xmlns:p14="http://schemas.microsoft.com/office/powerpoint/2010/main" val="2944385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8B32-6E50-422C-E3B2-2A754AFA6A19}"/>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20D54D26-F0A3-0508-48C5-6FB6D5396756}"/>
              </a:ext>
            </a:extLst>
          </p:cNvPr>
          <p:cNvSpPr>
            <a:spLocks noGrp="1"/>
          </p:cNvSpPr>
          <p:nvPr>
            <p:ph idx="1"/>
          </p:nvPr>
        </p:nvSpPr>
        <p:spPr>
          <a:xfrm>
            <a:off x="838200" y="1352145"/>
            <a:ext cx="10515600" cy="4824817"/>
          </a:xfrm>
        </p:spPr>
        <p:txBody>
          <a:bodyPr>
            <a:normAutofit/>
          </a:bodyPr>
          <a:lstStyle/>
          <a:p>
            <a:r>
              <a:rPr lang="en-US" sz="4000" dirty="0"/>
              <a:t>She married into a good Jewish family and had watched them for 10 years!</a:t>
            </a:r>
          </a:p>
          <a:p>
            <a:r>
              <a:rPr lang="en-US" sz="4000" dirty="0"/>
              <a:t>Did they talk much about God?</a:t>
            </a:r>
          </a:p>
          <a:p>
            <a:r>
              <a:rPr lang="en-US" sz="4000" dirty="0"/>
              <a:t>Did they have family worship?</a:t>
            </a:r>
          </a:p>
          <a:p>
            <a:r>
              <a:rPr lang="en-US" sz="4000" dirty="0"/>
              <a:t>Naomi did a lot of things wrong, but she must have done a lot of things right.</a:t>
            </a:r>
          </a:p>
        </p:txBody>
      </p:sp>
    </p:spTree>
    <p:extLst>
      <p:ext uri="{BB962C8B-B14F-4D97-AF65-F5344CB8AC3E}">
        <p14:creationId xmlns:p14="http://schemas.microsoft.com/office/powerpoint/2010/main" val="12299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92CE-3EBE-DA63-B141-E0D78A871A75}"/>
              </a:ext>
            </a:extLst>
          </p:cNvPr>
          <p:cNvSpPr>
            <a:spLocks noGrp="1"/>
          </p:cNvSpPr>
          <p:nvPr>
            <p:ph type="title"/>
          </p:nvPr>
        </p:nvSpPr>
        <p:spPr/>
        <p:txBody>
          <a:bodyPr/>
          <a:lstStyle/>
          <a:p>
            <a:r>
              <a:rPr lang="en-US" dirty="0"/>
              <a:t>3.Ruth</a:t>
            </a:r>
          </a:p>
        </p:txBody>
      </p:sp>
      <p:sp>
        <p:nvSpPr>
          <p:cNvPr id="3" name="Content Placeholder 2">
            <a:extLst>
              <a:ext uri="{FF2B5EF4-FFF2-40B4-BE49-F238E27FC236}">
                <a16:creationId xmlns:a16="http://schemas.microsoft.com/office/drawing/2014/main" id="{86FA21AB-471B-4E47-678A-D8B85784155B}"/>
              </a:ext>
            </a:extLst>
          </p:cNvPr>
          <p:cNvSpPr>
            <a:spLocks noGrp="1"/>
          </p:cNvSpPr>
          <p:nvPr>
            <p:ph idx="1"/>
          </p:nvPr>
        </p:nvSpPr>
        <p:spPr/>
        <p:txBody>
          <a:bodyPr>
            <a:normAutofit/>
          </a:bodyPr>
          <a:lstStyle/>
          <a:p>
            <a:r>
              <a:rPr lang="en-US" sz="4000" dirty="0"/>
              <a:t>“Your God will be my God!”</a:t>
            </a:r>
          </a:p>
          <a:p>
            <a:r>
              <a:rPr lang="en-US" sz="4000" dirty="0"/>
              <a:t>Biblical faith is saving faith.</a:t>
            </a:r>
          </a:p>
          <a:p>
            <a:r>
              <a:rPr lang="en-US" sz="4000" dirty="0"/>
              <a:t>It may not be great faith, but it is faith in a Great God.</a:t>
            </a:r>
          </a:p>
          <a:p>
            <a:r>
              <a:rPr lang="en-US" sz="4000" dirty="0"/>
              <a:t>“Thin ice” kind of faith, possibly.</a:t>
            </a:r>
          </a:p>
        </p:txBody>
      </p:sp>
    </p:spTree>
    <p:extLst>
      <p:ext uri="{BB962C8B-B14F-4D97-AF65-F5344CB8AC3E}">
        <p14:creationId xmlns:p14="http://schemas.microsoft.com/office/powerpoint/2010/main" val="25225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9700-019A-F56F-D5D3-77B2ED24E25F}"/>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C8755A86-A808-C843-C3BF-2BB443779614}"/>
              </a:ext>
            </a:extLst>
          </p:cNvPr>
          <p:cNvSpPr>
            <a:spLocks noGrp="1"/>
          </p:cNvSpPr>
          <p:nvPr>
            <p:ph idx="1"/>
          </p:nvPr>
        </p:nvSpPr>
        <p:spPr/>
        <p:txBody>
          <a:bodyPr>
            <a:normAutofit/>
          </a:bodyPr>
          <a:lstStyle/>
          <a:p>
            <a:r>
              <a:rPr lang="en-US" sz="4000" dirty="0"/>
              <a:t>Hebrews 11:6- “..without </a:t>
            </a:r>
            <a:r>
              <a:rPr lang="en-US" sz="4000" b="1" i="1" u="sng" dirty="0"/>
              <a:t>faith</a:t>
            </a:r>
            <a:r>
              <a:rPr lang="en-US" sz="4000" dirty="0"/>
              <a:t> it is impossible to please God.”</a:t>
            </a:r>
          </a:p>
          <a:p>
            <a:r>
              <a:rPr lang="en-US" sz="4000" dirty="0"/>
              <a:t>Hebrews 11:1- “Now</a:t>
            </a:r>
            <a:r>
              <a:rPr lang="en-US" sz="4000" b="1" i="1" u="sng" dirty="0"/>
              <a:t> faith </a:t>
            </a:r>
            <a:r>
              <a:rPr lang="en-US" sz="4000" dirty="0"/>
              <a:t>is being sure of what we hope for and certain of what we do not see.”</a:t>
            </a:r>
          </a:p>
        </p:txBody>
      </p:sp>
    </p:spTree>
    <p:extLst>
      <p:ext uri="{BB962C8B-B14F-4D97-AF65-F5344CB8AC3E}">
        <p14:creationId xmlns:p14="http://schemas.microsoft.com/office/powerpoint/2010/main" val="3705162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52A3-E084-288A-94B2-F3EF80EC43E5}"/>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04744515-EFBB-274B-6722-B6ECDB2A3151}"/>
              </a:ext>
            </a:extLst>
          </p:cNvPr>
          <p:cNvSpPr>
            <a:spLocks noGrp="1"/>
          </p:cNvSpPr>
          <p:nvPr>
            <p:ph idx="1"/>
          </p:nvPr>
        </p:nvSpPr>
        <p:spPr/>
        <p:txBody>
          <a:bodyPr>
            <a:normAutofit/>
          </a:bodyPr>
          <a:lstStyle/>
          <a:p>
            <a:r>
              <a:rPr lang="en-US" sz="4000" dirty="0"/>
              <a:t>Ephesians 2:8- “For it is by grace you have been saved, </a:t>
            </a:r>
            <a:r>
              <a:rPr lang="en-US" sz="4000" b="1" i="1" u="sng" dirty="0"/>
              <a:t>through faith</a:t>
            </a:r>
            <a:r>
              <a:rPr lang="en-US" sz="4000" dirty="0"/>
              <a:t>—and this not from yourselves, it is the gift of God.”</a:t>
            </a:r>
          </a:p>
        </p:txBody>
      </p:sp>
    </p:spTree>
    <p:extLst>
      <p:ext uri="{BB962C8B-B14F-4D97-AF65-F5344CB8AC3E}">
        <p14:creationId xmlns:p14="http://schemas.microsoft.com/office/powerpoint/2010/main" val="182185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506A-CBAE-A145-670F-50DFB4EB8A2D}"/>
              </a:ext>
            </a:extLst>
          </p:cNvPr>
          <p:cNvSpPr>
            <a:spLocks noGrp="1"/>
          </p:cNvSpPr>
          <p:nvPr>
            <p:ph type="title"/>
          </p:nvPr>
        </p:nvSpPr>
        <p:spPr/>
        <p:txBody>
          <a:bodyPr/>
          <a:lstStyle/>
          <a:p>
            <a:r>
              <a:rPr lang="en-US" dirty="0"/>
              <a:t>3. Ruth</a:t>
            </a:r>
          </a:p>
        </p:txBody>
      </p:sp>
      <p:sp>
        <p:nvSpPr>
          <p:cNvPr id="3" name="Content Placeholder 2">
            <a:extLst>
              <a:ext uri="{FF2B5EF4-FFF2-40B4-BE49-F238E27FC236}">
                <a16:creationId xmlns:a16="http://schemas.microsoft.com/office/drawing/2014/main" id="{808E34A0-CD91-766E-5EC4-0559AD5BAA13}"/>
              </a:ext>
            </a:extLst>
          </p:cNvPr>
          <p:cNvSpPr>
            <a:spLocks noGrp="1"/>
          </p:cNvSpPr>
          <p:nvPr>
            <p:ph idx="1"/>
          </p:nvPr>
        </p:nvSpPr>
        <p:spPr/>
        <p:txBody>
          <a:bodyPr>
            <a:normAutofit/>
          </a:bodyPr>
          <a:lstStyle/>
          <a:p>
            <a:r>
              <a:rPr lang="en-US" sz="4000" dirty="0"/>
              <a:t>John 3:36- “Whoever </a:t>
            </a:r>
            <a:r>
              <a:rPr lang="en-US" sz="4000" b="1" i="1" u="sng" dirty="0"/>
              <a:t>believes</a:t>
            </a:r>
            <a:r>
              <a:rPr lang="en-US" sz="4000" dirty="0"/>
              <a:t> in the Son has eternal like, but whoever rejects the Son will not see life, for God’s wrath remains on him.”</a:t>
            </a:r>
          </a:p>
        </p:txBody>
      </p:sp>
    </p:spTree>
    <p:extLst>
      <p:ext uri="{BB962C8B-B14F-4D97-AF65-F5344CB8AC3E}">
        <p14:creationId xmlns:p14="http://schemas.microsoft.com/office/powerpoint/2010/main" val="103722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1E59-0B1F-BA1F-87A1-56CF1C314E48}"/>
              </a:ext>
            </a:extLst>
          </p:cNvPr>
          <p:cNvSpPr>
            <a:spLocks noGrp="1"/>
          </p:cNvSpPr>
          <p:nvPr>
            <p:ph type="title"/>
          </p:nvPr>
        </p:nvSpPr>
        <p:spPr/>
        <p:txBody>
          <a:bodyPr/>
          <a:lstStyle/>
          <a:p>
            <a:endParaRPr lang="en-US"/>
          </a:p>
        </p:txBody>
      </p:sp>
      <p:pic>
        <p:nvPicPr>
          <p:cNvPr id="1026" name="Picture 2" descr="See the source image">
            <a:extLst>
              <a:ext uri="{FF2B5EF4-FFF2-40B4-BE49-F238E27FC236}">
                <a16:creationId xmlns:a16="http://schemas.microsoft.com/office/drawing/2014/main" id="{F37E640E-AB81-8927-7EF5-9CB4DCD35C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4061" y="-31508"/>
            <a:ext cx="4849792" cy="690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01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3:16</a:t>
            </a:r>
          </a:p>
        </p:txBody>
      </p:sp>
      <p:sp>
        <p:nvSpPr>
          <p:cNvPr id="3" name="Content Placeholder 2"/>
          <p:cNvSpPr>
            <a:spLocks noGrp="1"/>
          </p:cNvSpPr>
          <p:nvPr>
            <p:ph idx="1"/>
          </p:nvPr>
        </p:nvSpPr>
        <p:spPr>
          <a:xfrm>
            <a:off x="749030" y="1585609"/>
            <a:ext cx="10604770" cy="5885233"/>
          </a:xfrm>
        </p:spPr>
        <p:txBody>
          <a:bodyPr>
            <a:normAutofit/>
          </a:bodyPr>
          <a:lstStyle/>
          <a:p>
            <a:pPr marL="0" indent="0">
              <a:buNone/>
            </a:pPr>
            <a:r>
              <a:rPr lang="en-US" sz="4000" dirty="0"/>
              <a:t>“For God so loved the world that he gave his one and only Son, that whoever </a:t>
            </a:r>
            <a:r>
              <a:rPr lang="en-US" sz="4000" b="1" i="1" u="sng" dirty="0"/>
              <a:t>believes</a:t>
            </a:r>
            <a:r>
              <a:rPr lang="en-US" sz="4000" dirty="0"/>
              <a:t> in him shall not perish but have eternal life.”</a:t>
            </a:r>
          </a:p>
        </p:txBody>
      </p:sp>
    </p:spTree>
    <p:extLst>
      <p:ext uri="{BB962C8B-B14F-4D97-AF65-F5344CB8AC3E}">
        <p14:creationId xmlns:p14="http://schemas.microsoft.com/office/powerpoint/2010/main" val="987810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3:23</a:t>
            </a:r>
          </a:p>
        </p:txBody>
      </p:sp>
      <p:sp>
        <p:nvSpPr>
          <p:cNvPr id="3" name="Content Placeholder 2"/>
          <p:cNvSpPr>
            <a:spLocks noGrp="1"/>
          </p:cNvSpPr>
          <p:nvPr>
            <p:ph idx="1"/>
          </p:nvPr>
        </p:nvSpPr>
        <p:spPr>
          <a:xfrm>
            <a:off x="856034" y="1295399"/>
            <a:ext cx="10515600" cy="5864157"/>
          </a:xfrm>
        </p:spPr>
        <p:txBody>
          <a:bodyPr>
            <a:normAutofit/>
          </a:bodyPr>
          <a:lstStyle/>
          <a:p>
            <a:r>
              <a:rPr lang="en-US" sz="4000" dirty="0"/>
              <a:t>“For all have sinned and fall short of the glory of God.”</a:t>
            </a:r>
          </a:p>
          <a:p>
            <a:r>
              <a:rPr lang="en-US" sz="4000" dirty="0"/>
              <a:t>Rom. 3:10– “There is no one righteous, not even one.”</a:t>
            </a:r>
          </a:p>
          <a:p>
            <a:r>
              <a:rPr lang="en-US" sz="4000" dirty="0"/>
              <a:t>Rom. 3:12– “All have turned away…there is no one who does good, not even one.”</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7526-1E38-7E07-A6C7-D3E26734D39D}"/>
              </a:ext>
            </a:extLst>
          </p:cNvPr>
          <p:cNvSpPr>
            <a:spLocks noGrp="1"/>
          </p:cNvSpPr>
          <p:nvPr>
            <p:ph type="title"/>
          </p:nvPr>
        </p:nvSpPr>
        <p:spPr>
          <a:xfrm>
            <a:off x="2209348" y="76201"/>
            <a:ext cx="7765321" cy="1859722"/>
          </a:xfrm>
        </p:spPr>
        <p:txBody>
          <a:bodyPr/>
          <a:lstStyle/>
          <a:p>
            <a:r>
              <a:rPr lang="en-US" dirty="0"/>
              <a:t>HAVE YOU BEEN SAVED?</a:t>
            </a:r>
          </a:p>
        </p:txBody>
      </p:sp>
      <p:sp>
        <p:nvSpPr>
          <p:cNvPr id="3" name="Content Placeholder 2">
            <a:extLst>
              <a:ext uri="{FF2B5EF4-FFF2-40B4-BE49-F238E27FC236}">
                <a16:creationId xmlns:a16="http://schemas.microsoft.com/office/drawing/2014/main" id="{4C4216FF-8659-3745-CFAD-1252FCFB571D}"/>
              </a:ext>
            </a:extLst>
          </p:cNvPr>
          <p:cNvSpPr>
            <a:spLocks noGrp="1"/>
          </p:cNvSpPr>
          <p:nvPr>
            <p:ph idx="1"/>
          </p:nvPr>
        </p:nvSpPr>
        <p:spPr>
          <a:xfrm>
            <a:off x="856034" y="1523999"/>
            <a:ext cx="10476689" cy="5257800"/>
          </a:xfrm>
        </p:spPr>
        <p:txBody>
          <a:bodyPr>
            <a:noAutofit/>
          </a:bodyPr>
          <a:lstStyle/>
          <a:p>
            <a:r>
              <a:rPr lang="en-US" sz="4000" dirty="0"/>
              <a:t>“Everyone who calls on the name of the Lord will be saved.”  Romans 10:13</a:t>
            </a:r>
          </a:p>
          <a:p>
            <a:r>
              <a:rPr lang="en-US" sz="4000" dirty="0"/>
              <a:t>“For it is by grace you have been saved, through faith—and this not from yourselves, it is the gift of God—not by works, so that no one can boast.”   Ephesians 2:8-9</a:t>
            </a:r>
          </a:p>
        </p:txBody>
      </p:sp>
    </p:spTree>
    <p:extLst>
      <p:ext uri="{BB962C8B-B14F-4D97-AF65-F5344CB8AC3E}">
        <p14:creationId xmlns:p14="http://schemas.microsoft.com/office/powerpoint/2010/main" val="40503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AB6F-E753-F416-82DC-209C298D684B}"/>
              </a:ext>
            </a:extLst>
          </p:cNvPr>
          <p:cNvSpPr>
            <a:spLocks noGrp="1"/>
          </p:cNvSpPr>
          <p:nvPr>
            <p:ph type="title"/>
          </p:nvPr>
        </p:nvSpPr>
        <p:spPr>
          <a:xfrm>
            <a:off x="1429966" y="152401"/>
            <a:ext cx="8544703" cy="1783522"/>
          </a:xfrm>
        </p:spPr>
        <p:txBody>
          <a:bodyPr/>
          <a:lstStyle/>
          <a:p>
            <a:r>
              <a:rPr lang="en-US" dirty="0"/>
              <a:t>Rev. 3:20</a:t>
            </a:r>
          </a:p>
        </p:txBody>
      </p:sp>
      <p:sp>
        <p:nvSpPr>
          <p:cNvPr id="3" name="Content Placeholder 2">
            <a:extLst>
              <a:ext uri="{FF2B5EF4-FFF2-40B4-BE49-F238E27FC236}">
                <a16:creationId xmlns:a16="http://schemas.microsoft.com/office/drawing/2014/main" id="{B465824E-B041-C074-548D-FFF65248D650}"/>
              </a:ext>
            </a:extLst>
          </p:cNvPr>
          <p:cNvSpPr>
            <a:spLocks noGrp="1"/>
          </p:cNvSpPr>
          <p:nvPr>
            <p:ph idx="1"/>
          </p:nvPr>
        </p:nvSpPr>
        <p:spPr>
          <a:xfrm>
            <a:off x="856034" y="1536970"/>
            <a:ext cx="10496145" cy="3715966"/>
          </a:xfrm>
        </p:spPr>
        <p:txBody>
          <a:bodyPr>
            <a:normAutofit/>
          </a:bodyPr>
          <a:lstStyle/>
          <a:p>
            <a:pPr marL="0" indent="0">
              <a:buNone/>
            </a:pPr>
            <a:r>
              <a:rPr lang="en-US" sz="4400" dirty="0"/>
              <a:t>“Here I am! I stand at the door and knock.  If anyone hears my voice and opens the door, I will come in and eat with him, and he with me.”</a:t>
            </a:r>
          </a:p>
        </p:txBody>
      </p:sp>
    </p:spTree>
    <p:extLst>
      <p:ext uri="{BB962C8B-B14F-4D97-AF65-F5344CB8AC3E}">
        <p14:creationId xmlns:p14="http://schemas.microsoft.com/office/powerpoint/2010/main" val="2630019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AAC5-35BD-3C67-2862-44EC6B40E980}"/>
              </a:ext>
            </a:extLst>
          </p:cNvPr>
          <p:cNvSpPr>
            <a:spLocks noGrp="1"/>
          </p:cNvSpPr>
          <p:nvPr>
            <p:ph type="title"/>
          </p:nvPr>
        </p:nvSpPr>
        <p:spPr/>
        <p:txBody>
          <a:bodyPr>
            <a:normAutofit fontScale="90000"/>
          </a:bodyPr>
          <a:lstStyle/>
          <a:p>
            <a:r>
              <a:rPr lang="en-US" dirty="0"/>
              <a:t>3 Choices, 3 Women, 3 Life-changing Results</a:t>
            </a:r>
          </a:p>
        </p:txBody>
      </p:sp>
      <p:sp>
        <p:nvSpPr>
          <p:cNvPr id="3" name="Content Placeholder 2">
            <a:extLst>
              <a:ext uri="{FF2B5EF4-FFF2-40B4-BE49-F238E27FC236}">
                <a16:creationId xmlns:a16="http://schemas.microsoft.com/office/drawing/2014/main" id="{FB0023F7-CE26-ACF1-AA38-9A58AA802DFA}"/>
              </a:ext>
            </a:extLst>
          </p:cNvPr>
          <p:cNvSpPr>
            <a:spLocks noGrp="1"/>
          </p:cNvSpPr>
          <p:nvPr>
            <p:ph idx="1"/>
          </p:nvPr>
        </p:nvSpPr>
        <p:spPr>
          <a:xfrm>
            <a:off x="838200" y="1381329"/>
            <a:ext cx="10515600" cy="4795634"/>
          </a:xfrm>
        </p:spPr>
        <p:txBody>
          <a:bodyPr>
            <a:normAutofit/>
          </a:bodyPr>
          <a:lstStyle/>
          <a:p>
            <a:r>
              <a:rPr lang="en-US" sz="4000" dirty="0"/>
              <a:t>Orpah- Close, but more concerned with the world.</a:t>
            </a:r>
          </a:p>
          <a:p>
            <a:r>
              <a:rPr lang="en-US" sz="4000" dirty="0"/>
              <a:t>Naomi- Carnal, but still a child of God.</a:t>
            </a:r>
          </a:p>
          <a:p>
            <a:r>
              <a:rPr lang="en-US" sz="4000" dirty="0"/>
              <a:t>Ruth- Convinced, converted and committed!!</a:t>
            </a:r>
          </a:p>
          <a:p>
            <a:r>
              <a:rPr lang="en-US" sz="4000" dirty="0"/>
              <a:t>What will you do? </a:t>
            </a:r>
          </a:p>
        </p:txBody>
      </p:sp>
    </p:spTree>
    <p:extLst>
      <p:ext uri="{BB962C8B-B14F-4D97-AF65-F5344CB8AC3E}">
        <p14:creationId xmlns:p14="http://schemas.microsoft.com/office/powerpoint/2010/main" val="34899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B9EB-ED27-6557-5485-CAAECA40F0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00B311-54E8-9E6D-37BF-D22E92BE6A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130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85C5-D689-189F-8E04-03D8DF7CB035}"/>
              </a:ext>
            </a:extLst>
          </p:cNvPr>
          <p:cNvSpPr>
            <a:spLocks noGrp="1"/>
          </p:cNvSpPr>
          <p:nvPr>
            <p:ph type="title"/>
          </p:nvPr>
        </p:nvSpPr>
        <p:spPr/>
        <p:txBody>
          <a:bodyPr/>
          <a:lstStyle/>
          <a:p>
            <a:r>
              <a:rPr lang="en-US" dirty="0"/>
              <a:t>RUTH 1:1</a:t>
            </a:r>
          </a:p>
        </p:txBody>
      </p:sp>
      <p:sp>
        <p:nvSpPr>
          <p:cNvPr id="3" name="Content Placeholder 2">
            <a:extLst>
              <a:ext uri="{FF2B5EF4-FFF2-40B4-BE49-F238E27FC236}">
                <a16:creationId xmlns:a16="http://schemas.microsoft.com/office/drawing/2014/main" id="{D75F8430-8D7F-2302-A7F3-FABFDB34A9D1}"/>
              </a:ext>
            </a:extLst>
          </p:cNvPr>
          <p:cNvSpPr>
            <a:spLocks noGrp="1"/>
          </p:cNvSpPr>
          <p:nvPr>
            <p:ph idx="1"/>
          </p:nvPr>
        </p:nvSpPr>
        <p:spPr>
          <a:xfrm>
            <a:off x="838200" y="1371600"/>
            <a:ext cx="10515600" cy="4805363"/>
          </a:xfrm>
        </p:spPr>
        <p:txBody>
          <a:bodyPr>
            <a:noAutofit/>
          </a:bodyPr>
          <a:lstStyle/>
          <a:p>
            <a:pPr marL="0" indent="0">
              <a:buNone/>
            </a:pPr>
            <a:r>
              <a:rPr lang="en-US" sz="4000" dirty="0"/>
              <a:t>1) In the days when the judges ruled, there was a famine in the land, and a man from Bethlehem in Judah, together with his wife and two sons, went to live for a while in the country of Moab.</a:t>
            </a:r>
          </a:p>
        </p:txBody>
      </p:sp>
    </p:spTree>
    <p:extLst>
      <p:ext uri="{BB962C8B-B14F-4D97-AF65-F5344CB8AC3E}">
        <p14:creationId xmlns:p14="http://schemas.microsoft.com/office/powerpoint/2010/main" val="383734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85C5-D689-189F-8E04-03D8DF7CB035}"/>
              </a:ext>
            </a:extLst>
          </p:cNvPr>
          <p:cNvSpPr>
            <a:spLocks noGrp="1"/>
          </p:cNvSpPr>
          <p:nvPr>
            <p:ph type="title"/>
          </p:nvPr>
        </p:nvSpPr>
        <p:spPr/>
        <p:txBody>
          <a:bodyPr/>
          <a:lstStyle/>
          <a:p>
            <a:r>
              <a:rPr lang="en-US" dirty="0"/>
              <a:t>RUTH 1:2</a:t>
            </a:r>
          </a:p>
        </p:txBody>
      </p:sp>
      <p:sp>
        <p:nvSpPr>
          <p:cNvPr id="3" name="Content Placeholder 2">
            <a:extLst>
              <a:ext uri="{FF2B5EF4-FFF2-40B4-BE49-F238E27FC236}">
                <a16:creationId xmlns:a16="http://schemas.microsoft.com/office/drawing/2014/main" id="{D75F8430-8D7F-2302-A7F3-FABFDB34A9D1}"/>
              </a:ext>
            </a:extLst>
          </p:cNvPr>
          <p:cNvSpPr>
            <a:spLocks noGrp="1"/>
          </p:cNvSpPr>
          <p:nvPr>
            <p:ph idx="1"/>
          </p:nvPr>
        </p:nvSpPr>
        <p:spPr>
          <a:xfrm>
            <a:off x="838200" y="1371600"/>
            <a:ext cx="10515600" cy="4805363"/>
          </a:xfrm>
        </p:spPr>
        <p:txBody>
          <a:bodyPr>
            <a:noAutofit/>
          </a:bodyPr>
          <a:lstStyle/>
          <a:p>
            <a:pPr marL="0" indent="0">
              <a:buNone/>
            </a:pPr>
            <a:r>
              <a:rPr lang="en-US" sz="4000" dirty="0"/>
              <a:t>2) The man's name was Elimelech, his wife's name Naomi, and the names of his two sons were </a:t>
            </a:r>
            <a:r>
              <a:rPr lang="en-US" sz="4000" dirty="0" err="1"/>
              <a:t>Mahlon</a:t>
            </a:r>
            <a:r>
              <a:rPr lang="en-US" sz="4000" dirty="0"/>
              <a:t> and </a:t>
            </a:r>
            <a:r>
              <a:rPr lang="en-US" sz="4000" dirty="0" err="1"/>
              <a:t>Kilion</a:t>
            </a:r>
            <a:r>
              <a:rPr lang="en-US" sz="4000" dirty="0"/>
              <a:t>. They were </a:t>
            </a:r>
            <a:r>
              <a:rPr lang="en-US" sz="4000" dirty="0" err="1"/>
              <a:t>Ephrathites</a:t>
            </a:r>
            <a:r>
              <a:rPr lang="en-US" sz="4000" dirty="0"/>
              <a:t> from Bethlehem, Judah. And they went to Moab and lived there. </a:t>
            </a:r>
          </a:p>
        </p:txBody>
      </p:sp>
    </p:spTree>
    <p:extLst>
      <p:ext uri="{BB962C8B-B14F-4D97-AF65-F5344CB8AC3E}">
        <p14:creationId xmlns:p14="http://schemas.microsoft.com/office/powerpoint/2010/main" val="2177338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160D-82A3-E65A-7409-37861EF72501}"/>
              </a:ext>
            </a:extLst>
          </p:cNvPr>
          <p:cNvSpPr>
            <a:spLocks noGrp="1"/>
          </p:cNvSpPr>
          <p:nvPr>
            <p:ph type="title"/>
          </p:nvPr>
        </p:nvSpPr>
        <p:spPr/>
        <p:txBody>
          <a:bodyPr/>
          <a:lstStyle/>
          <a:p>
            <a:r>
              <a:rPr lang="en-US" dirty="0"/>
              <a:t>RUTH 1:3-5</a:t>
            </a:r>
          </a:p>
        </p:txBody>
      </p:sp>
      <p:sp>
        <p:nvSpPr>
          <p:cNvPr id="3" name="Content Placeholder 2">
            <a:extLst>
              <a:ext uri="{FF2B5EF4-FFF2-40B4-BE49-F238E27FC236}">
                <a16:creationId xmlns:a16="http://schemas.microsoft.com/office/drawing/2014/main" id="{7C0820BA-4F45-C52D-46D8-C7E38EDAD300}"/>
              </a:ext>
            </a:extLst>
          </p:cNvPr>
          <p:cNvSpPr>
            <a:spLocks noGrp="1"/>
          </p:cNvSpPr>
          <p:nvPr>
            <p:ph idx="1"/>
          </p:nvPr>
        </p:nvSpPr>
        <p:spPr>
          <a:xfrm>
            <a:off x="838200" y="1342417"/>
            <a:ext cx="10515600" cy="4834546"/>
          </a:xfrm>
        </p:spPr>
        <p:txBody>
          <a:bodyPr>
            <a:normAutofit/>
          </a:bodyPr>
          <a:lstStyle/>
          <a:p>
            <a:pPr marL="0" indent="0">
              <a:buNone/>
            </a:pPr>
            <a:r>
              <a:rPr lang="en-US" sz="4000" dirty="0"/>
              <a:t>3) Now Elimelech, Naomi's husband, died, and she was left with her two sons. 4) They married Moabite women, one named Orpah and the other Ruth. After they had lived there about ten years, 5) both </a:t>
            </a:r>
            <a:r>
              <a:rPr lang="en-US" sz="4000" dirty="0" err="1"/>
              <a:t>Mahlon</a:t>
            </a:r>
            <a:r>
              <a:rPr lang="en-US" sz="4000" dirty="0"/>
              <a:t> and </a:t>
            </a:r>
            <a:r>
              <a:rPr lang="en-US" sz="4000" dirty="0" err="1"/>
              <a:t>Kilion</a:t>
            </a:r>
            <a:r>
              <a:rPr lang="en-US" sz="4000" dirty="0"/>
              <a:t> also died, and Naomi was left without her two sons and her husband. </a:t>
            </a:r>
          </a:p>
        </p:txBody>
      </p:sp>
    </p:spTree>
    <p:extLst>
      <p:ext uri="{BB962C8B-B14F-4D97-AF65-F5344CB8AC3E}">
        <p14:creationId xmlns:p14="http://schemas.microsoft.com/office/powerpoint/2010/main" val="219592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1BD8-72FF-EEBB-7C4E-70D02285670B}"/>
              </a:ext>
            </a:extLst>
          </p:cNvPr>
          <p:cNvSpPr>
            <a:spLocks noGrp="1"/>
          </p:cNvSpPr>
          <p:nvPr>
            <p:ph type="title"/>
          </p:nvPr>
        </p:nvSpPr>
        <p:spPr/>
        <p:txBody>
          <a:bodyPr/>
          <a:lstStyle/>
          <a:p>
            <a:r>
              <a:rPr lang="en-US" dirty="0"/>
              <a:t>RUTH 1:6-7</a:t>
            </a:r>
          </a:p>
        </p:txBody>
      </p:sp>
      <p:sp>
        <p:nvSpPr>
          <p:cNvPr id="3" name="Content Placeholder 2">
            <a:extLst>
              <a:ext uri="{FF2B5EF4-FFF2-40B4-BE49-F238E27FC236}">
                <a16:creationId xmlns:a16="http://schemas.microsoft.com/office/drawing/2014/main" id="{DC0899F1-36E8-DEB8-5EFA-7B768157C610}"/>
              </a:ext>
            </a:extLst>
          </p:cNvPr>
          <p:cNvSpPr>
            <a:spLocks noGrp="1"/>
          </p:cNvSpPr>
          <p:nvPr>
            <p:ph idx="1"/>
          </p:nvPr>
        </p:nvSpPr>
        <p:spPr>
          <a:xfrm>
            <a:off x="838200" y="1371599"/>
            <a:ext cx="10515600" cy="4805363"/>
          </a:xfrm>
        </p:spPr>
        <p:txBody>
          <a:bodyPr>
            <a:normAutofit/>
          </a:bodyPr>
          <a:lstStyle/>
          <a:p>
            <a:pPr marL="0" indent="0">
              <a:buNone/>
            </a:pPr>
            <a:r>
              <a:rPr lang="en-US" sz="4000" dirty="0"/>
              <a:t>6) When she heard in Moab that the Lord had come to the aid of his people by providing food for them, Naomi and her daughters-in-law prepared to return home from there. 7) With her two daughters-in-law she left the place where she had been living and set out on the road that would take them back to the land of Judah. </a:t>
            </a:r>
          </a:p>
        </p:txBody>
      </p:sp>
    </p:spTree>
    <p:extLst>
      <p:ext uri="{BB962C8B-B14F-4D97-AF65-F5344CB8AC3E}">
        <p14:creationId xmlns:p14="http://schemas.microsoft.com/office/powerpoint/2010/main" val="33871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7B94-C2C7-D3AE-23BD-CFA272C8B5E6}"/>
              </a:ext>
            </a:extLst>
          </p:cNvPr>
          <p:cNvSpPr>
            <a:spLocks noGrp="1"/>
          </p:cNvSpPr>
          <p:nvPr>
            <p:ph type="title"/>
          </p:nvPr>
        </p:nvSpPr>
        <p:spPr/>
        <p:txBody>
          <a:bodyPr/>
          <a:lstStyle/>
          <a:p>
            <a:r>
              <a:rPr lang="en-US" dirty="0"/>
              <a:t>RUTH 1:8</a:t>
            </a:r>
          </a:p>
        </p:txBody>
      </p:sp>
      <p:sp>
        <p:nvSpPr>
          <p:cNvPr id="3" name="Content Placeholder 2">
            <a:extLst>
              <a:ext uri="{FF2B5EF4-FFF2-40B4-BE49-F238E27FC236}">
                <a16:creationId xmlns:a16="http://schemas.microsoft.com/office/drawing/2014/main" id="{13B90F31-812D-267A-AD99-2117F852D1ED}"/>
              </a:ext>
            </a:extLst>
          </p:cNvPr>
          <p:cNvSpPr>
            <a:spLocks noGrp="1"/>
          </p:cNvSpPr>
          <p:nvPr>
            <p:ph idx="1"/>
          </p:nvPr>
        </p:nvSpPr>
        <p:spPr>
          <a:xfrm>
            <a:off x="838200" y="1361872"/>
            <a:ext cx="10515600" cy="4815091"/>
          </a:xfrm>
        </p:spPr>
        <p:txBody>
          <a:bodyPr>
            <a:noAutofit/>
          </a:bodyPr>
          <a:lstStyle/>
          <a:p>
            <a:pPr marL="0" indent="0">
              <a:buNone/>
            </a:pPr>
            <a:r>
              <a:rPr lang="en-US" sz="4000" dirty="0"/>
              <a:t>8) Then Naomi said to her two daughters in-law, "Go back, each of you, to your mother's home. May the Lord show kindness to you, as you have shown to your dead and to me. </a:t>
            </a:r>
          </a:p>
        </p:txBody>
      </p:sp>
    </p:spTree>
    <p:extLst>
      <p:ext uri="{BB962C8B-B14F-4D97-AF65-F5344CB8AC3E}">
        <p14:creationId xmlns:p14="http://schemas.microsoft.com/office/powerpoint/2010/main" val="1287980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1711</TotalTime>
  <Words>1848</Words>
  <Application>Microsoft Office PowerPoint</Application>
  <PresentationFormat>Widescreen</PresentationFormat>
  <Paragraphs>136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THE PRODIGAL SON, A PARABLE OF JESUS</vt:lpstr>
      <vt:lpstr>PowerPoint Presentation</vt:lpstr>
      <vt:lpstr>PowerPoint Presentation</vt:lpstr>
      <vt:lpstr>RUTH 1:1</vt:lpstr>
      <vt:lpstr>RUTH 1:2</vt:lpstr>
      <vt:lpstr>RUTH 1:3-5</vt:lpstr>
      <vt:lpstr>RUTH 1:6-7</vt:lpstr>
      <vt:lpstr>RUTH 1:8</vt:lpstr>
      <vt:lpstr>RUTH 1:9-10</vt:lpstr>
      <vt:lpstr>RUTH 1:11</vt:lpstr>
      <vt:lpstr>RUTH 1:12</vt:lpstr>
      <vt:lpstr>RUTH 1:13-14</vt:lpstr>
      <vt:lpstr>RUTH 1:15-16</vt:lpstr>
      <vt:lpstr>RUTH 1:17-18</vt:lpstr>
      <vt:lpstr>RUTH 1:19-20</vt:lpstr>
      <vt:lpstr>RUTH 1:21-22</vt:lpstr>
      <vt:lpstr>This is a Story in the time of the Judges</vt:lpstr>
      <vt:lpstr>This is the Story of a Prodigal Daughter</vt:lpstr>
      <vt:lpstr>This is the Story of 3 Widows</vt:lpstr>
      <vt:lpstr>Home is where the Heart is.</vt:lpstr>
      <vt:lpstr>1. Orpah</vt:lpstr>
      <vt:lpstr>1. Orpah</vt:lpstr>
      <vt:lpstr>1. Orpah</vt:lpstr>
      <vt:lpstr>Home is where the Heart is.</vt:lpstr>
      <vt:lpstr>2. Naomi</vt:lpstr>
      <vt:lpstr>2. Naomi</vt:lpstr>
      <vt:lpstr>2. Naomi</vt:lpstr>
      <vt:lpstr>John 3:16</vt:lpstr>
      <vt:lpstr>1 Cor. 7:14</vt:lpstr>
      <vt:lpstr>Home is where the Heart is.</vt:lpstr>
      <vt:lpstr>3. Ruth</vt:lpstr>
      <vt:lpstr>3. Ruth</vt:lpstr>
      <vt:lpstr>RUTH 1:16</vt:lpstr>
      <vt:lpstr>3. Ruth</vt:lpstr>
      <vt:lpstr>3.Ruth</vt:lpstr>
      <vt:lpstr>3. Ruth</vt:lpstr>
      <vt:lpstr>3. Ruth</vt:lpstr>
      <vt:lpstr>3. Ruth</vt:lpstr>
      <vt:lpstr>John 3:16</vt:lpstr>
      <vt:lpstr>Romans 3:23</vt:lpstr>
      <vt:lpstr>HAVE YOU BEEN SAVED?</vt:lpstr>
      <vt:lpstr>Rev. 3:20</vt:lpstr>
      <vt:lpstr>3 Choices, 3 Women, 3 Life-changing 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IS WHERE  THE HEART IS.</dc:title>
  <dc:creator>steve hokuf</dc:creator>
  <cp:lastModifiedBy>Chrissy Jackson</cp:lastModifiedBy>
  <cp:revision>2</cp:revision>
  <dcterms:created xsi:type="dcterms:W3CDTF">2022-10-03T17:46:20Z</dcterms:created>
  <dcterms:modified xsi:type="dcterms:W3CDTF">2022-10-08T23:20:41Z</dcterms:modified>
</cp:coreProperties>
</file>