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60" r:id="rId4"/>
    <p:sldId id="258" r:id="rId5"/>
    <p:sldId id="259"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2BDB01-9D7F-42F1-A469-C84CCD81C364}" v="6" dt="2022-09-04T00:53:05.1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660"/>
  </p:normalViewPr>
  <p:slideViewPr>
    <p:cSldViewPr snapToGrid="0">
      <p:cViewPr varScale="1">
        <p:scale>
          <a:sx n="105" d="100"/>
          <a:sy n="105" d="100"/>
        </p:scale>
        <p:origin x="9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1B8F32D-D8B6-4B9E-9CBF-DCAC30B7B93D}" type="datetimeFigureOut">
              <a:rPr lang="en-US" smtClean="0"/>
              <a:t>9/2/2022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193483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8F32D-D8B6-4B9E-9CBF-DCAC30B7B93D}" type="datetimeFigureOut">
              <a:rPr lang="en-US" smtClean="0"/>
              <a:pPr/>
              <a:t>9/2/2022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553ECD-7F6D-420D-93CA-D8D15EB427AC}" type="slidenum">
              <a:rPr lang="en-US" smtClean="0"/>
              <a:pPr/>
              <a:t>‹#›</a:t>
            </a:fld>
            <a:endParaRPr lang="en-US" dirty="0"/>
          </a:p>
        </p:txBody>
      </p:sp>
    </p:spTree>
    <p:extLst>
      <p:ext uri="{BB962C8B-B14F-4D97-AF65-F5344CB8AC3E}">
        <p14:creationId xmlns:p14="http://schemas.microsoft.com/office/powerpoint/2010/main" val="1931458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8F32D-D8B6-4B9E-9CBF-DCAC30B7B93D}" type="datetimeFigureOut">
              <a:rPr lang="en-US" smtClean="0"/>
              <a:pPr/>
              <a:t>9/2/2022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553ECD-7F6D-420D-93CA-D8D15EB427AC}" type="slidenum">
              <a:rPr lang="en-US" smtClean="0"/>
              <a:pPr/>
              <a:t>‹#›</a:t>
            </a:fld>
            <a:endParaRPr lang="en-US" dirty="0"/>
          </a:p>
        </p:txBody>
      </p:sp>
    </p:spTree>
    <p:extLst>
      <p:ext uri="{BB962C8B-B14F-4D97-AF65-F5344CB8AC3E}">
        <p14:creationId xmlns:p14="http://schemas.microsoft.com/office/powerpoint/2010/main" val="21608571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8F32D-D8B6-4B9E-9CBF-DCAC30B7B93D}" type="datetimeFigureOut">
              <a:rPr lang="en-US" smtClean="0"/>
              <a:pPr/>
              <a:t>9/2/2022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553ECD-7F6D-420D-93CA-D8D15EB427AC}" type="slidenum">
              <a:rPr lang="en-US" smtClean="0"/>
              <a:pPr/>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832206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8F32D-D8B6-4B9E-9CBF-DCAC30B7B93D}" type="datetimeFigureOut">
              <a:rPr lang="en-US" smtClean="0"/>
              <a:pPr/>
              <a:t>9/2/2022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553ECD-7F6D-420D-93CA-D8D15EB427AC}" type="slidenum">
              <a:rPr lang="en-US" smtClean="0"/>
              <a:pPr/>
              <a:t>‹#›</a:t>
            </a:fld>
            <a:endParaRPr lang="en-US" dirty="0"/>
          </a:p>
        </p:txBody>
      </p:sp>
    </p:spTree>
    <p:extLst>
      <p:ext uri="{BB962C8B-B14F-4D97-AF65-F5344CB8AC3E}">
        <p14:creationId xmlns:p14="http://schemas.microsoft.com/office/powerpoint/2010/main" val="498839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1B8F32D-D8B6-4B9E-9CBF-DCAC30B7B93D}" type="datetimeFigureOut">
              <a:rPr lang="en-US" smtClean="0"/>
              <a:pPr/>
              <a:t>9/2/2022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0553ECD-7F6D-420D-93CA-D8D15EB427AC}" type="slidenum">
              <a:rPr lang="en-US" smtClean="0"/>
              <a:pPr/>
              <a:t>‹#›</a:t>
            </a:fld>
            <a:endParaRPr lang="en-US" dirty="0"/>
          </a:p>
        </p:txBody>
      </p:sp>
    </p:spTree>
    <p:extLst>
      <p:ext uri="{BB962C8B-B14F-4D97-AF65-F5344CB8AC3E}">
        <p14:creationId xmlns:p14="http://schemas.microsoft.com/office/powerpoint/2010/main" val="17909499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1B8F32D-D8B6-4B9E-9CBF-DCAC30B7B93D}" type="datetimeFigureOut">
              <a:rPr lang="en-US" smtClean="0"/>
              <a:pPr/>
              <a:t>9/2/2022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0553ECD-7F6D-420D-93CA-D8D15EB427AC}" type="slidenum">
              <a:rPr lang="en-US" smtClean="0"/>
              <a:pPr/>
              <a:t>‹#›</a:t>
            </a:fld>
            <a:endParaRPr lang="en-US" dirty="0"/>
          </a:p>
        </p:txBody>
      </p:sp>
    </p:spTree>
    <p:extLst>
      <p:ext uri="{BB962C8B-B14F-4D97-AF65-F5344CB8AC3E}">
        <p14:creationId xmlns:p14="http://schemas.microsoft.com/office/powerpoint/2010/main" val="24551471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B8F32D-D8B6-4B9E-9CBF-DCAC30B7B93D}" type="datetimeFigureOut">
              <a:rPr lang="en-US" smtClean="0"/>
              <a:t>9/2/2022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8311594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B8F32D-D8B6-4B9E-9CBF-DCAC30B7B93D}" type="datetimeFigureOut">
              <a:rPr lang="en-US" smtClean="0"/>
              <a:t>9/2/2022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98296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B8F32D-D8B6-4B9E-9CBF-DCAC30B7B93D}" type="datetimeFigureOut">
              <a:rPr lang="en-US" smtClean="0"/>
              <a:t>9/2/2022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651443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B8F32D-D8B6-4B9E-9CBF-DCAC30B7B93D}" type="datetimeFigureOut">
              <a:rPr lang="en-US" smtClean="0"/>
              <a:t>9/2/2022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9532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B8F32D-D8B6-4B9E-9CBF-DCAC30B7B93D}" type="datetimeFigureOut">
              <a:rPr lang="en-US" smtClean="0"/>
              <a:t>9/2/2022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508754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B8F32D-D8B6-4B9E-9CBF-DCAC30B7B93D}" type="datetimeFigureOut">
              <a:rPr lang="en-US" smtClean="0"/>
              <a:t>9/2/2022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51471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B8F32D-D8B6-4B9E-9CBF-DCAC30B7B93D}" type="datetimeFigureOut">
              <a:rPr lang="en-US" smtClean="0"/>
              <a:t>9/2/2022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280919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B8F32D-D8B6-4B9E-9CBF-DCAC30B7B93D}" type="datetimeFigureOut">
              <a:rPr lang="en-US" smtClean="0"/>
              <a:t>9/2/2022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417184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8F32D-D8B6-4B9E-9CBF-DCAC30B7B93D}" type="datetimeFigureOut">
              <a:rPr lang="en-US" smtClean="0"/>
              <a:t>9/2/2022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156990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8F32D-D8B6-4B9E-9CBF-DCAC30B7B93D}" type="datetimeFigureOut">
              <a:rPr lang="en-US" smtClean="0"/>
              <a:t>9/2/2022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119256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1B8F32D-D8B6-4B9E-9CBF-DCAC30B7B93D}" type="datetimeFigureOut">
              <a:rPr lang="en-US" smtClean="0"/>
              <a:pPr/>
              <a:t>9/2/2022</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0553ECD-7F6D-420D-93CA-D8D15EB427AC}" type="slidenum">
              <a:rPr lang="en-US" smtClean="0"/>
              <a:pPr/>
              <a:t>‹#›</a:t>
            </a:fld>
            <a:endParaRPr lang="en-US" dirty="0"/>
          </a:p>
        </p:txBody>
      </p:sp>
    </p:spTree>
    <p:extLst>
      <p:ext uri="{BB962C8B-B14F-4D97-AF65-F5344CB8AC3E}">
        <p14:creationId xmlns:p14="http://schemas.microsoft.com/office/powerpoint/2010/main" val="1919589845"/>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Different coloured question marks">
            <a:extLst>
              <a:ext uri="{FF2B5EF4-FFF2-40B4-BE49-F238E27FC236}">
                <a16:creationId xmlns:a16="http://schemas.microsoft.com/office/drawing/2014/main" id="{1FA01EBB-C994-84EC-2874-D47B011D68FF}"/>
              </a:ext>
            </a:extLst>
          </p:cNvPr>
          <p:cNvPicPr>
            <a:picLocks noChangeAspect="1"/>
          </p:cNvPicPr>
          <p:nvPr/>
        </p:nvPicPr>
        <p:blipFill rotWithShape="1">
          <a:blip r:embed="rId2">
            <a:alphaModFix amt="40000"/>
          </a:blip>
          <a:srcRect r="25"/>
          <a:stretch/>
        </p:blipFill>
        <p:spPr>
          <a:xfrm>
            <a:off x="20" y="10"/>
            <a:ext cx="12188932" cy="6857990"/>
          </a:xfrm>
          <a:prstGeom prst="rect">
            <a:avLst/>
          </a:prstGeom>
        </p:spPr>
      </p:pic>
      <p:sp>
        <p:nvSpPr>
          <p:cNvPr id="2" name="Title 1">
            <a:extLst>
              <a:ext uri="{FF2B5EF4-FFF2-40B4-BE49-F238E27FC236}">
                <a16:creationId xmlns:a16="http://schemas.microsoft.com/office/drawing/2014/main" id="{DABC7E27-9254-5006-8CA3-683659EC28CA}"/>
              </a:ext>
            </a:extLst>
          </p:cNvPr>
          <p:cNvSpPr>
            <a:spLocks noGrp="1"/>
          </p:cNvSpPr>
          <p:nvPr>
            <p:ph type="ctrTitle"/>
          </p:nvPr>
        </p:nvSpPr>
        <p:spPr>
          <a:xfrm>
            <a:off x="482600" y="732032"/>
            <a:ext cx="6900839" cy="2736390"/>
          </a:xfrm>
        </p:spPr>
        <p:txBody>
          <a:bodyPr anchor="t">
            <a:normAutofit/>
          </a:bodyPr>
          <a:lstStyle/>
          <a:p>
            <a:r>
              <a:rPr lang="en-US" sz="8000">
                <a:solidFill>
                  <a:srgbClr val="FFFFFF"/>
                </a:solidFill>
              </a:rPr>
              <a:t>The More we know</a:t>
            </a:r>
          </a:p>
        </p:txBody>
      </p:sp>
      <p:sp>
        <p:nvSpPr>
          <p:cNvPr id="3" name="Subtitle 2">
            <a:extLst>
              <a:ext uri="{FF2B5EF4-FFF2-40B4-BE49-F238E27FC236}">
                <a16:creationId xmlns:a16="http://schemas.microsoft.com/office/drawing/2014/main" id="{76A96270-06E9-A2C2-4F70-D55F13FFAC8C}"/>
              </a:ext>
            </a:extLst>
          </p:cNvPr>
          <p:cNvSpPr>
            <a:spLocks noGrp="1"/>
          </p:cNvSpPr>
          <p:nvPr>
            <p:ph type="subTitle" idx="1"/>
          </p:nvPr>
        </p:nvSpPr>
        <p:spPr>
          <a:xfrm>
            <a:off x="6596565" y="2990590"/>
            <a:ext cx="4986084" cy="1949813"/>
          </a:xfrm>
        </p:spPr>
        <p:txBody>
          <a:bodyPr anchor="b">
            <a:normAutofit/>
          </a:bodyPr>
          <a:lstStyle/>
          <a:p>
            <a:pPr algn="r"/>
            <a:r>
              <a:rPr lang="en-US" dirty="0">
                <a:solidFill>
                  <a:srgbClr val="FFFFFF"/>
                </a:solidFill>
              </a:rPr>
              <a:t>1 John 5:13-20</a:t>
            </a:r>
          </a:p>
        </p:txBody>
      </p:sp>
    </p:spTree>
    <p:extLst>
      <p:ext uri="{BB962C8B-B14F-4D97-AF65-F5344CB8AC3E}">
        <p14:creationId xmlns:p14="http://schemas.microsoft.com/office/powerpoint/2010/main" val="790171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5BBF4-910C-7343-7964-4EA1B81A2319}"/>
              </a:ext>
            </a:extLst>
          </p:cNvPr>
          <p:cNvSpPr>
            <a:spLocks noGrp="1"/>
          </p:cNvSpPr>
          <p:nvPr>
            <p:ph type="title"/>
          </p:nvPr>
        </p:nvSpPr>
        <p:spPr/>
        <p:txBody>
          <a:bodyPr/>
          <a:lstStyle/>
          <a:p>
            <a:r>
              <a:rPr lang="en-US" dirty="0"/>
              <a:t>Key Takeaway</a:t>
            </a:r>
          </a:p>
        </p:txBody>
      </p:sp>
      <p:sp>
        <p:nvSpPr>
          <p:cNvPr id="3" name="Content Placeholder 2">
            <a:extLst>
              <a:ext uri="{FF2B5EF4-FFF2-40B4-BE49-F238E27FC236}">
                <a16:creationId xmlns:a16="http://schemas.microsoft.com/office/drawing/2014/main" id="{CFDAE4E4-E582-1DEB-8DB1-8A5DFE3FA27B}"/>
              </a:ext>
            </a:extLst>
          </p:cNvPr>
          <p:cNvSpPr>
            <a:spLocks noGrp="1"/>
          </p:cNvSpPr>
          <p:nvPr>
            <p:ph idx="1"/>
          </p:nvPr>
        </p:nvSpPr>
        <p:spPr/>
        <p:txBody>
          <a:bodyPr>
            <a:normAutofit/>
          </a:bodyPr>
          <a:lstStyle/>
          <a:p>
            <a:pPr marL="0" indent="0">
              <a:buNone/>
            </a:pPr>
            <a:r>
              <a:rPr lang="en-US" sz="3200" dirty="0"/>
              <a:t>Little children, keep yourselves from idols. (v.21)</a:t>
            </a:r>
          </a:p>
          <a:p>
            <a:pPr marL="0" indent="0">
              <a:buNone/>
            </a:pPr>
            <a:endParaRPr lang="en-US" sz="3200" dirty="0"/>
          </a:p>
          <a:p>
            <a:pPr marL="0" indent="0">
              <a:buNone/>
            </a:pPr>
            <a:r>
              <a:rPr lang="en-US" sz="3200" dirty="0"/>
              <a:t>Jonah 2:8 Those who pay regard to vain idols forsake their hope of steadfast love</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2659254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E7F71-B4A8-1C41-8E6F-EFE052CE3689}"/>
              </a:ext>
            </a:extLst>
          </p:cNvPr>
          <p:cNvSpPr>
            <a:spLocks noGrp="1"/>
          </p:cNvSpPr>
          <p:nvPr>
            <p:ph type="title"/>
          </p:nvPr>
        </p:nvSpPr>
        <p:spPr/>
        <p:txBody>
          <a:bodyPr/>
          <a:lstStyle/>
          <a:p>
            <a:r>
              <a:rPr lang="en-US" dirty="0"/>
              <a:t>Assurance in the Gospel</a:t>
            </a:r>
          </a:p>
        </p:txBody>
      </p:sp>
      <p:sp>
        <p:nvSpPr>
          <p:cNvPr id="3" name="Content Placeholder 2">
            <a:extLst>
              <a:ext uri="{FF2B5EF4-FFF2-40B4-BE49-F238E27FC236}">
                <a16:creationId xmlns:a16="http://schemas.microsoft.com/office/drawing/2014/main" id="{DF832682-2AB8-F609-6D46-A7BD5123AF81}"/>
              </a:ext>
            </a:extLst>
          </p:cNvPr>
          <p:cNvSpPr>
            <a:spLocks noGrp="1"/>
          </p:cNvSpPr>
          <p:nvPr>
            <p:ph idx="1"/>
          </p:nvPr>
        </p:nvSpPr>
        <p:spPr/>
        <p:txBody>
          <a:bodyPr>
            <a:noAutofit/>
          </a:bodyPr>
          <a:lstStyle/>
          <a:p>
            <a:pPr marL="0" indent="0">
              <a:buNone/>
            </a:pPr>
            <a:r>
              <a:rPr lang="en-US" sz="3200" baseline="30000" dirty="0"/>
              <a:t>13</a:t>
            </a:r>
            <a:r>
              <a:rPr lang="en-US" sz="3200" dirty="0"/>
              <a:t> I write these things to you who believe in the name of the Son of God, that you may know that you have eternal life. </a:t>
            </a:r>
            <a:r>
              <a:rPr lang="en-US" sz="3200" baseline="30000" dirty="0"/>
              <a:t>14</a:t>
            </a:r>
            <a:r>
              <a:rPr lang="en-US" sz="3200" dirty="0"/>
              <a:t> And this is the confidence that we have toward him, that if we ask anything according to his will he hears us. </a:t>
            </a:r>
            <a:r>
              <a:rPr lang="en-US" sz="3200" baseline="30000" dirty="0"/>
              <a:t>15</a:t>
            </a:r>
            <a:r>
              <a:rPr lang="en-US" sz="3200" dirty="0"/>
              <a:t> And if we know that he hears us in whatever we ask, we know that we have the requests that we have asked of him.</a:t>
            </a:r>
          </a:p>
        </p:txBody>
      </p:sp>
    </p:spTree>
    <p:extLst>
      <p:ext uri="{BB962C8B-B14F-4D97-AF65-F5344CB8AC3E}">
        <p14:creationId xmlns:p14="http://schemas.microsoft.com/office/powerpoint/2010/main" val="587568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11CB8-1BD0-DD38-7CE0-8100B9580E6F}"/>
              </a:ext>
            </a:extLst>
          </p:cNvPr>
          <p:cNvSpPr>
            <a:spLocks noGrp="1"/>
          </p:cNvSpPr>
          <p:nvPr>
            <p:ph type="title"/>
          </p:nvPr>
        </p:nvSpPr>
        <p:spPr/>
        <p:txBody>
          <a:bodyPr/>
          <a:lstStyle/>
          <a:p>
            <a:r>
              <a:rPr lang="en-US" dirty="0"/>
              <a:t>Assurance in the Gospel</a:t>
            </a:r>
          </a:p>
        </p:txBody>
      </p:sp>
      <p:sp>
        <p:nvSpPr>
          <p:cNvPr id="3" name="Content Placeholder 2">
            <a:extLst>
              <a:ext uri="{FF2B5EF4-FFF2-40B4-BE49-F238E27FC236}">
                <a16:creationId xmlns:a16="http://schemas.microsoft.com/office/drawing/2014/main" id="{7FDA3DFE-9845-0DDD-38A4-D4D9E326367C}"/>
              </a:ext>
            </a:extLst>
          </p:cNvPr>
          <p:cNvSpPr>
            <a:spLocks noGrp="1"/>
          </p:cNvSpPr>
          <p:nvPr>
            <p:ph idx="1"/>
          </p:nvPr>
        </p:nvSpPr>
        <p:spPr/>
        <p:txBody>
          <a:bodyPr>
            <a:normAutofit/>
          </a:bodyPr>
          <a:lstStyle/>
          <a:p>
            <a:pPr marL="0" indent="0">
              <a:buNone/>
            </a:pPr>
            <a:r>
              <a:rPr lang="en-US" sz="3200" dirty="0"/>
              <a:t>1)  He doesn’t want it to be about him or any other teacher / false teacher.  </a:t>
            </a:r>
          </a:p>
          <a:p>
            <a:pPr marL="0" indent="0">
              <a:buNone/>
            </a:pPr>
            <a:r>
              <a:rPr lang="en-US" sz="3200" dirty="0"/>
              <a:t>2) That it is about your personal relationship with Christ.  And trusting that Christ is not only real, but that He wants to be an active part of our lives. </a:t>
            </a:r>
          </a:p>
        </p:txBody>
      </p:sp>
    </p:spTree>
    <p:extLst>
      <p:ext uri="{BB962C8B-B14F-4D97-AF65-F5344CB8AC3E}">
        <p14:creationId xmlns:p14="http://schemas.microsoft.com/office/powerpoint/2010/main" val="4262800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E7F71-B4A8-1C41-8E6F-EFE052CE3689}"/>
              </a:ext>
            </a:extLst>
          </p:cNvPr>
          <p:cNvSpPr>
            <a:spLocks noGrp="1"/>
          </p:cNvSpPr>
          <p:nvPr>
            <p:ph type="title"/>
          </p:nvPr>
        </p:nvSpPr>
        <p:spPr/>
        <p:txBody>
          <a:bodyPr/>
          <a:lstStyle/>
          <a:p>
            <a:r>
              <a:rPr lang="en-US" dirty="0"/>
              <a:t>Confidence in the Gospel</a:t>
            </a:r>
          </a:p>
        </p:txBody>
      </p:sp>
      <p:sp>
        <p:nvSpPr>
          <p:cNvPr id="3" name="Content Placeholder 2">
            <a:extLst>
              <a:ext uri="{FF2B5EF4-FFF2-40B4-BE49-F238E27FC236}">
                <a16:creationId xmlns:a16="http://schemas.microsoft.com/office/drawing/2014/main" id="{DF832682-2AB8-F609-6D46-A7BD5123AF81}"/>
              </a:ext>
            </a:extLst>
          </p:cNvPr>
          <p:cNvSpPr>
            <a:spLocks noGrp="1"/>
          </p:cNvSpPr>
          <p:nvPr>
            <p:ph idx="1"/>
          </p:nvPr>
        </p:nvSpPr>
        <p:spPr/>
        <p:txBody>
          <a:bodyPr>
            <a:normAutofit/>
          </a:bodyPr>
          <a:lstStyle/>
          <a:p>
            <a:pPr marL="0" indent="0">
              <a:buNone/>
            </a:pPr>
            <a:r>
              <a:rPr lang="en-US" sz="3200" baseline="30000" dirty="0"/>
              <a:t>16</a:t>
            </a:r>
            <a:r>
              <a:rPr lang="en-US" sz="3200" dirty="0"/>
              <a:t> If anyone sees his brother committing a sin not leading to death, he shall ask, and God will give him life—to those who commit sins that do not lead to death. There is sin that leads to death; I do not say that one should pray for that. </a:t>
            </a:r>
            <a:r>
              <a:rPr lang="en-US" sz="3200" baseline="30000" dirty="0"/>
              <a:t>17</a:t>
            </a:r>
            <a:r>
              <a:rPr lang="en-US" sz="3200" dirty="0"/>
              <a:t> All wrongdoing is sin, but there is sin that does not lead to death.</a:t>
            </a:r>
          </a:p>
        </p:txBody>
      </p:sp>
    </p:spTree>
    <p:extLst>
      <p:ext uri="{BB962C8B-B14F-4D97-AF65-F5344CB8AC3E}">
        <p14:creationId xmlns:p14="http://schemas.microsoft.com/office/powerpoint/2010/main" val="3219492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DB1C1-90B0-2E07-67D2-FA0A429D97F6}"/>
              </a:ext>
            </a:extLst>
          </p:cNvPr>
          <p:cNvSpPr>
            <a:spLocks noGrp="1"/>
          </p:cNvSpPr>
          <p:nvPr>
            <p:ph type="title"/>
          </p:nvPr>
        </p:nvSpPr>
        <p:spPr/>
        <p:txBody>
          <a:bodyPr/>
          <a:lstStyle/>
          <a:p>
            <a:r>
              <a:rPr lang="en-US" dirty="0"/>
              <a:t>John Macarthur</a:t>
            </a:r>
          </a:p>
        </p:txBody>
      </p:sp>
      <p:sp>
        <p:nvSpPr>
          <p:cNvPr id="3" name="Content Placeholder 2">
            <a:extLst>
              <a:ext uri="{FF2B5EF4-FFF2-40B4-BE49-F238E27FC236}">
                <a16:creationId xmlns:a16="http://schemas.microsoft.com/office/drawing/2014/main" id="{DA3EA949-635C-307E-CA14-CFB5318D214A}"/>
              </a:ext>
            </a:extLst>
          </p:cNvPr>
          <p:cNvSpPr>
            <a:spLocks noGrp="1"/>
          </p:cNvSpPr>
          <p:nvPr>
            <p:ph idx="1"/>
          </p:nvPr>
        </p:nvSpPr>
        <p:spPr/>
        <p:txBody>
          <a:bodyPr>
            <a:normAutofit/>
          </a:bodyPr>
          <a:lstStyle/>
          <a:p>
            <a:pPr marL="0" indent="0">
              <a:buNone/>
            </a:pPr>
            <a:r>
              <a:rPr lang="en-US" sz="3200" dirty="0"/>
              <a:t>On 1 John 5:16-17</a:t>
            </a:r>
          </a:p>
          <a:p>
            <a:r>
              <a:rPr lang="en-US" sz="3200" dirty="0"/>
              <a:t>The unbeliever and the unforgivable sin (Matthew 12:31-32)</a:t>
            </a:r>
          </a:p>
          <a:p>
            <a:r>
              <a:rPr lang="en-US" sz="3200" dirty="0"/>
              <a:t>The believer and a sin so </a:t>
            </a:r>
            <a:r>
              <a:rPr lang="en-US" sz="3200" dirty="0" err="1"/>
              <a:t>agregious</a:t>
            </a:r>
            <a:r>
              <a:rPr lang="en-US" sz="3200" dirty="0"/>
              <a:t> that they are put to death by God (Acts 5:1-11)</a:t>
            </a:r>
          </a:p>
        </p:txBody>
      </p:sp>
    </p:spTree>
    <p:extLst>
      <p:ext uri="{BB962C8B-B14F-4D97-AF65-F5344CB8AC3E}">
        <p14:creationId xmlns:p14="http://schemas.microsoft.com/office/powerpoint/2010/main" val="3985323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130EA-8C0F-001A-BF36-2E1A4A8EFB88}"/>
              </a:ext>
            </a:extLst>
          </p:cNvPr>
          <p:cNvSpPr>
            <a:spLocks noGrp="1"/>
          </p:cNvSpPr>
          <p:nvPr>
            <p:ph type="title"/>
          </p:nvPr>
        </p:nvSpPr>
        <p:spPr/>
        <p:txBody>
          <a:bodyPr/>
          <a:lstStyle/>
          <a:p>
            <a:r>
              <a:rPr lang="en-US" dirty="0"/>
              <a:t>Warren </a:t>
            </a:r>
            <a:r>
              <a:rPr lang="en-US" dirty="0" err="1"/>
              <a:t>Wiersbe</a:t>
            </a:r>
            <a:endParaRPr lang="en-US" dirty="0"/>
          </a:p>
        </p:txBody>
      </p:sp>
      <p:sp>
        <p:nvSpPr>
          <p:cNvPr id="3" name="Content Placeholder 2">
            <a:extLst>
              <a:ext uri="{FF2B5EF4-FFF2-40B4-BE49-F238E27FC236}">
                <a16:creationId xmlns:a16="http://schemas.microsoft.com/office/drawing/2014/main" id="{94379996-49FD-5ED8-C6E1-F4A723E3C3C2}"/>
              </a:ext>
            </a:extLst>
          </p:cNvPr>
          <p:cNvSpPr>
            <a:spLocks noGrp="1"/>
          </p:cNvSpPr>
          <p:nvPr>
            <p:ph idx="1"/>
          </p:nvPr>
        </p:nvSpPr>
        <p:spPr/>
        <p:txBody>
          <a:bodyPr>
            <a:normAutofit fontScale="92500" lnSpcReduction="20000"/>
          </a:bodyPr>
          <a:lstStyle/>
          <a:p>
            <a:pPr marL="0" indent="0">
              <a:buNone/>
            </a:pPr>
            <a:r>
              <a:rPr lang="en-US" sz="2400" dirty="0"/>
              <a:t>On 1 John 5:16-17</a:t>
            </a:r>
          </a:p>
          <a:p>
            <a:pPr marL="0" indent="0">
              <a:buNone/>
            </a:pPr>
            <a:r>
              <a:rPr lang="en-US" sz="2400" dirty="0"/>
              <a:t>“It involves searching the Word, letting the Spirit search the things of God, and yielding to God’s will as we share our requests with Him”</a:t>
            </a:r>
          </a:p>
          <a:p>
            <a:pPr marL="0" indent="0">
              <a:buNone/>
            </a:pPr>
            <a:endParaRPr lang="en-US" sz="2400" dirty="0"/>
          </a:p>
          <a:p>
            <a:pPr marL="0" indent="0">
              <a:buNone/>
            </a:pPr>
            <a:r>
              <a:rPr lang="en-US" sz="2400" dirty="0"/>
              <a:t>Romans 8:27-28</a:t>
            </a:r>
          </a:p>
          <a:p>
            <a:pPr marL="0" indent="0">
              <a:buNone/>
            </a:pPr>
            <a:r>
              <a:rPr lang="en-US" sz="2400" dirty="0"/>
              <a:t>“and He who searches the hearts knows what the mind of the Spirit is, because He intercedes for the saints according to the will of God. And we know that God causes all things to work together for good to those who love God, to those who are called according to His purpose.”</a:t>
            </a:r>
          </a:p>
        </p:txBody>
      </p:sp>
    </p:spTree>
    <p:extLst>
      <p:ext uri="{BB962C8B-B14F-4D97-AF65-F5344CB8AC3E}">
        <p14:creationId xmlns:p14="http://schemas.microsoft.com/office/powerpoint/2010/main" val="2110566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E88EA-B782-EBCE-D70E-8A95FA12A7E3}"/>
              </a:ext>
            </a:extLst>
          </p:cNvPr>
          <p:cNvSpPr>
            <a:spLocks noGrp="1"/>
          </p:cNvSpPr>
          <p:nvPr>
            <p:ph type="title"/>
          </p:nvPr>
        </p:nvSpPr>
        <p:spPr/>
        <p:txBody>
          <a:bodyPr/>
          <a:lstStyle/>
          <a:p>
            <a:r>
              <a:rPr lang="en-US" dirty="0"/>
              <a:t>Knowing CHRIST</a:t>
            </a:r>
          </a:p>
        </p:txBody>
      </p:sp>
      <p:sp>
        <p:nvSpPr>
          <p:cNvPr id="3" name="Content Placeholder 2">
            <a:extLst>
              <a:ext uri="{FF2B5EF4-FFF2-40B4-BE49-F238E27FC236}">
                <a16:creationId xmlns:a16="http://schemas.microsoft.com/office/drawing/2014/main" id="{393DB616-B249-DDF6-5DAC-586C5A74D81B}"/>
              </a:ext>
            </a:extLst>
          </p:cNvPr>
          <p:cNvSpPr>
            <a:spLocks noGrp="1"/>
          </p:cNvSpPr>
          <p:nvPr>
            <p:ph idx="1"/>
          </p:nvPr>
        </p:nvSpPr>
        <p:spPr/>
        <p:txBody>
          <a:bodyPr>
            <a:normAutofit/>
          </a:bodyPr>
          <a:lstStyle/>
          <a:p>
            <a:pPr marL="0" indent="0">
              <a:buNone/>
            </a:pPr>
            <a:r>
              <a:rPr lang="en-US" sz="3200" dirty="0">
                <a:solidFill>
                  <a:schemeClr val="accent1">
                    <a:lumMod val="60000"/>
                    <a:lumOff val="40000"/>
                  </a:schemeClr>
                </a:solidFill>
              </a:rPr>
              <a:t>We know that we must keep ourselves in the love of God </a:t>
            </a:r>
          </a:p>
          <a:p>
            <a:pPr marL="0" indent="0">
              <a:buNone/>
            </a:pPr>
            <a:r>
              <a:rPr lang="en-US" sz="3200" dirty="0"/>
              <a:t>“We know that everyone who has been born of God does not keep on sinning, but he who was born of God protects him, and the evil one does not touch him” (v.18)</a:t>
            </a:r>
          </a:p>
        </p:txBody>
      </p:sp>
    </p:spTree>
    <p:extLst>
      <p:ext uri="{BB962C8B-B14F-4D97-AF65-F5344CB8AC3E}">
        <p14:creationId xmlns:p14="http://schemas.microsoft.com/office/powerpoint/2010/main" val="1463890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E88EA-B782-EBCE-D70E-8A95FA12A7E3}"/>
              </a:ext>
            </a:extLst>
          </p:cNvPr>
          <p:cNvSpPr>
            <a:spLocks noGrp="1"/>
          </p:cNvSpPr>
          <p:nvPr>
            <p:ph type="title"/>
          </p:nvPr>
        </p:nvSpPr>
        <p:spPr/>
        <p:txBody>
          <a:bodyPr/>
          <a:lstStyle/>
          <a:p>
            <a:r>
              <a:rPr lang="en-US" dirty="0"/>
              <a:t>Knowing CHRIST</a:t>
            </a:r>
          </a:p>
        </p:txBody>
      </p:sp>
      <p:sp>
        <p:nvSpPr>
          <p:cNvPr id="3" name="Content Placeholder 2">
            <a:extLst>
              <a:ext uri="{FF2B5EF4-FFF2-40B4-BE49-F238E27FC236}">
                <a16:creationId xmlns:a16="http://schemas.microsoft.com/office/drawing/2014/main" id="{393DB616-B249-DDF6-5DAC-586C5A74D81B}"/>
              </a:ext>
            </a:extLst>
          </p:cNvPr>
          <p:cNvSpPr>
            <a:spLocks noGrp="1"/>
          </p:cNvSpPr>
          <p:nvPr>
            <p:ph idx="1"/>
          </p:nvPr>
        </p:nvSpPr>
        <p:spPr/>
        <p:txBody>
          <a:bodyPr>
            <a:normAutofit/>
          </a:bodyPr>
          <a:lstStyle/>
          <a:p>
            <a:pPr marL="0" indent="0">
              <a:buNone/>
            </a:pPr>
            <a:r>
              <a:rPr lang="en-US" sz="3200" dirty="0">
                <a:solidFill>
                  <a:schemeClr val="accent1">
                    <a:lumMod val="60000"/>
                    <a:lumOff val="40000"/>
                  </a:schemeClr>
                </a:solidFill>
              </a:rPr>
              <a:t>We know that we are not of this world, and our power to overcome it comes from God</a:t>
            </a:r>
          </a:p>
          <a:p>
            <a:pPr marL="0" indent="0">
              <a:buNone/>
            </a:pPr>
            <a:r>
              <a:rPr lang="en-US" sz="3200" dirty="0"/>
              <a:t>“We know that we are from God, and the whole world lies in the power of the evil one.” (v.19)</a:t>
            </a:r>
          </a:p>
        </p:txBody>
      </p:sp>
    </p:spTree>
    <p:extLst>
      <p:ext uri="{BB962C8B-B14F-4D97-AF65-F5344CB8AC3E}">
        <p14:creationId xmlns:p14="http://schemas.microsoft.com/office/powerpoint/2010/main" val="896615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E88EA-B782-EBCE-D70E-8A95FA12A7E3}"/>
              </a:ext>
            </a:extLst>
          </p:cNvPr>
          <p:cNvSpPr>
            <a:spLocks noGrp="1"/>
          </p:cNvSpPr>
          <p:nvPr>
            <p:ph type="title"/>
          </p:nvPr>
        </p:nvSpPr>
        <p:spPr/>
        <p:txBody>
          <a:bodyPr/>
          <a:lstStyle/>
          <a:p>
            <a:r>
              <a:rPr lang="en-US" dirty="0"/>
              <a:t>Knowing CHRIST</a:t>
            </a:r>
          </a:p>
        </p:txBody>
      </p:sp>
      <p:sp>
        <p:nvSpPr>
          <p:cNvPr id="3" name="Content Placeholder 2">
            <a:extLst>
              <a:ext uri="{FF2B5EF4-FFF2-40B4-BE49-F238E27FC236}">
                <a16:creationId xmlns:a16="http://schemas.microsoft.com/office/drawing/2014/main" id="{393DB616-B249-DDF6-5DAC-586C5A74D81B}"/>
              </a:ext>
            </a:extLst>
          </p:cNvPr>
          <p:cNvSpPr>
            <a:spLocks noGrp="1"/>
          </p:cNvSpPr>
          <p:nvPr>
            <p:ph idx="1"/>
          </p:nvPr>
        </p:nvSpPr>
        <p:spPr/>
        <p:txBody>
          <a:bodyPr>
            <a:normAutofit/>
          </a:bodyPr>
          <a:lstStyle/>
          <a:p>
            <a:pPr marL="0" indent="0">
              <a:buNone/>
            </a:pPr>
            <a:r>
              <a:rPr lang="en-US" sz="3200" dirty="0">
                <a:solidFill>
                  <a:schemeClr val="accent1">
                    <a:lumMod val="60000"/>
                    <a:lumOff val="40000"/>
                  </a:schemeClr>
                </a:solidFill>
              </a:rPr>
              <a:t>We know that we received the understanding to know God</a:t>
            </a:r>
          </a:p>
          <a:p>
            <a:pPr marL="0" indent="0">
              <a:buNone/>
            </a:pPr>
            <a:r>
              <a:rPr lang="en-US" sz="3200" dirty="0"/>
              <a:t>“And we know that the Son of God has come and has given us understanding, so that we may know him who is true; and we are in him who is true, in his Son Jesus Christ. He is the true God and eternal life.” (v.20)</a:t>
            </a:r>
          </a:p>
        </p:txBody>
      </p:sp>
    </p:spTree>
    <p:extLst>
      <p:ext uri="{BB962C8B-B14F-4D97-AF65-F5344CB8AC3E}">
        <p14:creationId xmlns:p14="http://schemas.microsoft.com/office/powerpoint/2010/main" val="37040441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1385</TotalTime>
  <Words>556</Words>
  <Application>Microsoft Office PowerPoint</Application>
  <PresentationFormat>Widescreen</PresentationFormat>
  <Paragraphs>32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Bookman Old Style</vt:lpstr>
      <vt:lpstr>Rockwell</vt:lpstr>
      <vt:lpstr>Damask</vt:lpstr>
      <vt:lpstr>The More we know</vt:lpstr>
      <vt:lpstr>Assurance in the Gospel</vt:lpstr>
      <vt:lpstr>Assurance in the Gospel</vt:lpstr>
      <vt:lpstr>Confidence in the Gospel</vt:lpstr>
      <vt:lpstr>John Macarthur</vt:lpstr>
      <vt:lpstr>Warren Wiersbe</vt:lpstr>
      <vt:lpstr>Knowing CHRIST</vt:lpstr>
      <vt:lpstr>Knowing CHRIST</vt:lpstr>
      <vt:lpstr>Knowing CHRIST</vt:lpstr>
      <vt:lpstr>Key Takeaway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More we know</dc:title>
  <dc:creator>James Area</dc:creator>
  <cp:lastModifiedBy>James Area</cp:lastModifiedBy>
  <cp:revision>2</cp:revision>
  <dcterms:created xsi:type="dcterms:W3CDTF">2022-09-03T02:45:21Z</dcterms:created>
  <dcterms:modified xsi:type="dcterms:W3CDTF">2022-09-04T01:50:25Z</dcterms:modified>
</cp:coreProperties>
</file>