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82" r:id="rId3"/>
    <p:sldId id="283" r:id="rId4"/>
    <p:sldId id="284" r:id="rId5"/>
    <p:sldId id="270" r:id="rId6"/>
    <p:sldId id="271" r:id="rId7"/>
    <p:sldId id="273" r:id="rId8"/>
    <p:sldId id="274" r:id="rId9"/>
    <p:sldId id="275" r:id="rId10"/>
    <p:sldId id="276" r:id="rId11"/>
    <p:sldId id="277" r:id="rId12"/>
    <p:sldId id="278" r:id="rId13"/>
    <p:sldId id="257" r:id="rId14"/>
    <p:sldId id="279" r:id="rId15"/>
    <p:sldId id="259" r:id="rId16"/>
    <p:sldId id="267" r:id="rId17"/>
    <p:sldId id="266" r:id="rId18"/>
    <p:sldId id="265" r:id="rId19"/>
    <p:sldId id="264" r:id="rId20"/>
    <p:sldId id="263" r:id="rId21"/>
    <p:sldId id="280" r:id="rId22"/>
    <p:sldId id="286" r:id="rId23"/>
    <p:sldId id="285" r:id="rId24"/>
    <p:sldId id="281" r:id="rId25"/>
    <p:sldId id="28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847CB-7791-4AB2-937C-497E625257D5}" v="424" dt="2022-07-02T11:54:08.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876"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1469CF-A43E-4EE6-939D-74B4F22AA422}" type="datetimeFigureOut">
              <a:rPr lang="en-US" smtClean="0"/>
              <a:pPr/>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C005C-C181-4711-867B-62C12368A5DE}" type="slidenum">
              <a:rPr lang="en-US" smtClean="0"/>
              <a:pPr/>
              <a:t>‹#›</a:t>
            </a:fld>
            <a:endParaRPr lang="en-US"/>
          </a:p>
        </p:txBody>
      </p:sp>
    </p:spTree>
    <p:extLst>
      <p:ext uri="{BB962C8B-B14F-4D97-AF65-F5344CB8AC3E}">
        <p14:creationId xmlns:p14="http://schemas.microsoft.com/office/powerpoint/2010/main" val="348795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1469CF-A43E-4EE6-939D-74B4F22AA422}" type="datetimeFigureOut">
              <a:rPr lang="en-US" smtClean="0"/>
              <a:pPr/>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C005C-C181-4711-867B-62C12368A5DE}" type="slidenum">
              <a:rPr lang="en-US" smtClean="0"/>
              <a:pPr/>
              <a:t>‹#›</a:t>
            </a:fld>
            <a:endParaRPr lang="en-US"/>
          </a:p>
        </p:txBody>
      </p:sp>
    </p:spTree>
    <p:extLst>
      <p:ext uri="{BB962C8B-B14F-4D97-AF65-F5344CB8AC3E}">
        <p14:creationId xmlns:p14="http://schemas.microsoft.com/office/powerpoint/2010/main" val="29782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1469CF-A43E-4EE6-939D-74B4F22AA422}" type="datetimeFigureOut">
              <a:rPr lang="en-US" smtClean="0"/>
              <a:pPr/>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C005C-C181-4711-867B-62C12368A5DE}" type="slidenum">
              <a:rPr lang="en-US" smtClean="0"/>
              <a:pPr/>
              <a:t>‹#›</a:t>
            </a:fld>
            <a:endParaRPr lang="en-US"/>
          </a:p>
        </p:txBody>
      </p:sp>
    </p:spTree>
    <p:extLst>
      <p:ext uri="{BB962C8B-B14F-4D97-AF65-F5344CB8AC3E}">
        <p14:creationId xmlns:p14="http://schemas.microsoft.com/office/powerpoint/2010/main" val="3643222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1469CF-A43E-4EE6-939D-74B4F22AA422}" type="datetimeFigureOut">
              <a:rPr lang="en-US" smtClean="0"/>
              <a:pPr/>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C005C-C181-4711-867B-62C12368A5DE}"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5431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1469CF-A43E-4EE6-939D-74B4F22AA422}" type="datetimeFigureOut">
              <a:rPr lang="en-US" smtClean="0"/>
              <a:pPr/>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C005C-C181-4711-867B-62C12368A5DE}" type="slidenum">
              <a:rPr lang="en-US" smtClean="0"/>
              <a:pPr/>
              <a:t>‹#›</a:t>
            </a:fld>
            <a:endParaRPr lang="en-US"/>
          </a:p>
        </p:txBody>
      </p:sp>
    </p:spTree>
    <p:extLst>
      <p:ext uri="{BB962C8B-B14F-4D97-AF65-F5344CB8AC3E}">
        <p14:creationId xmlns:p14="http://schemas.microsoft.com/office/powerpoint/2010/main" val="3749489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1469CF-A43E-4EE6-939D-74B4F22AA422}" type="datetimeFigureOut">
              <a:rPr lang="en-US" smtClean="0"/>
              <a:pPr/>
              <a:t>7/2/2022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C005C-C181-4711-867B-62C12368A5DE}" type="slidenum">
              <a:rPr lang="en-US" smtClean="0"/>
              <a:pPr/>
              <a:t>‹#›</a:t>
            </a:fld>
            <a:endParaRPr lang="en-US"/>
          </a:p>
        </p:txBody>
      </p:sp>
    </p:spTree>
    <p:extLst>
      <p:ext uri="{BB962C8B-B14F-4D97-AF65-F5344CB8AC3E}">
        <p14:creationId xmlns:p14="http://schemas.microsoft.com/office/powerpoint/2010/main" val="2776580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1469CF-A43E-4EE6-939D-74B4F22AA422}" type="datetimeFigureOut">
              <a:rPr lang="en-US" smtClean="0"/>
              <a:pPr/>
              <a:t>7/2/2022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C005C-C181-4711-867B-62C12368A5DE}" type="slidenum">
              <a:rPr lang="en-US" smtClean="0"/>
              <a:pPr/>
              <a:t>‹#›</a:t>
            </a:fld>
            <a:endParaRPr lang="en-US"/>
          </a:p>
        </p:txBody>
      </p:sp>
    </p:spTree>
    <p:extLst>
      <p:ext uri="{BB962C8B-B14F-4D97-AF65-F5344CB8AC3E}">
        <p14:creationId xmlns:p14="http://schemas.microsoft.com/office/powerpoint/2010/main" val="1529326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1469CF-A43E-4EE6-939D-74B4F22AA422}" type="datetimeFigureOut">
              <a:rPr lang="en-US" smtClean="0"/>
              <a:pPr/>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C005C-C181-4711-867B-62C12368A5DE}" type="slidenum">
              <a:rPr lang="en-US" smtClean="0"/>
              <a:pPr/>
              <a:t>‹#›</a:t>
            </a:fld>
            <a:endParaRPr lang="en-US"/>
          </a:p>
        </p:txBody>
      </p:sp>
    </p:spTree>
    <p:extLst>
      <p:ext uri="{BB962C8B-B14F-4D97-AF65-F5344CB8AC3E}">
        <p14:creationId xmlns:p14="http://schemas.microsoft.com/office/powerpoint/2010/main" val="823285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1469CF-A43E-4EE6-939D-74B4F22AA422}" type="datetimeFigureOut">
              <a:rPr lang="en-US" smtClean="0"/>
              <a:pPr/>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C005C-C181-4711-867B-62C12368A5DE}" type="slidenum">
              <a:rPr lang="en-US" smtClean="0"/>
              <a:pPr/>
              <a:t>‹#›</a:t>
            </a:fld>
            <a:endParaRPr lang="en-US"/>
          </a:p>
        </p:txBody>
      </p:sp>
    </p:spTree>
    <p:extLst>
      <p:ext uri="{BB962C8B-B14F-4D97-AF65-F5344CB8AC3E}">
        <p14:creationId xmlns:p14="http://schemas.microsoft.com/office/powerpoint/2010/main" val="2270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1469CF-A43E-4EE6-939D-74B4F22AA422}" type="datetimeFigureOut">
              <a:rPr lang="en-US" smtClean="0"/>
              <a:pPr/>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C005C-C181-4711-867B-62C12368A5DE}" type="slidenum">
              <a:rPr lang="en-US" smtClean="0"/>
              <a:pPr/>
              <a:t>‹#›</a:t>
            </a:fld>
            <a:endParaRPr lang="en-US"/>
          </a:p>
        </p:txBody>
      </p:sp>
    </p:spTree>
    <p:extLst>
      <p:ext uri="{BB962C8B-B14F-4D97-AF65-F5344CB8AC3E}">
        <p14:creationId xmlns:p14="http://schemas.microsoft.com/office/powerpoint/2010/main" val="253600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1469CF-A43E-4EE6-939D-74B4F22AA422}" type="datetimeFigureOut">
              <a:rPr lang="en-US" smtClean="0"/>
              <a:pPr/>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C005C-C181-4711-867B-62C12368A5DE}" type="slidenum">
              <a:rPr lang="en-US" smtClean="0"/>
              <a:pPr/>
              <a:t>‹#›</a:t>
            </a:fld>
            <a:endParaRPr lang="en-US"/>
          </a:p>
        </p:txBody>
      </p:sp>
    </p:spTree>
    <p:extLst>
      <p:ext uri="{BB962C8B-B14F-4D97-AF65-F5344CB8AC3E}">
        <p14:creationId xmlns:p14="http://schemas.microsoft.com/office/powerpoint/2010/main" val="384985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1469CF-A43E-4EE6-939D-74B4F22AA422}" type="datetimeFigureOut">
              <a:rPr lang="en-US" smtClean="0"/>
              <a:pPr/>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C005C-C181-4711-867B-62C12368A5DE}" type="slidenum">
              <a:rPr lang="en-US" smtClean="0"/>
              <a:pPr/>
              <a:t>‹#›</a:t>
            </a:fld>
            <a:endParaRPr lang="en-US"/>
          </a:p>
        </p:txBody>
      </p:sp>
    </p:spTree>
    <p:extLst>
      <p:ext uri="{BB962C8B-B14F-4D97-AF65-F5344CB8AC3E}">
        <p14:creationId xmlns:p14="http://schemas.microsoft.com/office/powerpoint/2010/main" val="200995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1469CF-A43E-4EE6-939D-74B4F22AA422}" type="datetimeFigureOut">
              <a:rPr lang="en-US" smtClean="0"/>
              <a:pPr/>
              <a:t>7/2/2022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C005C-C181-4711-867B-62C12368A5DE}" type="slidenum">
              <a:rPr lang="en-US" smtClean="0"/>
              <a:pPr/>
              <a:t>‹#›</a:t>
            </a:fld>
            <a:endParaRPr lang="en-US"/>
          </a:p>
        </p:txBody>
      </p:sp>
    </p:spTree>
    <p:extLst>
      <p:ext uri="{BB962C8B-B14F-4D97-AF65-F5344CB8AC3E}">
        <p14:creationId xmlns:p14="http://schemas.microsoft.com/office/powerpoint/2010/main" val="84303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1469CF-A43E-4EE6-939D-74B4F22AA422}" type="datetimeFigureOut">
              <a:rPr lang="en-US" smtClean="0"/>
              <a:pPr/>
              <a:t>7/2/2022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C005C-C181-4711-867B-62C12368A5DE}" type="slidenum">
              <a:rPr lang="en-US" smtClean="0"/>
              <a:pPr/>
              <a:t>‹#›</a:t>
            </a:fld>
            <a:endParaRPr lang="en-US"/>
          </a:p>
        </p:txBody>
      </p:sp>
    </p:spTree>
    <p:extLst>
      <p:ext uri="{BB962C8B-B14F-4D97-AF65-F5344CB8AC3E}">
        <p14:creationId xmlns:p14="http://schemas.microsoft.com/office/powerpoint/2010/main" val="181688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469CF-A43E-4EE6-939D-74B4F22AA422}" type="datetimeFigureOut">
              <a:rPr lang="en-US" smtClean="0"/>
              <a:pPr/>
              <a:t>7/2/2022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C005C-C181-4711-867B-62C12368A5DE}" type="slidenum">
              <a:rPr lang="en-US" smtClean="0"/>
              <a:pPr/>
              <a:t>‹#›</a:t>
            </a:fld>
            <a:endParaRPr lang="en-US"/>
          </a:p>
        </p:txBody>
      </p:sp>
    </p:spTree>
    <p:extLst>
      <p:ext uri="{BB962C8B-B14F-4D97-AF65-F5344CB8AC3E}">
        <p14:creationId xmlns:p14="http://schemas.microsoft.com/office/powerpoint/2010/main" val="337276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1469CF-A43E-4EE6-939D-74B4F22AA422}" type="datetimeFigureOut">
              <a:rPr lang="en-US" smtClean="0"/>
              <a:pPr/>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C005C-C181-4711-867B-62C12368A5DE}" type="slidenum">
              <a:rPr lang="en-US" smtClean="0"/>
              <a:pPr/>
              <a:t>‹#›</a:t>
            </a:fld>
            <a:endParaRPr lang="en-US"/>
          </a:p>
        </p:txBody>
      </p:sp>
    </p:spTree>
    <p:extLst>
      <p:ext uri="{BB962C8B-B14F-4D97-AF65-F5344CB8AC3E}">
        <p14:creationId xmlns:p14="http://schemas.microsoft.com/office/powerpoint/2010/main" val="2385759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1469CF-A43E-4EE6-939D-74B4F22AA422}" type="datetimeFigureOut">
              <a:rPr lang="en-US" smtClean="0"/>
              <a:pPr/>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C005C-C181-4711-867B-62C12368A5DE}" type="slidenum">
              <a:rPr lang="en-US" smtClean="0"/>
              <a:pPr/>
              <a:t>‹#›</a:t>
            </a:fld>
            <a:endParaRPr lang="en-US"/>
          </a:p>
        </p:txBody>
      </p:sp>
    </p:spTree>
    <p:extLst>
      <p:ext uri="{BB962C8B-B14F-4D97-AF65-F5344CB8AC3E}">
        <p14:creationId xmlns:p14="http://schemas.microsoft.com/office/powerpoint/2010/main" val="123673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1469CF-A43E-4EE6-939D-74B4F22AA422}" type="datetimeFigureOut">
              <a:rPr lang="en-US" smtClean="0"/>
              <a:pPr/>
              <a:t>7/2/2022</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B3C005C-C181-4711-867B-62C12368A5DE}" type="slidenum">
              <a:rPr lang="en-US" smtClean="0"/>
              <a:pPr/>
              <a:t>‹#›</a:t>
            </a:fld>
            <a:endParaRPr lang="en-US"/>
          </a:p>
        </p:txBody>
      </p:sp>
    </p:spTree>
    <p:extLst>
      <p:ext uri="{BB962C8B-B14F-4D97-AF65-F5344CB8AC3E}">
        <p14:creationId xmlns:p14="http://schemas.microsoft.com/office/powerpoint/2010/main" val="977217989"/>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ctr" defTabSz="914400" rtl="0" eaLnBrk="1" latinLnBrk="0" hangingPunct="1">
        <a:lnSpc>
          <a:spcPct val="90000"/>
        </a:lnSpc>
        <a:spcBef>
          <a:spcPct val="0"/>
        </a:spcBef>
        <a:buNone/>
        <a:defRPr sz="4800" b="1"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rgbClr val="FF0000"/>
        </a:buClr>
        <a:buFont typeface="Arial" panose="020B0604020202020204" pitchFamily="34" charset="0"/>
        <a:buChar char="•"/>
        <a:defRPr sz="4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rgbClr val="FF0000"/>
        </a:buClr>
        <a:buFont typeface="Arial" panose="020B0604020202020204" pitchFamily="34" charset="0"/>
        <a:buChar char="•"/>
        <a:defRPr sz="40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rgbClr val="FF0000"/>
        </a:buClr>
        <a:buFont typeface="Arial" panose="020B0604020202020204" pitchFamily="34" charset="0"/>
        <a:buChar char="•"/>
        <a:defRPr sz="40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rgbClr val="FF0000"/>
        </a:buClr>
        <a:buFont typeface="Arial" panose="020B0604020202020204" pitchFamily="34" charset="0"/>
        <a:buChar char="•"/>
        <a:defRPr sz="40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rgbClr val="FF0000"/>
        </a:buClr>
        <a:buFont typeface="Arial" panose="020B0604020202020204" pitchFamily="34" charset="0"/>
        <a:buChar char="•"/>
        <a:defRPr sz="40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346" y="643467"/>
            <a:ext cx="7200163" cy="3585834"/>
          </a:xfrm>
        </p:spPr>
        <p:txBody>
          <a:bodyPr>
            <a:normAutofit/>
          </a:bodyPr>
          <a:lstStyle/>
          <a:p>
            <a:r>
              <a:rPr lang="en-US" sz="6300" dirty="0">
                <a:effectLst/>
              </a:rPr>
              <a:t>Christ </a:t>
            </a:r>
            <a:br>
              <a:rPr lang="en-US" sz="6300" dirty="0">
                <a:effectLst/>
              </a:rPr>
            </a:br>
            <a:r>
              <a:rPr lang="en-US" sz="6300" dirty="0">
                <a:effectLst/>
              </a:rPr>
              <a:t>in you,</a:t>
            </a:r>
            <a:br>
              <a:rPr lang="en-US" sz="6300" dirty="0">
                <a:effectLst/>
              </a:rPr>
            </a:br>
            <a:r>
              <a:rPr lang="en-US" sz="6300" dirty="0">
                <a:effectLst/>
              </a:rPr>
              <a:t> the hope of glory</a:t>
            </a:r>
          </a:p>
        </p:txBody>
      </p:sp>
      <p:sp>
        <p:nvSpPr>
          <p:cNvPr id="4" name="Subtitle 3"/>
          <p:cNvSpPr>
            <a:spLocks noGrp="1"/>
          </p:cNvSpPr>
          <p:nvPr>
            <p:ph type="subTitle" idx="1"/>
          </p:nvPr>
        </p:nvSpPr>
        <p:spPr>
          <a:xfrm>
            <a:off x="2209346" y="4872768"/>
            <a:ext cx="7200163" cy="1424165"/>
          </a:xfrm>
        </p:spPr>
        <p:txBody>
          <a:bodyPr>
            <a:normAutofit/>
          </a:bodyPr>
          <a:lstStyle/>
          <a:p>
            <a:pPr algn="r"/>
            <a:r>
              <a:rPr lang="en-US" sz="4800" dirty="0">
                <a:effectLst/>
              </a:rPr>
              <a:t>COLOSSIANS 1:1-14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22BDC-8DB1-749A-03A4-298561162093}"/>
              </a:ext>
            </a:extLst>
          </p:cNvPr>
          <p:cNvSpPr>
            <a:spLocks noGrp="1"/>
          </p:cNvSpPr>
          <p:nvPr>
            <p:ph type="title"/>
          </p:nvPr>
        </p:nvSpPr>
        <p:spPr>
          <a:xfrm>
            <a:off x="2209347" y="457200"/>
            <a:ext cx="7765321" cy="914400"/>
          </a:xfrm>
        </p:spPr>
        <p:txBody>
          <a:bodyPr/>
          <a:lstStyle/>
          <a:p>
            <a:r>
              <a:rPr lang="en-US" dirty="0"/>
              <a:t>Colossians 1:9-10</a:t>
            </a:r>
          </a:p>
        </p:txBody>
      </p:sp>
      <p:sp>
        <p:nvSpPr>
          <p:cNvPr id="3" name="Content Placeholder 2">
            <a:extLst>
              <a:ext uri="{FF2B5EF4-FFF2-40B4-BE49-F238E27FC236}">
                <a16:creationId xmlns:a16="http://schemas.microsoft.com/office/drawing/2014/main" id="{E354F3CD-96BE-BD1B-1486-5142664380B3}"/>
              </a:ext>
            </a:extLst>
          </p:cNvPr>
          <p:cNvSpPr>
            <a:spLocks noGrp="1"/>
          </p:cNvSpPr>
          <p:nvPr>
            <p:ph idx="1"/>
          </p:nvPr>
        </p:nvSpPr>
        <p:spPr>
          <a:xfrm>
            <a:off x="609600" y="1371600"/>
            <a:ext cx="10972800" cy="4419600"/>
          </a:xfrm>
        </p:spPr>
        <p:txBody>
          <a:bodyPr>
            <a:noAutofit/>
          </a:bodyPr>
          <a:lstStyle/>
          <a:p>
            <a:pPr marL="0" indent="0">
              <a:buNone/>
            </a:pPr>
            <a:r>
              <a:rPr lang="en-US" sz="3700" b="1" i="1" dirty="0">
                <a:solidFill>
                  <a:srgbClr val="FF0000"/>
                </a:solidFill>
              </a:rPr>
              <a:t>9) </a:t>
            </a:r>
            <a:r>
              <a:rPr lang="en-US" sz="3700" dirty="0"/>
              <a:t>For this reason, since the day we heard about you, we have not stopped praying for you and asking God to fill you with the knowledge of his will through all spiritual wisdom and understanding. </a:t>
            </a:r>
            <a:r>
              <a:rPr lang="en-US" sz="3700" b="1" i="1" dirty="0">
                <a:solidFill>
                  <a:srgbClr val="FF0000"/>
                </a:solidFill>
              </a:rPr>
              <a:t>10) </a:t>
            </a:r>
            <a:r>
              <a:rPr lang="en-US" sz="3700" dirty="0"/>
              <a:t>And we pray this in order that you may live a life worthy of the Lord and may please him in every way: bearing fruit in every good work, growing in the knowledge of God,</a:t>
            </a:r>
          </a:p>
        </p:txBody>
      </p:sp>
    </p:spTree>
    <p:extLst>
      <p:ext uri="{BB962C8B-B14F-4D97-AF65-F5344CB8AC3E}">
        <p14:creationId xmlns:p14="http://schemas.microsoft.com/office/powerpoint/2010/main" val="387184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7FC8-7E35-7E0A-2847-0C431E049087}"/>
              </a:ext>
            </a:extLst>
          </p:cNvPr>
          <p:cNvSpPr>
            <a:spLocks noGrp="1"/>
          </p:cNvSpPr>
          <p:nvPr>
            <p:ph type="title"/>
          </p:nvPr>
        </p:nvSpPr>
        <p:spPr>
          <a:xfrm>
            <a:off x="915126" y="403639"/>
            <a:ext cx="10353761" cy="967961"/>
          </a:xfrm>
        </p:spPr>
        <p:txBody>
          <a:bodyPr/>
          <a:lstStyle/>
          <a:p>
            <a:r>
              <a:rPr lang="en-US" dirty="0"/>
              <a:t>Colossians 1:11-12</a:t>
            </a:r>
          </a:p>
        </p:txBody>
      </p:sp>
      <p:sp>
        <p:nvSpPr>
          <p:cNvPr id="3" name="Content Placeholder 2">
            <a:extLst>
              <a:ext uri="{FF2B5EF4-FFF2-40B4-BE49-F238E27FC236}">
                <a16:creationId xmlns:a16="http://schemas.microsoft.com/office/drawing/2014/main" id="{08A7CAA9-24E8-BCA8-24F2-6A18F9B25A14}"/>
              </a:ext>
            </a:extLst>
          </p:cNvPr>
          <p:cNvSpPr>
            <a:spLocks noGrp="1"/>
          </p:cNvSpPr>
          <p:nvPr>
            <p:ph idx="1"/>
          </p:nvPr>
        </p:nvSpPr>
        <p:spPr>
          <a:xfrm>
            <a:off x="609600" y="1371600"/>
            <a:ext cx="10972800" cy="4419600"/>
          </a:xfrm>
        </p:spPr>
        <p:txBody>
          <a:bodyPr>
            <a:noAutofit/>
          </a:bodyPr>
          <a:lstStyle/>
          <a:p>
            <a:pPr marL="0" indent="0">
              <a:buNone/>
            </a:pPr>
            <a:r>
              <a:rPr lang="en-US" b="1" i="1" dirty="0">
                <a:solidFill>
                  <a:srgbClr val="FF0000"/>
                </a:solidFill>
              </a:rPr>
              <a:t>11) </a:t>
            </a:r>
            <a:r>
              <a:rPr lang="en-US" dirty="0"/>
              <a:t>Being strengthened with all power according to his glorious might so that you may have great endurance and patience, and joyfully </a:t>
            </a:r>
            <a:r>
              <a:rPr lang="en-US" b="1" i="1" dirty="0">
                <a:solidFill>
                  <a:srgbClr val="FF0000"/>
                </a:solidFill>
              </a:rPr>
              <a:t>12) </a:t>
            </a:r>
            <a:r>
              <a:rPr lang="en-US" dirty="0"/>
              <a:t>giving thanks to the Father, who has qualified you to share in the inheritance of the saints in the kingdom of light. </a:t>
            </a:r>
          </a:p>
        </p:txBody>
      </p:sp>
    </p:spTree>
    <p:extLst>
      <p:ext uri="{BB962C8B-B14F-4D97-AF65-F5344CB8AC3E}">
        <p14:creationId xmlns:p14="http://schemas.microsoft.com/office/powerpoint/2010/main" val="2970114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69522-2824-1F41-8DC3-9AD40C74C315}"/>
              </a:ext>
            </a:extLst>
          </p:cNvPr>
          <p:cNvSpPr>
            <a:spLocks noGrp="1"/>
          </p:cNvSpPr>
          <p:nvPr>
            <p:ph type="title"/>
          </p:nvPr>
        </p:nvSpPr>
        <p:spPr>
          <a:xfrm>
            <a:off x="915126" y="403639"/>
            <a:ext cx="10353761" cy="967961"/>
          </a:xfrm>
        </p:spPr>
        <p:txBody>
          <a:bodyPr/>
          <a:lstStyle/>
          <a:p>
            <a:r>
              <a:rPr lang="en-US" dirty="0"/>
              <a:t>Colossians 1:13-14</a:t>
            </a:r>
          </a:p>
        </p:txBody>
      </p:sp>
      <p:sp>
        <p:nvSpPr>
          <p:cNvPr id="3" name="Content Placeholder 2">
            <a:extLst>
              <a:ext uri="{FF2B5EF4-FFF2-40B4-BE49-F238E27FC236}">
                <a16:creationId xmlns:a16="http://schemas.microsoft.com/office/drawing/2014/main" id="{46B34CE6-9C61-2D14-9887-97F759330C34}"/>
              </a:ext>
            </a:extLst>
          </p:cNvPr>
          <p:cNvSpPr>
            <a:spLocks noGrp="1"/>
          </p:cNvSpPr>
          <p:nvPr>
            <p:ph idx="1"/>
          </p:nvPr>
        </p:nvSpPr>
        <p:spPr>
          <a:xfrm>
            <a:off x="609600" y="1371600"/>
            <a:ext cx="10972800" cy="4419600"/>
          </a:xfrm>
        </p:spPr>
        <p:txBody>
          <a:bodyPr>
            <a:noAutofit/>
          </a:bodyPr>
          <a:lstStyle/>
          <a:p>
            <a:pPr marL="0" indent="0">
              <a:buNone/>
            </a:pPr>
            <a:r>
              <a:rPr lang="en-US" b="1" i="1" dirty="0">
                <a:solidFill>
                  <a:srgbClr val="FF0000"/>
                </a:solidFill>
              </a:rPr>
              <a:t>13) </a:t>
            </a:r>
            <a:r>
              <a:rPr lang="en-US" dirty="0"/>
              <a:t>For he has rescued us from the dominion of darkness and brought us into the kingdom of the Son he loves, </a:t>
            </a:r>
            <a:r>
              <a:rPr lang="en-US" b="1" i="1" dirty="0">
                <a:solidFill>
                  <a:srgbClr val="FF0000"/>
                </a:solidFill>
              </a:rPr>
              <a:t>14)</a:t>
            </a:r>
            <a:r>
              <a:rPr lang="en-US" dirty="0"/>
              <a:t> in whom we have redemption (through His blood) , the forgiveness of sins. </a:t>
            </a:r>
          </a:p>
        </p:txBody>
      </p:sp>
    </p:spTree>
    <p:extLst>
      <p:ext uri="{BB962C8B-B14F-4D97-AF65-F5344CB8AC3E}">
        <p14:creationId xmlns:p14="http://schemas.microsoft.com/office/powerpoint/2010/main" val="1097398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126" y="403639"/>
            <a:ext cx="10353761" cy="967961"/>
          </a:xfrm>
        </p:spPr>
        <p:txBody>
          <a:bodyPr>
            <a:normAutofit/>
          </a:bodyPr>
          <a:lstStyle/>
          <a:p>
            <a:r>
              <a:rPr lang="en-US" dirty="0"/>
              <a:t>Before Christ</a:t>
            </a:r>
          </a:p>
        </p:txBody>
      </p:sp>
      <p:sp>
        <p:nvSpPr>
          <p:cNvPr id="3" name="Content Placeholder 2"/>
          <p:cNvSpPr>
            <a:spLocks noGrp="1"/>
          </p:cNvSpPr>
          <p:nvPr>
            <p:ph idx="1"/>
          </p:nvPr>
        </p:nvSpPr>
        <p:spPr>
          <a:xfrm>
            <a:off x="609600" y="1371600"/>
            <a:ext cx="10972800" cy="4419600"/>
          </a:xfrm>
        </p:spPr>
        <p:txBody>
          <a:bodyPr>
            <a:noAutofit/>
          </a:bodyPr>
          <a:lstStyle/>
          <a:p>
            <a:r>
              <a:rPr lang="en-US" dirty="0"/>
              <a:t>1.  Alienated from God  (1:21)</a:t>
            </a:r>
          </a:p>
          <a:p>
            <a:r>
              <a:rPr lang="en-US" dirty="0"/>
              <a:t>2.  Enemies  (1:21)</a:t>
            </a:r>
          </a:p>
          <a:p>
            <a:r>
              <a:rPr lang="en-US" dirty="0"/>
              <a:t>3.  Evil  (1:21)</a:t>
            </a:r>
          </a:p>
          <a:p>
            <a:r>
              <a:rPr lang="en-US" dirty="0"/>
              <a:t>4.  Sinful nature (2:13; 3:5-9)</a:t>
            </a:r>
          </a:p>
          <a:p>
            <a:r>
              <a:rPr lang="en-US" dirty="0"/>
              <a:t>5.  Dead in sins  (2:13)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969F-B736-6EFF-D7BF-7A362EE24978}"/>
              </a:ext>
            </a:extLst>
          </p:cNvPr>
          <p:cNvSpPr>
            <a:spLocks noGrp="1"/>
          </p:cNvSpPr>
          <p:nvPr>
            <p:ph type="title"/>
          </p:nvPr>
        </p:nvSpPr>
        <p:spPr>
          <a:xfrm>
            <a:off x="913795" y="403639"/>
            <a:ext cx="10353761" cy="967961"/>
          </a:xfrm>
        </p:spPr>
        <p:txBody>
          <a:bodyPr>
            <a:noAutofit/>
          </a:bodyPr>
          <a:lstStyle/>
          <a:p>
            <a:r>
              <a:rPr lang="en-US" dirty="0"/>
              <a:t>6 Benefits of our Salvation</a:t>
            </a:r>
          </a:p>
        </p:txBody>
      </p:sp>
      <p:sp>
        <p:nvSpPr>
          <p:cNvPr id="3" name="Content Placeholder 2">
            <a:extLst>
              <a:ext uri="{FF2B5EF4-FFF2-40B4-BE49-F238E27FC236}">
                <a16:creationId xmlns:a16="http://schemas.microsoft.com/office/drawing/2014/main" id="{B83CB055-A330-31C9-D477-7687FA46223B}"/>
              </a:ext>
            </a:extLst>
          </p:cNvPr>
          <p:cNvSpPr>
            <a:spLocks noGrp="1"/>
          </p:cNvSpPr>
          <p:nvPr>
            <p:ph idx="1"/>
          </p:nvPr>
        </p:nvSpPr>
        <p:spPr>
          <a:xfrm>
            <a:off x="913795" y="1371600"/>
            <a:ext cx="10353762" cy="4419600"/>
          </a:xfrm>
        </p:spPr>
        <p:txBody>
          <a:bodyPr>
            <a:normAutofit/>
          </a:bodyPr>
          <a:lstStyle/>
          <a:p>
            <a:r>
              <a:rPr lang="en-US" dirty="0"/>
              <a:t>1. </a:t>
            </a:r>
            <a:r>
              <a:rPr lang="en-US" b="1" i="1" u="sng" dirty="0"/>
              <a:t>Eternal Security </a:t>
            </a:r>
            <a:r>
              <a:rPr lang="en-US" dirty="0"/>
              <a:t>1:5</a:t>
            </a:r>
          </a:p>
          <a:p>
            <a:r>
              <a:rPr lang="en-US" dirty="0"/>
              <a:t>“The hope that is stored up for you in heaven.”</a:t>
            </a:r>
          </a:p>
        </p:txBody>
      </p:sp>
    </p:spTree>
    <p:extLst>
      <p:ext uri="{BB962C8B-B14F-4D97-AF65-F5344CB8AC3E}">
        <p14:creationId xmlns:p14="http://schemas.microsoft.com/office/powerpoint/2010/main" val="127919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348" y="457199"/>
            <a:ext cx="7765321" cy="914401"/>
          </a:xfrm>
        </p:spPr>
        <p:txBody>
          <a:bodyPr/>
          <a:lstStyle/>
          <a:p>
            <a:r>
              <a:rPr lang="en-US" dirty="0"/>
              <a:t>6 benefits</a:t>
            </a:r>
            <a:endParaRPr lang="en-US" dirty="0">
              <a:solidFill>
                <a:srgbClr val="FF0000"/>
              </a:solidFill>
            </a:endParaRPr>
          </a:p>
        </p:txBody>
      </p:sp>
      <p:sp>
        <p:nvSpPr>
          <p:cNvPr id="3" name="Content Placeholder 2"/>
          <p:cNvSpPr>
            <a:spLocks noGrp="1"/>
          </p:cNvSpPr>
          <p:nvPr>
            <p:ph idx="1"/>
          </p:nvPr>
        </p:nvSpPr>
        <p:spPr>
          <a:xfrm>
            <a:off x="609600" y="1371600"/>
            <a:ext cx="10972800" cy="5334000"/>
          </a:xfrm>
          <a:ln>
            <a:solidFill>
              <a:schemeClr val="accent1"/>
            </a:solidFill>
          </a:ln>
        </p:spPr>
        <p:txBody>
          <a:bodyPr>
            <a:noAutofit/>
          </a:bodyPr>
          <a:lstStyle/>
          <a:p>
            <a:pPr>
              <a:lnSpc>
                <a:spcPct val="100000"/>
              </a:lnSpc>
            </a:pPr>
            <a:r>
              <a:rPr lang="en-US" dirty="0"/>
              <a:t>1.  </a:t>
            </a:r>
            <a:r>
              <a:rPr lang="en-US" sz="4800" b="1" i="1" u="sng" dirty="0"/>
              <a:t>Hope</a:t>
            </a:r>
            <a:r>
              <a:rPr lang="en-US" sz="4800" dirty="0"/>
              <a:t> </a:t>
            </a:r>
            <a:r>
              <a:rPr lang="en-US" dirty="0"/>
              <a:t>stored in heaven.  (1:5)                                      This is the Eternal Security of every believer.</a:t>
            </a:r>
          </a:p>
          <a:p>
            <a:pPr>
              <a:lnSpc>
                <a:spcPct val="100000"/>
              </a:lnSpc>
            </a:pPr>
            <a:r>
              <a:rPr lang="en-US" dirty="0"/>
              <a:t>Faith and Love spring from this hope (1:4).</a:t>
            </a:r>
          </a:p>
          <a:p>
            <a:pPr>
              <a:lnSpc>
                <a:spcPct val="100000"/>
              </a:lnSpc>
            </a:pPr>
            <a:r>
              <a:rPr lang="en-US" dirty="0"/>
              <a:t>“For in this hope we were saved. But hope that is seen is no hope at all.  Who hopes for what he already has?”  Romans 8:24</a:t>
            </a:r>
          </a:p>
          <a:p>
            <a:pPr>
              <a:lnSpc>
                <a:spcPct val="100000"/>
              </a:lnSpc>
            </a:pPr>
            <a:r>
              <a:rPr lang="en-US" dirty="0"/>
              <a:t>“He is no fool who gives what he cannot keep to gain what he cannot lose.”   Jim Elliot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339" y="457200"/>
            <a:ext cx="7765321" cy="914400"/>
          </a:xfrm>
        </p:spPr>
        <p:txBody>
          <a:bodyPr/>
          <a:lstStyle/>
          <a:p>
            <a:r>
              <a:rPr lang="en-US" dirty="0"/>
              <a:t>6 benefits</a:t>
            </a:r>
            <a:endParaRPr lang="en-US" dirty="0">
              <a:solidFill>
                <a:srgbClr val="FF0000"/>
              </a:solidFill>
            </a:endParaRPr>
          </a:p>
        </p:txBody>
      </p:sp>
      <p:sp>
        <p:nvSpPr>
          <p:cNvPr id="3" name="Content Placeholder 2"/>
          <p:cNvSpPr>
            <a:spLocks noGrp="1"/>
          </p:cNvSpPr>
          <p:nvPr>
            <p:ph idx="1"/>
          </p:nvPr>
        </p:nvSpPr>
        <p:spPr>
          <a:xfrm>
            <a:off x="609600" y="1371600"/>
            <a:ext cx="10972800" cy="4953000"/>
          </a:xfrm>
        </p:spPr>
        <p:txBody>
          <a:bodyPr>
            <a:noAutofit/>
          </a:bodyPr>
          <a:lstStyle/>
          <a:p>
            <a:pPr>
              <a:lnSpc>
                <a:spcPct val="100000"/>
              </a:lnSpc>
            </a:pPr>
            <a:r>
              <a:rPr lang="en-US" dirty="0"/>
              <a:t>2.  </a:t>
            </a:r>
            <a:r>
              <a:rPr lang="en-US" sz="4800" b="1" i="1" u="sng" dirty="0"/>
              <a:t>Inheritance</a:t>
            </a:r>
            <a:r>
              <a:rPr lang="en-US" dirty="0"/>
              <a:t> in the kingdom of light. (1:12)</a:t>
            </a:r>
          </a:p>
          <a:p>
            <a:pPr>
              <a:lnSpc>
                <a:spcPct val="100000"/>
              </a:lnSpc>
            </a:pPr>
            <a:r>
              <a:rPr lang="en-US" dirty="0"/>
              <a:t>A billionaire may divide his wealth among his heirs…</a:t>
            </a:r>
          </a:p>
          <a:p>
            <a:pPr>
              <a:lnSpc>
                <a:spcPct val="100000"/>
              </a:lnSpc>
            </a:pPr>
            <a:r>
              <a:rPr lang="en-US" dirty="0"/>
              <a:t>We have the true riches…</a:t>
            </a:r>
          </a:p>
          <a:p>
            <a:pPr>
              <a:lnSpc>
                <a:spcPct val="100000"/>
              </a:lnSpc>
            </a:pPr>
            <a:r>
              <a:rPr lang="en-US" dirty="0"/>
              <a:t>Eternal life.  (Matt. 19:29)</a:t>
            </a:r>
          </a:p>
          <a:p>
            <a:pPr>
              <a:lnSpc>
                <a:spcPct val="100000"/>
              </a:lnSpc>
            </a:pPr>
            <a:r>
              <a:rPr lang="en-US" dirty="0"/>
              <a:t>Inherit the Earth.  (Matt. 5:5)</a:t>
            </a:r>
          </a:p>
          <a:p>
            <a:pPr>
              <a:lnSpc>
                <a:spcPct val="100000"/>
              </a:lnSpc>
            </a:pPr>
            <a:r>
              <a:rPr lang="en-US" dirty="0"/>
              <a:t>All the promises of God.  (Hebrews 6:12)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348" y="457199"/>
            <a:ext cx="7765321" cy="914401"/>
          </a:xfrm>
        </p:spPr>
        <p:txBody>
          <a:bodyPr/>
          <a:lstStyle/>
          <a:p>
            <a:r>
              <a:rPr lang="en-US" dirty="0"/>
              <a:t>6 benefits</a:t>
            </a:r>
            <a:endParaRPr lang="en-US" dirty="0">
              <a:solidFill>
                <a:srgbClr val="FF0000"/>
              </a:solidFill>
            </a:endParaRPr>
          </a:p>
        </p:txBody>
      </p:sp>
      <p:sp>
        <p:nvSpPr>
          <p:cNvPr id="3" name="Content Placeholder 2"/>
          <p:cNvSpPr>
            <a:spLocks noGrp="1"/>
          </p:cNvSpPr>
          <p:nvPr>
            <p:ph idx="1"/>
          </p:nvPr>
        </p:nvSpPr>
        <p:spPr>
          <a:xfrm>
            <a:off x="609600" y="1381124"/>
            <a:ext cx="10972800" cy="4943475"/>
          </a:xfrm>
        </p:spPr>
        <p:txBody>
          <a:bodyPr>
            <a:noAutofit/>
          </a:bodyPr>
          <a:lstStyle/>
          <a:p>
            <a:pPr>
              <a:lnSpc>
                <a:spcPct val="100000"/>
              </a:lnSpc>
            </a:pPr>
            <a:r>
              <a:rPr lang="en-US" dirty="0"/>
              <a:t>3.  </a:t>
            </a:r>
            <a:r>
              <a:rPr lang="en-US" sz="4800" b="1" i="1" u="sng" dirty="0"/>
              <a:t>Rescued</a:t>
            </a:r>
            <a:r>
              <a:rPr lang="en-US" dirty="0"/>
              <a:t> from the dominion of darkness. (1:13)</a:t>
            </a:r>
          </a:p>
          <a:p>
            <a:pPr>
              <a:lnSpc>
                <a:spcPct val="100000"/>
              </a:lnSpc>
            </a:pPr>
            <a:r>
              <a:rPr lang="en-US" dirty="0"/>
              <a:t>Each one of us, without exception, the moment we believed.</a:t>
            </a:r>
          </a:p>
          <a:p>
            <a:pPr>
              <a:lnSpc>
                <a:spcPct val="100000"/>
              </a:lnSpc>
            </a:pPr>
            <a:r>
              <a:rPr lang="en-US" dirty="0"/>
              <a:t>Jesus comes in and the darkness flies.</a:t>
            </a:r>
          </a:p>
          <a:p>
            <a:pPr>
              <a:lnSpc>
                <a:spcPct val="100000"/>
              </a:lnSpc>
            </a:pPr>
            <a:r>
              <a:rPr lang="en-US" dirty="0"/>
              <a:t>“Greater is He who is in you than he who is in the world”  (1 John 4:4).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348" y="457199"/>
            <a:ext cx="7765321" cy="914401"/>
          </a:xfrm>
        </p:spPr>
        <p:txBody>
          <a:bodyPr/>
          <a:lstStyle/>
          <a:p>
            <a:r>
              <a:rPr lang="en-US" dirty="0"/>
              <a:t>6 benefits</a:t>
            </a:r>
            <a:endParaRPr lang="en-US" dirty="0">
              <a:solidFill>
                <a:srgbClr val="FF0000"/>
              </a:solidFill>
            </a:endParaRPr>
          </a:p>
        </p:txBody>
      </p:sp>
      <p:sp>
        <p:nvSpPr>
          <p:cNvPr id="3" name="Content Placeholder 2"/>
          <p:cNvSpPr>
            <a:spLocks noGrp="1"/>
          </p:cNvSpPr>
          <p:nvPr>
            <p:ph idx="1"/>
          </p:nvPr>
        </p:nvSpPr>
        <p:spPr>
          <a:xfrm>
            <a:off x="609600" y="1371599"/>
            <a:ext cx="10972800" cy="5029201"/>
          </a:xfrm>
        </p:spPr>
        <p:txBody>
          <a:bodyPr>
            <a:noAutofit/>
          </a:bodyPr>
          <a:lstStyle/>
          <a:p>
            <a:r>
              <a:rPr lang="en-US" dirty="0"/>
              <a:t>4.  </a:t>
            </a:r>
            <a:r>
              <a:rPr lang="en-US" sz="4800" b="1" i="1" u="sng" dirty="0"/>
              <a:t>Brought into the kingdom </a:t>
            </a:r>
            <a:r>
              <a:rPr lang="en-US" dirty="0"/>
              <a:t>of the Son.  (1:13)</a:t>
            </a:r>
          </a:p>
          <a:p>
            <a:r>
              <a:rPr lang="en-US" dirty="0"/>
              <a:t>He changed, transferred our citizenship.</a:t>
            </a:r>
          </a:p>
          <a:p>
            <a:r>
              <a:rPr lang="en-US" dirty="0"/>
              <a:t>Total removal from darkness to light.</a:t>
            </a:r>
          </a:p>
          <a:p>
            <a:r>
              <a:rPr lang="en-US" dirty="0"/>
              <a:t>From Satan’s kingdom to His.  Not just some future kingdom but right 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348" y="457199"/>
            <a:ext cx="7765321" cy="914401"/>
          </a:xfrm>
        </p:spPr>
        <p:txBody>
          <a:bodyPr/>
          <a:lstStyle/>
          <a:p>
            <a:r>
              <a:rPr lang="en-US" dirty="0"/>
              <a:t>6 benefits</a:t>
            </a:r>
            <a:endParaRPr lang="en-US" dirty="0">
              <a:solidFill>
                <a:srgbClr val="FF0000"/>
              </a:solidFill>
            </a:endParaRPr>
          </a:p>
        </p:txBody>
      </p:sp>
      <p:sp>
        <p:nvSpPr>
          <p:cNvPr id="3" name="Content Placeholder 2"/>
          <p:cNvSpPr>
            <a:spLocks noGrp="1"/>
          </p:cNvSpPr>
          <p:nvPr>
            <p:ph idx="1"/>
          </p:nvPr>
        </p:nvSpPr>
        <p:spPr>
          <a:xfrm>
            <a:off x="609600" y="1371600"/>
            <a:ext cx="10972800" cy="5181600"/>
          </a:xfrm>
        </p:spPr>
        <p:txBody>
          <a:bodyPr>
            <a:normAutofit fontScale="47500" lnSpcReduction="20000"/>
          </a:bodyPr>
          <a:lstStyle/>
          <a:p>
            <a:r>
              <a:rPr lang="en-US" sz="8400" dirty="0"/>
              <a:t>5.  </a:t>
            </a:r>
            <a:r>
              <a:rPr lang="en-US" sz="10100" b="1" i="1" u="sng" dirty="0"/>
              <a:t>Redeemed</a:t>
            </a:r>
            <a:r>
              <a:rPr lang="en-US" sz="8400" dirty="0"/>
              <a:t> –He bought our freedom through His blood. (1:14)</a:t>
            </a:r>
          </a:p>
          <a:p>
            <a:r>
              <a:rPr lang="en-US" sz="8400" dirty="0"/>
              <a:t>“To deliver by payment of a ransom”—similar to “emancipation” --3 key parts to this word.</a:t>
            </a:r>
          </a:p>
          <a:p>
            <a:r>
              <a:rPr lang="en-US" sz="8400" dirty="0"/>
              <a:t>A.  He paid our sin debt.</a:t>
            </a:r>
          </a:p>
          <a:p>
            <a:r>
              <a:rPr lang="en-US" sz="8400" dirty="0"/>
              <a:t>B.  He took us out of the slave market of sin.</a:t>
            </a:r>
          </a:p>
          <a:p>
            <a:r>
              <a:rPr lang="en-US" sz="8400" dirty="0"/>
              <a:t>C.  He set us free.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58176-1837-27F7-7E2D-C494A86C8953}"/>
              </a:ext>
            </a:extLst>
          </p:cNvPr>
          <p:cNvSpPr>
            <a:spLocks noGrp="1"/>
          </p:cNvSpPr>
          <p:nvPr>
            <p:ph type="title"/>
          </p:nvPr>
        </p:nvSpPr>
        <p:spPr>
          <a:xfrm>
            <a:off x="919119" y="457200"/>
            <a:ext cx="10353761" cy="869121"/>
          </a:xfrm>
        </p:spPr>
        <p:txBody>
          <a:bodyPr anchor="b">
            <a:normAutofit/>
          </a:bodyPr>
          <a:lstStyle/>
          <a:p>
            <a:r>
              <a:rPr lang="en-US" dirty="0"/>
              <a:t>THE CHURCH AT COLOSSE</a:t>
            </a:r>
          </a:p>
        </p:txBody>
      </p:sp>
      <p:sp>
        <p:nvSpPr>
          <p:cNvPr id="3" name="Content Placeholder 2">
            <a:extLst>
              <a:ext uri="{FF2B5EF4-FFF2-40B4-BE49-F238E27FC236}">
                <a16:creationId xmlns:a16="http://schemas.microsoft.com/office/drawing/2014/main" id="{D6532A7B-BEF6-B82F-3BB6-C38B77D81CAB}"/>
              </a:ext>
            </a:extLst>
          </p:cNvPr>
          <p:cNvSpPr>
            <a:spLocks noGrp="1"/>
          </p:cNvSpPr>
          <p:nvPr>
            <p:ph idx="1"/>
          </p:nvPr>
        </p:nvSpPr>
        <p:spPr>
          <a:xfrm>
            <a:off x="609599" y="1600200"/>
            <a:ext cx="10972800" cy="4191000"/>
          </a:xfrm>
        </p:spPr>
        <p:txBody>
          <a:bodyPr>
            <a:normAutofit/>
          </a:bodyPr>
          <a:lstStyle/>
          <a:p>
            <a:r>
              <a:rPr lang="en-US" dirty="0"/>
              <a:t>IT WAS A CHURCH IN A SMALL CITY NEAR THE 7 CHURCHES IN REVELATION 3-4.</a:t>
            </a:r>
          </a:p>
        </p:txBody>
      </p:sp>
    </p:spTree>
    <p:extLst>
      <p:ext uri="{BB962C8B-B14F-4D97-AF65-F5344CB8AC3E}">
        <p14:creationId xmlns:p14="http://schemas.microsoft.com/office/powerpoint/2010/main" val="2538233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348" y="457200"/>
            <a:ext cx="7765321" cy="914402"/>
          </a:xfrm>
        </p:spPr>
        <p:txBody>
          <a:bodyPr/>
          <a:lstStyle/>
          <a:p>
            <a:r>
              <a:rPr lang="en-US" dirty="0"/>
              <a:t>6 benefits</a:t>
            </a:r>
            <a:endParaRPr lang="en-US" dirty="0">
              <a:solidFill>
                <a:srgbClr val="FF0000"/>
              </a:solidFill>
            </a:endParaRPr>
          </a:p>
        </p:txBody>
      </p:sp>
      <p:sp>
        <p:nvSpPr>
          <p:cNvPr id="3" name="Content Placeholder 2"/>
          <p:cNvSpPr>
            <a:spLocks noGrp="1"/>
          </p:cNvSpPr>
          <p:nvPr>
            <p:ph idx="1"/>
          </p:nvPr>
        </p:nvSpPr>
        <p:spPr>
          <a:xfrm>
            <a:off x="609600" y="1371601"/>
            <a:ext cx="10972800" cy="5333999"/>
          </a:xfrm>
        </p:spPr>
        <p:txBody>
          <a:bodyPr>
            <a:normAutofit fontScale="92500" lnSpcReduction="20000"/>
          </a:bodyPr>
          <a:lstStyle/>
          <a:p>
            <a:r>
              <a:rPr lang="en-US" dirty="0"/>
              <a:t>6. </a:t>
            </a:r>
            <a:r>
              <a:rPr lang="en-US" b="1" i="1" u="sng" dirty="0"/>
              <a:t> </a:t>
            </a:r>
            <a:r>
              <a:rPr lang="en-US" sz="4800" b="1" i="1" u="sng" dirty="0"/>
              <a:t>Forgiveness </a:t>
            </a:r>
            <a:r>
              <a:rPr lang="en-US" dirty="0"/>
              <a:t>of our sins. (1:14)                                              </a:t>
            </a:r>
          </a:p>
          <a:p>
            <a:r>
              <a:rPr lang="en-US" dirty="0"/>
              <a:t>Part of being redeemed is to be forgiven (Lit. “to send away”). </a:t>
            </a:r>
          </a:p>
          <a:p>
            <a:r>
              <a:rPr lang="en-US" dirty="0"/>
              <a:t>“As far as the east is from the west, so far has He removed our transgressions from us.”  (Ps. 103:12)</a:t>
            </a:r>
          </a:p>
          <a:p>
            <a:r>
              <a:rPr lang="en-US" dirty="0"/>
              <a:t>The debt must be paid before we could be set free.</a:t>
            </a:r>
          </a:p>
          <a:p>
            <a:r>
              <a:rPr lang="en-US" dirty="0"/>
              <a:t>Available to all, but only applied to those who believe in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0DC5-6022-243B-354C-65FDB55BC841}"/>
              </a:ext>
            </a:extLst>
          </p:cNvPr>
          <p:cNvSpPr>
            <a:spLocks noGrp="1"/>
          </p:cNvSpPr>
          <p:nvPr>
            <p:ph type="title"/>
          </p:nvPr>
        </p:nvSpPr>
        <p:spPr>
          <a:xfrm>
            <a:off x="913795" y="457201"/>
            <a:ext cx="10353761" cy="914400"/>
          </a:xfrm>
        </p:spPr>
        <p:txBody>
          <a:bodyPr/>
          <a:lstStyle/>
          <a:p>
            <a:r>
              <a:rPr lang="en-US" dirty="0"/>
              <a:t>6 Benefits of Salvation</a:t>
            </a:r>
          </a:p>
        </p:txBody>
      </p:sp>
      <p:sp>
        <p:nvSpPr>
          <p:cNvPr id="3" name="Content Placeholder 2">
            <a:extLst>
              <a:ext uri="{FF2B5EF4-FFF2-40B4-BE49-F238E27FC236}">
                <a16:creationId xmlns:a16="http://schemas.microsoft.com/office/drawing/2014/main" id="{5DFB0CD3-481D-0A63-C5E0-85F5FC86CCFD}"/>
              </a:ext>
            </a:extLst>
          </p:cNvPr>
          <p:cNvSpPr>
            <a:spLocks noGrp="1"/>
          </p:cNvSpPr>
          <p:nvPr>
            <p:ph idx="1"/>
          </p:nvPr>
        </p:nvSpPr>
        <p:spPr>
          <a:xfrm>
            <a:off x="609600" y="1371601"/>
            <a:ext cx="10972800" cy="4419599"/>
          </a:xfrm>
        </p:spPr>
        <p:txBody>
          <a:bodyPr>
            <a:noAutofit/>
          </a:bodyPr>
          <a:lstStyle/>
          <a:p>
            <a:pPr>
              <a:lnSpc>
                <a:spcPct val="100000"/>
              </a:lnSpc>
            </a:pPr>
            <a:r>
              <a:rPr lang="en-US" dirty="0"/>
              <a:t>1. Eternal Security—Hope in heaven. 1:5</a:t>
            </a:r>
          </a:p>
          <a:p>
            <a:pPr>
              <a:lnSpc>
                <a:spcPct val="100000"/>
              </a:lnSpc>
            </a:pPr>
            <a:r>
              <a:rPr lang="en-US" dirty="0"/>
              <a:t>2. Inheritance—1:12</a:t>
            </a:r>
          </a:p>
          <a:p>
            <a:pPr>
              <a:lnSpc>
                <a:spcPct val="100000"/>
              </a:lnSpc>
            </a:pPr>
            <a:r>
              <a:rPr lang="en-US" dirty="0"/>
              <a:t>3. Rescued—1:13</a:t>
            </a:r>
          </a:p>
          <a:p>
            <a:pPr>
              <a:lnSpc>
                <a:spcPct val="100000"/>
              </a:lnSpc>
            </a:pPr>
            <a:r>
              <a:rPr lang="en-US" dirty="0"/>
              <a:t>4. In His Kingdom—1:13b</a:t>
            </a:r>
          </a:p>
          <a:p>
            <a:pPr>
              <a:lnSpc>
                <a:spcPct val="100000"/>
              </a:lnSpc>
            </a:pPr>
            <a:r>
              <a:rPr lang="en-US" dirty="0"/>
              <a:t>5. Redeemed—1:14</a:t>
            </a:r>
          </a:p>
          <a:p>
            <a:pPr>
              <a:lnSpc>
                <a:spcPct val="100000"/>
              </a:lnSpc>
            </a:pPr>
            <a:r>
              <a:rPr lang="en-US" dirty="0"/>
              <a:t>6. Forgiven— 1:14b</a:t>
            </a:r>
          </a:p>
        </p:txBody>
      </p:sp>
    </p:spTree>
    <p:extLst>
      <p:ext uri="{BB962C8B-B14F-4D97-AF65-F5344CB8AC3E}">
        <p14:creationId xmlns:p14="http://schemas.microsoft.com/office/powerpoint/2010/main" val="222910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7FC8-7E35-7E0A-2847-0C431E049087}"/>
              </a:ext>
            </a:extLst>
          </p:cNvPr>
          <p:cNvSpPr>
            <a:spLocks noGrp="1"/>
          </p:cNvSpPr>
          <p:nvPr>
            <p:ph type="title"/>
          </p:nvPr>
        </p:nvSpPr>
        <p:spPr>
          <a:xfrm>
            <a:off x="913795" y="457201"/>
            <a:ext cx="10353761" cy="914400"/>
          </a:xfrm>
        </p:spPr>
        <p:txBody>
          <a:bodyPr/>
          <a:lstStyle/>
          <a:p>
            <a:r>
              <a:rPr lang="en-US" dirty="0"/>
              <a:t>Colossians 1:12</a:t>
            </a:r>
          </a:p>
        </p:txBody>
      </p:sp>
      <p:sp>
        <p:nvSpPr>
          <p:cNvPr id="3" name="Content Placeholder 2">
            <a:extLst>
              <a:ext uri="{FF2B5EF4-FFF2-40B4-BE49-F238E27FC236}">
                <a16:creationId xmlns:a16="http://schemas.microsoft.com/office/drawing/2014/main" id="{08A7CAA9-24E8-BCA8-24F2-6A18F9B25A14}"/>
              </a:ext>
            </a:extLst>
          </p:cNvPr>
          <p:cNvSpPr>
            <a:spLocks noGrp="1"/>
          </p:cNvSpPr>
          <p:nvPr>
            <p:ph idx="1"/>
          </p:nvPr>
        </p:nvSpPr>
        <p:spPr>
          <a:xfrm>
            <a:off x="609600" y="1600200"/>
            <a:ext cx="10972800" cy="4191000"/>
          </a:xfrm>
        </p:spPr>
        <p:txBody>
          <a:bodyPr>
            <a:noAutofit/>
          </a:bodyPr>
          <a:lstStyle/>
          <a:p>
            <a:r>
              <a:rPr lang="en-US" dirty="0"/>
              <a:t> Giving thanks to the Father, who has qualified you to share in the inheritance of the saints in the kingdom of light. </a:t>
            </a:r>
          </a:p>
        </p:txBody>
      </p:sp>
    </p:spTree>
    <p:extLst>
      <p:ext uri="{BB962C8B-B14F-4D97-AF65-F5344CB8AC3E}">
        <p14:creationId xmlns:p14="http://schemas.microsoft.com/office/powerpoint/2010/main" val="2348027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69522-2824-1F41-8DC3-9AD40C74C315}"/>
              </a:ext>
            </a:extLst>
          </p:cNvPr>
          <p:cNvSpPr>
            <a:spLocks noGrp="1"/>
          </p:cNvSpPr>
          <p:nvPr>
            <p:ph type="title"/>
          </p:nvPr>
        </p:nvSpPr>
        <p:spPr>
          <a:xfrm>
            <a:off x="913795" y="457201"/>
            <a:ext cx="10353761" cy="914400"/>
          </a:xfrm>
        </p:spPr>
        <p:txBody>
          <a:bodyPr/>
          <a:lstStyle/>
          <a:p>
            <a:r>
              <a:rPr lang="en-US" dirty="0"/>
              <a:t>Colossians 1:13-14</a:t>
            </a:r>
          </a:p>
        </p:txBody>
      </p:sp>
      <p:sp>
        <p:nvSpPr>
          <p:cNvPr id="3" name="Content Placeholder 2">
            <a:extLst>
              <a:ext uri="{FF2B5EF4-FFF2-40B4-BE49-F238E27FC236}">
                <a16:creationId xmlns:a16="http://schemas.microsoft.com/office/drawing/2014/main" id="{46B34CE6-9C61-2D14-9887-97F759330C34}"/>
              </a:ext>
            </a:extLst>
          </p:cNvPr>
          <p:cNvSpPr>
            <a:spLocks noGrp="1"/>
          </p:cNvSpPr>
          <p:nvPr>
            <p:ph idx="1"/>
          </p:nvPr>
        </p:nvSpPr>
        <p:spPr>
          <a:xfrm>
            <a:off x="609600" y="1371601"/>
            <a:ext cx="10972800" cy="4419599"/>
          </a:xfrm>
        </p:spPr>
        <p:txBody>
          <a:bodyPr>
            <a:noAutofit/>
          </a:bodyPr>
          <a:lstStyle/>
          <a:p>
            <a:r>
              <a:rPr lang="en-US" dirty="0"/>
              <a:t>For he has rescued us from the dominion of darkness and brought us into the kingdom of the Son he loves, 14  in whom we have redemption (through His blood), the forgiveness of sins. </a:t>
            </a:r>
          </a:p>
        </p:txBody>
      </p:sp>
    </p:spTree>
    <p:extLst>
      <p:ext uri="{BB962C8B-B14F-4D97-AF65-F5344CB8AC3E}">
        <p14:creationId xmlns:p14="http://schemas.microsoft.com/office/powerpoint/2010/main" val="1015825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7526-1E38-7E07-A6C7-D3E26734D39D}"/>
              </a:ext>
            </a:extLst>
          </p:cNvPr>
          <p:cNvSpPr>
            <a:spLocks noGrp="1"/>
          </p:cNvSpPr>
          <p:nvPr>
            <p:ph type="title"/>
          </p:nvPr>
        </p:nvSpPr>
        <p:spPr>
          <a:xfrm>
            <a:off x="2209348" y="457199"/>
            <a:ext cx="7765321" cy="914401"/>
          </a:xfrm>
        </p:spPr>
        <p:txBody>
          <a:bodyPr/>
          <a:lstStyle/>
          <a:p>
            <a:r>
              <a:rPr lang="en-US" dirty="0"/>
              <a:t>HAVE YOU BEEN SAVED?</a:t>
            </a:r>
          </a:p>
        </p:txBody>
      </p:sp>
      <p:sp>
        <p:nvSpPr>
          <p:cNvPr id="3" name="Content Placeholder 2">
            <a:extLst>
              <a:ext uri="{FF2B5EF4-FFF2-40B4-BE49-F238E27FC236}">
                <a16:creationId xmlns:a16="http://schemas.microsoft.com/office/drawing/2014/main" id="{4C4216FF-8659-3745-CFAD-1252FCFB571D}"/>
              </a:ext>
            </a:extLst>
          </p:cNvPr>
          <p:cNvSpPr>
            <a:spLocks noGrp="1"/>
          </p:cNvSpPr>
          <p:nvPr>
            <p:ph idx="1"/>
          </p:nvPr>
        </p:nvSpPr>
        <p:spPr>
          <a:xfrm>
            <a:off x="609600" y="1371600"/>
            <a:ext cx="10972800" cy="3847536"/>
          </a:xfrm>
        </p:spPr>
        <p:txBody>
          <a:bodyPr>
            <a:noAutofit/>
          </a:bodyPr>
          <a:lstStyle/>
          <a:p>
            <a:pPr>
              <a:lnSpc>
                <a:spcPct val="100000"/>
              </a:lnSpc>
            </a:pPr>
            <a:r>
              <a:rPr lang="en-US" dirty="0"/>
              <a:t>“Everyone who calls on the name of the Lord will be saved.”  Romans 10:13</a:t>
            </a:r>
          </a:p>
          <a:p>
            <a:pPr>
              <a:lnSpc>
                <a:spcPct val="100000"/>
              </a:lnSpc>
            </a:pPr>
            <a:r>
              <a:rPr lang="en-US" dirty="0"/>
              <a:t>“Faith comes from hearing the message, and the message is heard through the word of Christ.”        Romans 10:17</a:t>
            </a:r>
          </a:p>
        </p:txBody>
      </p:sp>
    </p:spTree>
    <p:extLst>
      <p:ext uri="{BB962C8B-B14F-4D97-AF65-F5344CB8AC3E}">
        <p14:creationId xmlns:p14="http://schemas.microsoft.com/office/powerpoint/2010/main" val="40503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AB6F-E753-F416-82DC-209C298D684B}"/>
              </a:ext>
            </a:extLst>
          </p:cNvPr>
          <p:cNvSpPr>
            <a:spLocks noGrp="1"/>
          </p:cNvSpPr>
          <p:nvPr>
            <p:ph type="title"/>
          </p:nvPr>
        </p:nvSpPr>
        <p:spPr>
          <a:xfrm>
            <a:off x="2209348" y="457199"/>
            <a:ext cx="7765321" cy="914401"/>
          </a:xfrm>
        </p:spPr>
        <p:txBody>
          <a:bodyPr/>
          <a:lstStyle/>
          <a:p>
            <a:r>
              <a:rPr lang="en-US" dirty="0"/>
              <a:t>Revelation 3:20</a:t>
            </a:r>
          </a:p>
        </p:txBody>
      </p:sp>
      <p:sp>
        <p:nvSpPr>
          <p:cNvPr id="3" name="Content Placeholder 2">
            <a:extLst>
              <a:ext uri="{FF2B5EF4-FFF2-40B4-BE49-F238E27FC236}">
                <a16:creationId xmlns:a16="http://schemas.microsoft.com/office/drawing/2014/main" id="{B465824E-B041-C074-548D-FFF65248D650}"/>
              </a:ext>
            </a:extLst>
          </p:cNvPr>
          <p:cNvSpPr>
            <a:spLocks noGrp="1"/>
          </p:cNvSpPr>
          <p:nvPr>
            <p:ph idx="1"/>
          </p:nvPr>
        </p:nvSpPr>
        <p:spPr>
          <a:xfrm>
            <a:off x="609600" y="1371600"/>
            <a:ext cx="10972800" cy="4419600"/>
          </a:xfrm>
        </p:spPr>
        <p:txBody>
          <a:bodyPr>
            <a:normAutofit/>
          </a:bodyPr>
          <a:lstStyle/>
          <a:p>
            <a:r>
              <a:rPr lang="en-US" dirty="0"/>
              <a:t>“Here I am! I stand at the door and knock.  If anyone hears my voice and opens the door, I will come in and eat with him, and he with me.”</a:t>
            </a:r>
          </a:p>
        </p:txBody>
      </p:sp>
    </p:spTree>
    <p:extLst>
      <p:ext uri="{BB962C8B-B14F-4D97-AF65-F5344CB8AC3E}">
        <p14:creationId xmlns:p14="http://schemas.microsoft.com/office/powerpoint/2010/main" val="2630019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See the source image"/>
          <p:cNvPicPr>
            <a:picLocks noGrp="1" noChangeAspect="1" noChangeArrowheads="1"/>
          </p:cNvPicPr>
          <p:nvPr>
            <p:ph idx="1"/>
          </p:nvPr>
        </p:nvPicPr>
        <p:blipFill>
          <a:blip r:embed="rId2" cstate="print"/>
          <a:srcRect/>
          <a:stretch>
            <a:fillRect/>
          </a:stretch>
        </p:blipFill>
        <p:spPr bwMode="auto">
          <a:xfrm>
            <a:off x="1247578" y="0"/>
            <a:ext cx="9696843"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jpg"/>
          <p:cNvPicPr>
            <a:picLocks noGrp="1" noChangeAspect="1"/>
          </p:cNvPicPr>
          <p:nvPr>
            <p:ph idx="1"/>
          </p:nvPr>
        </p:nvPicPr>
        <p:blipFill>
          <a:blip r:embed="rId2" cstate="print"/>
          <a:stretch>
            <a:fillRect/>
          </a:stretch>
        </p:blipFill>
        <p:spPr>
          <a:xfrm>
            <a:off x="1189795" y="-333960"/>
            <a:ext cx="9801760" cy="752592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346" y="457200"/>
            <a:ext cx="7765321" cy="838199"/>
          </a:xfrm>
        </p:spPr>
        <p:txBody>
          <a:bodyPr/>
          <a:lstStyle/>
          <a:p>
            <a:r>
              <a:rPr lang="en-US" dirty="0" err="1"/>
              <a:t>Colosse</a:t>
            </a:r>
            <a:endParaRPr lang="en-US" dirty="0"/>
          </a:p>
        </p:txBody>
      </p:sp>
      <p:sp>
        <p:nvSpPr>
          <p:cNvPr id="3" name="Content Placeholder 2"/>
          <p:cNvSpPr>
            <a:spLocks noGrp="1"/>
          </p:cNvSpPr>
          <p:nvPr>
            <p:ph idx="1"/>
          </p:nvPr>
        </p:nvSpPr>
        <p:spPr>
          <a:xfrm>
            <a:off x="605606" y="1295399"/>
            <a:ext cx="10972800" cy="5486401"/>
          </a:xfrm>
        </p:spPr>
        <p:txBody>
          <a:bodyPr>
            <a:noAutofit/>
          </a:bodyPr>
          <a:lstStyle/>
          <a:p>
            <a:pPr>
              <a:lnSpc>
                <a:spcPct val="100000"/>
              </a:lnSpc>
            </a:pPr>
            <a:r>
              <a:rPr lang="en-US" sz="3400" dirty="0"/>
              <a:t>House church in Asia Minor.</a:t>
            </a:r>
          </a:p>
          <a:p>
            <a:pPr>
              <a:lnSpc>
                <a:spcPct val="100000"/>
              </a:lnSpc>
            </a:pPr>
            <a:r>
              <a:rPr lang="en-US" sz="3400" dirty="0"/>
              <a:t>Paul had been close on his 2</a:t>
            </a:r>
            <a:r>
              <a:rPr lang="en-US" sz="3400" baseline="30000" dirty="0"/>
              <a:t>nd</a:t>
            </a:r>
            <a:r>
              <a:rPr lang="en-US" sz="3400" dirty="0"/>
              <a:t> and 3</a:t>
            </a:r>
            <a:r>
              <a:rPr lang="en-US" sz="3400" baseline="30000" dirty="0"/>
              <a:t>rd</a:t>
            </a:r>
            <a:r>
              <a:rPr lang="en-US" sz="3400" dirty="0"/>
              <a:t> missionary journeys , but he had never actually been there (2:1).</a:t>
            </a:r>
          </a:p>
          <a:p>
            <a:pPr>
              <a:lnSpc>
                <a:spcPct val="100000"/>
              </a:lnSpc>
            </a:pPr>
            <a:r>
              <a:rPr lang="en-US" sz="3400" dirty="0"/>
              <a:t>Met in Philemon’s house.</a:t>
            </a:r>
          </a:p>
          <a:p>
            <a:pPr>
              <a:lnSpc>
                <a:spcPct val="100000"/>
              </a:lnSpc>
            </a:pPr>
            <a:r>
              <a:rPr lang="en-US" sz="3400" dirty="0"/>
              <a:t>His slave </a:t>
            </a:r>
            <a:r>
              <a:rPr lang="en-US" sz="3400" dirty="0" err="1"/>
              <a:t>Onesimus</a:t>
            </a:r>
            <a:r>
              <a:rPr lang="en-US" sz="3400" dirty="0"/>
              <a:t> was now saved.</a:t>
            </a:r>
          </a:p>
          <a:p>
            <a:pPr>
              <a:lnSpc>
                <a:spcPct val="100000"/>
              </a:lnSpc>
            </a:pPr>
            <a:r>
              <a:rPr lang="en-US" sz="3400" dirty="0"/>
              <a:t>Their pastor Epaphras was with Paul in jail (not a prisoner) in Rome (1:7; 4:12; Philemon 23).</a:t>
            </a:r>
          </a:p>
          <a:p>
            <a:pPr>
              <a:lnSpc>
                <a:spcPct val="100000"/>
              </a:lnSpc>
            </a:pPr>
            <a:r>
              <a:rPr lang="en-US" sz="3400" dirty="0"/>
              <a:t>This book is one of the Prison Epistles: Ephesians, Philippians, Colossians, Philemon.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403639"/>
            <a:ext cx="10353761" cy="1326321"/>
          </a:xfrm>
        </p:spPr>
        <p:txBody>
          <a:bodyPr>
            <a:noAutofit/>
          </a:bodyPr>
          <a:lstStyle/>
          <a:p>
            <a:r>
              <a:rPr lang="en-US" sz="4800" dirty="0"/>
              <a:t>To the “Brothers in Christ in </a:t>
            </a:r>
            <a:r>
              <a:rPr lang="en-US" sz="4800" dirty="0" err="1"/>
              <a:t>Colosse</a:t>
            </a:r>
            <a:r>
              <a:rPr lang="en-US" sz="4800" dirty="0"/>
              <a:t>”</a:t>
            </a:r>
          </a:p>
        </p:txBody>
      </p:sp>
      <p:sp>
        <p:nvSpPr>
          <p:cNvPr id="3" name="Content Placeholder 2"/>
          <p:cNvSpPr>
            <a:spLocks noGrp="1"/>
          </p:cNvSpPr>
          <p:nvPr>
            <p:ph idx="1"/>
          </p:nvPr>
        </p:nvSpPr>
        <p:spPr>
          <a:xfrm>
            <a:off x="609600" y="1581432"/>
            <a:ext cx="10668605" cy="3695136"/>
          </a:xfrm>
        </p:spPr>
        <p:txBody>
          <a:bodyPr>
            <a:noAutofit/>
          </a:bodyPr>
          <a:lstStyle/>
          <a:p>
            <a:r>
              <a:rPr lang="en-US" dirty="0"/>
              <a:t>What should he say to this church?</a:t>
            </a:r>
          </a:p>
          <a:p>
            <a:r>
              <a:rPr lang="en-US" dirty="0"/>
              <a:t>“I pray for you.” (1:3-12)</a:t>
            </a:r>
          </a:p>
          <a:p>
            <a:r>
              <a:rPr lang="en-US" dirty="0"/>
              <a:t>An explanation of salvation.(1:5,12-14)</a:t>
            </a:r>
          </a:p>
          <a:p>
            <a:r>
              <a:rPr lang="en-US" dirty="0"/>
              <a:t>The Supremacy of Christ. (1:15-23)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7F8E-9D5E-4CDA-AD22-8D6ED4FD76DE}"/>
              </a:ext>
            </a:extLst>
          </p:cNvPr>
          <p:cNvSpPr>
            <a:spLocks noGrp="1"/>
          </p:cNvSpPr>
          <p:nvPr>
            <p:ph type="title"/>
          </p:nvPr>
        </p:nvSpPr>
        <p:spPr>
          <a:xfrm>
            <a:off x="915126" y="403639"/>
            <a:ext cx="10353761" cy="891761"/>
          </a:xfrm>
        </p:spPr>
        <p:txBody>
          <a:bodyPr/>
          <a:lstStyle/>
          <a:p>
            <a:r>
              <a:rPr lang="en-US" dirty="0"/>
              <a:t>Colossians 1:1-3</a:t>
            </a:r>
          </a:p>
        </p:txBody>
      </p:sp>
      <p:sp>
        <p:nvSpPr>
          <p:cNvPr id="3" name="Content Placeholder 2">
            <a:extLst>
              <a:ext uri="{FF2B5EF4-FFF2-40B4-BE49-F238E27FC236}">
                <a16:creationId xmlns:a16="http://schemas.microsoft.com/office/drawing/2014/main" id="{A9868A42-B93B-73F7-DF8D-D0B3C841844A}"/>
              </a:ext>
            </a:extLst>
          </p:cNvPr>
          <p:cNvSpPr>
            <a:spLocks noGrp="1"/>
          </p:cNvSpPr>
          <p:nvPr>
            <p:ph idx="1"/>
          </p:nvPr>
        </p:nvSpPr>
        <p:spPr>
          <a:xfrm>
            <a:off x="609600" y="1371600"/>
            <a:ext cx="10972800" cy="4419600"/>
          </a:xfrm>
        </p:spPr>
        <p:txBody>
          <a:bodyPr>
            <a:noAutofit/>
          </a:bodyPr>
          <a:lstStyle/>
          <a:p>
            <a:pPr marL="0" indent="0">
              <a:buNone/>
            </a:pPr>
            <a:r>
              <a:rPr lang="en-US" b="1" i="1" dirty="0">
                <a:solidFill>
                  <a:srgbClr val="FF0000"/>
                </a:solidFill>
              </a:rPr>
              <a:t>1) </a:t>
            </a:r>
            <a:r>
              <a:rPr lang="en-US" dirty="0"/>
              <a:t>Paul, an apostle of Christ Jesus by the will of God, and Timothy our brother, </a:t>
            </a:r>
            <a:r>
              <a:rPr lang="en-US" b="1" i="1" dirty="0">
                <a:solidFill>
                  <a:srgbClr val="FF0000"/>
                </a:solidFill>
              </a:rPr>
              <a:t>2) </a:t>
            </a:r>
            <a:r>
              <a:rPr lang="en-US" dirty="0"/>
              <a:t>To the holy and faithful brothers in Christ at </a:t>
            </a:r>
            <a:r>
              <a:rPr lang="en-US" dirty="0" err="1"/>
              <a:t>Colosse</a:t>
            </a:r>
            <a:r>
              <a:rPr lang="en-US" dirty="0"/>
              <a:t>: Grace and peace to you from God our Father. 3  We always thank God, the Father of our Lord Jesus Christ, when we pray for you, </a:t>
            </a:r>
          </a:p>
        </p:txBody>
      </p:sp>
    </p:spTree>
    <p:extLst>
      <p:ext uri="{BB962C8B-B14F-4D97-AF65-F5344CB8AC3E}">
        <p14:creationId xmlns:p14="http://schemas.microsoft.com/office/powerpoint/2010/main" val="161102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FA1AE-B629-C666-6F6D-03CEE1EC6143}"/>
              </a:ext>
            </a:extLst>
          </p:cNvPr>
          <p:cNvSpPr>
            <a:spLocks noGrp="1"/>
          </p:cNvSpPr>
          <p:nvPr>
            <p:ph type="title"/>
          </p:nvPr>
        </p:nvSpPr>
        <p:spPr>
          <a:xfrm>
            <a:off x="915126" y="403639"/>
            <a:ext cx="10353761" cy="891761"/>
          </a:xfrm>
        </p:spPr>
        <p:txBody>
          <a:bodyPr/>
          <a:lstStyle/>
          <a:p>
            <a:r>
              <a:rPr lang="en-US" dirty="0"/>
              <a:t>Colossians 1:4-5</a:t>
            </a:r>
          </a:p>
        </p:txBody>
      </p:sp>
      <p:sp>
        <p:nvSpPr>
          <p:cNvPr id="3" name="Content Placeholder 2">
            <a:extLst>
              <a:ext uri="{FF2B5EF4-FFF2-40B4-BE49-F238E27FC236}">
                <a16:creationId xmlns:a16="http://schemas.microsoft.com/office/drawing/2014/main" id="{A80DC685-74E0-4DE8-591E-0712B7B8B0A5}"/>
              </a:ext>
            </a:extLst>
          </p:cNvPr>
          <p:cNvSpPr>
            <a:spLocks noGrp="1"/>
          </p:cNvSpPr>
          <p:nvPr>
            <p:ph idx="1"/>
          </p:nvPr>
        </p:nvSpPr>
        <p:spPr>
          <a:xfrm>
            <a:off x="609600" y="1371600"/>
            <a:ext cx="10972800" cy="4419600"/>
          </a:xfrm>
        </p:spPr>
        <p:txBody>
          <a:bodyPr>
            <a:noAutofit/>
          </a:bodyPr>
          <a:lstStyle/>
          <a:p>
            <a:pPr marL="0" indent="0">
              <a:buNone/>
            </a:pPr>
            <a:r>
              <a:rPr lang="en-US" b="1" i="1" dirty="0">
                <a:solidFill>
                  <a:srgbClr val="FF0000"/>
                </a:solidFill>
              </a:rPr>
              <a:t>4) </a:t>
            </a:r>
            <a:r>
              <a:rPr lang="en-US" dirty="0"/>
              <a:t>Because we have heard of your faith in Christ Jesus and of the love you have for all the saints– </a:t>
            </a:r>
          </a:p>
          <a:p>
            <a:pPr marL="0" indent="0">
              <a:buNone/>
            </a:pPr>
            <a:r>
              <a:rPr lang="en-US" b="1" i="1" dirty="0">
                <a:solidFill>
                  <a:srgbClr val="FF0000"/>
                </a:solidFill>
              </a:rPr>
              <a:t>5) </a:t>
            </a:r>
            <a:r>
              <a:rPr lang="en-US" dirty="0"/>
              <a:t>the faith and love that spring from the hope that is stored up for you in heaven and that you have already heard about in the word of truth, the gospel, </a:t>
            </a:r>
          </a:p>
        </p:txBody>
      </p:sp>
    </p:spTree>
    <p:extLst>
      <p:ext uri="{BB962C8B-B14F-4D97-AF65-F5344CB8AC3E}">
        <p14:creationId xmlns:p14="http://schemas.microsoft.com/office/powerpoint/2010/main" val="792086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1439-8191-E57E-D145-C45493550F5F}"/>
              </a:ext>
            </a:extLst>
          </p:cNvPr>
          <p:cNvSpPr>
            <a:spLocks noGrp="1"/>
          </p:cNvSpPr>
          <p:nvPr>
            <p:ph type="title"/>
          </p:nvPr>
        </p:nvSpPr>
        <p:spPr>
          <a:xfrm>
            <a:off x="915126" y="457200"/>
            <a:ext cx="10353761" cy="914399"/>
          </a:xfrm>
        </p:spPr>
        <p:txBody>
          <a:bodyPr>
            <a:normAutofit/>
          </a:bodyPr>
          <a:lstStyle/>
          <a:p>
            <a:r>
              <a:rPr lang="en-US" dirty="0"/>
              <a:t>Colossians 1:6-8</a:t>
            </a:r>
          </a:p>
        </p:txBody>
      </p:sp>
      <p:sp>
        <p:nvSpPr>
          <p:cNvPr id="3" name="Content Placeholder 2">
            <a:extLst>
              <a:ext uri="{FF2B5EF4-FFF2-40B4-BE49-F238E27FC236}">
                <a16:creationId xmlns:a16="http://schemas.microsoft.com/office/drawing/2014/main" id="{F8220D58-E120-7F54-8CF8-CC168EB75908}"/>
              </a:ext>
            </a:extLst>
          </p:cNvPr>
          <p:cNvSpPr>
            <a:spLocks noGrp="1"/>
          </p:cNvSpPr>
          <p:nvPr>
            <p:ph idx="1"/>
          </p:nvPr>
        </p:nvSpPr>
        <p:spPr>
          <a:xfrm>
            <a:off x="609600" y="1371599"/>
            <a:ext cx="10972800" cy="4419601"/>
          </a:xfrm>
        </p:spPr>
        <p:txBody>
          <a:bodyPr>
            <a:noAutofit/>
          </a:bodyPr>
          <a:lstStyle/>
          <a:p>
            <a:pPr marL="0" indent="0">
              <a:buNone/>
            </a:pPr>
            <a:r>
              <a:rPr lang="en-US" sz="3800" b="1" i="1" dirty="0">
                <a:solidFill>
                  <a:srgbClr val="FF0000"/>
                </a:solidFill>
              </a:rPr>
              <a:t>6) </a:t>
            </a:r>
            <a:r>
              <a:rPr lang="en-US" sz="3800" dirty="0"/>
              <a:t>That has come to you. All over the world this gospel is bearing fruit and growing, just as it has been doing among you since the day you heard it and understood God's grace in all its truth. </a:t>
            </a:r>
            <a:r>
              <a:rPr lang="en-US" sz="3800" b="1" i="1" dirty="0">
                <a:solidFill>
                  <a:srgbClr val="FF0000"/>
                </a:solidFill>
              </a:rPr>
              <a:t>7) </a:t>
            </a:r>
            <a:r>
              <a:rPr lang="en-US" sz="3800" dirty="0"/>
              <a:t>You learned it from Epaphras, our dear fellow servant, who is a faithful minister of Christ on our (your) behalf, </a:t>
            </a:r>
            <a:r>
              <a:rPr lang="en-US" sz="3800" b="1" i="1" dirty="0">
                <a:solidFill>
                  <a:srgbClr val="FF0000"/>
                </a:solidFill>
              </a:rPr>
              <a:t>8) </a:t>
            </a:r>
            <a:r>
              <a:rPr lang="en-US" sz="3800" dirty="0"/>
              <a:t>and who also told us of your love in the Spirit. </a:t>
            </a:r>
          </a:p>
        </p:txBody>
      </p:sp>
    </p:spTree>
    <p:extLst>
      <p:ext uri="{BB962C8B-B14F-4D97-AF65-F5344CB8AC3E}">
        <p14:creationId xmlns:p14="http://schemas.microsoft.com/office/powerpoint/2010/main" val="4322426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11813</TotalTime>
  <Words>1179</Words>
  <Application>Microsoft Office PowerPoint</Application>
  <PresentationFormat>Widescreen</PresentationFormat>
  <Paragraphs>88</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Damask</vt:lpstr>
      <vt:lpstr>Christ  in you,  the hope of glory</vt:lpstr>
      <vt:lpstr>THE CHURCH AT COLOSSE</vt:lpstr>
      <vt:lpstr>PowerPoint Presentation</vt:lpstr>
      <vt:lpstr>PowerPoint Presentation</vt:lpstr>
      <vt:lpstr>Colosse</vt:lpstr>
      <vt:lpstr>To the “Brothers in Christ in Colosse”</vt:lpstr>
      <vt:lpstr>Colossians 1:1-3</vt:lpstr>
      <vt:lpstr>Colossians 1:4-5</vt:lpstr>
      <vt:lpstr>Colossians 1:6-8</vt:lpstr>
      <vt:lpstr>Colossians 1:9-10</vt:lpstr>
      <vt:lpstr>Colossians 1:11-12</vt:lpstr>
      <vt:lpstr>Colossians 1:13-14</vt:lpstr>
      <vt:lpstr>Before Christ</vt:lpstr>
      <vt:lpstr>6 Benefits of our Salvation</vt:lpstr>
      <vt:lpstr>6 benefits</vt:lpstr>
      <vt:lpstr>6 benefits</vt:lpstr>
      <vt:lpstr>6 benefits</vt:lpstr>
      <vt:lpstr>6 benefits</vt:lpstr>
      <vt:lpstr>6 benefits</vt:lpstr>
      <vt:lpstr>6 benefits</vt:lpstr>
      <vt:lpstr>6 Benefits of Salvation</vt:lpstr>
      <vt:lpstr>Colossians 1:12</vt:lpstr>
      <vt:lpstr>Colossians 1:13-14</vt:lpstr>
      <vt:lpstr>HAVE YOU BEEN SAVED?</vt:lpstr>
      <vt:lpstr>Revelation 3:20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in you,  the hope of glory</dc:title>
  <dc:creator>Steve</dc:creator>
  <cp:lastModifiedBy>Chrissy Jackson</cp:lastModifiedBy>
  <cp:revision>46</cp:revision>
  <dcterms:created xsi:type="dcterms:W3CDTF">2016-08-30T14:45:25Z</dcterms:created>
  <dcterms:modified xsi:type="dcterms:W3CDTF">2022-07-03T00:56:33Z</dcterms:modified>
</cp:coreProperties>
</file>