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8" r:id="rId2"/>
    <p:sldId id="257" r:id="rId3"/>
    <p:sldId id="258" r:id="rId4"/>
    <p:sldId id="259" r:id="rId5"/>
    <p:sldId id="260" r:id="rId6"/>
    <p:sldId id="261" r:id="rId7"/>
    <p:sldId id="262" r:id="rId8"/>
    <p:sldId id="263" r:id="rId9"/>
    <p:sldId id="264" r:id="rId10"/>
    <p:sldId id="265" r:id="rId11"/>
    <p:sldId id="269" r:id="rId12"/>
    <p:sldId id="268" r:id="rId13"/>
    <p:sldId id="278" r:id="rId14"/>
    <p:sldId id="270" r:id="rId15"/>
    <p:sldId id="273" r:id="rId16"/>
    <p:sldId id="279" r:id="rId17"/>
    <p:sldId id="280" r:id="rId18"/>
    <p:sldId id="282" r:id="rId19"/>
    <p:sldId id="283" r:id="rId20"/>
    <p:sldId id="284" r:id="rId21"/>
    <p:sldId id="276" r:id="rId22"/>
    <p:sldId id="277" r:id="rId23"/>
    <p:sldId id="275" r:id="rId24"/>
    <p:sldId id="281" r:id="rId25"/>
    <p:sldId id="28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6CE"/>
    <a:srgbClr val="FFE0A1"/>
    <a:srgbClr val="4036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C6620D-2C7E-4BDA-907C-E620503EB4EB}" v="159" dt="2022-07-14T16:49:43.2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7" d="100"/>
          <a:sy n="107" d="100"/>
        </p:scale>
        <p:origin x="6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64E9949-C162-4DA0-A935-B17B58DD2BD1}"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82990-ABEF-4B6B-9E03-864478A9CDB1}" type="slidenum">
              <a:rPr lang="en-US" smtClean="0"/>
              <a:t>‹#›</a:t>
            </a:fld>
            <a:endParaRPr lang="en-US"/>
          </a:p>
        </p:txBody>
      </p:sp>
    </p:spTree>
    <p:extLst>
      <p:ext uri="{BB962C8B-B14F-4D97-AF65-F5344CB8AC3E}">
        <p14:creationId xmlns:p14="http://schemas.microsoft.com/office/powerpoint/2010/main" val="564923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4E9949-C162-4DA0-A935-B17B58DD2BD1}"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82990-ABEF-4B6B-9E03-864478A9CDB1}" type="slidenum">
              <a:rPr lang="en-US" smtClean="0"/>
              <a:t>‹#›</a:t>
            </a:fld>
            <a:endParaRPr lang="en-US"/>
          </a:p>
        </p:txBody>
      </p:sp>
    </p:spTree>
    <p:extLst>
      <p:ext uri="{BB962C8B-B14F-4D97-AF65-F5344CB8AC3E}">
        <p14:creationId xmlns:p14="http://schemas.microsoft.com/office/powerpoint/2010/main" val="151927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4E9949-C162-4DA0-A935-B17B58DD2BD1}"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82990-ABEF-4B6B-9E03-864478A9CDB1}" type="slidenum">
              <a:rPr lang="en-US" smtClean="0"/>
              <a:t>‹#›</a:t>
            </a:fld>
            <a:endParaRPr lang="en-US"/>
          </a:p>
        </p:txBody>
      </p:sp>
    </p:spTree>
    <p:extLst>
      <p:ext uri="{BB962C8B-B14F-4D97-AF65-F5344CB8AC3E}">
        <p14:creationId xmlns:p14="http://schemas.microsoft.com/office/powerpoint/2010/main" val="2755465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rgbClr val="FFF6CE"/>
                </a:solidFill>
              </a:defRPr>
            </a:lvl1pPr>
            <a:lvl2pPr>
              <a:defRPr>
                <a:solidFill>
                  <a:srgbClr val="FFF6CE"/>
                </a:solidFill>
              </a:defRPr>
            </a:lvl2pPr>
            <a:lvl3pPr>
              <a:defRPr>
                <a:solidFill>
                  <a:srgbClr val="FFF6CE"/>
                </a:solidFill>
              </a:defRPr>
            </a:lvl3pPr>
            <a:lvl4pPr>
              <a:defRPr>
                <a:solidFill>
                  <a:srgbClr val="FFF6CE"/>
                </a:solidFill>
              </a:defRPr>
            </a:lvl4pPr>
            <a:lvl5pPr>
              <a:defRPr>
                <a:solidFill>
                  <a:srgbClr val="FFF6CE"/>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64E9949-C162-4DA0-A935-B17B58DD2BD1}"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82990-ABEF-4B6B-9E03-864478A9CDB1}" type="slidenum">
              <a:rPr lang="en-US" smtClean="0"/>
              <a:t>‹#›</a:t>
            </a:fld>
            <a:endParaRPr lang="en-US"/>
          </a:p>
        </p:txBody>
      </p:sp>
    </p:spTree>
    <p:extLst>
      <p:ext uri="{BB962C8B-B14F-4D97-AF65-F5344CB8AC3E}">
        <p14:creationId xmlns:p14="http://schemas.microsoft.com/office/powerpoint/2010/main" val="63258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4E9949-C162-4DA0-A935-B17B58DD2BD1}" type="datetimeFigureOut">
              <a:rPr lang="en-US" smtClean="0"/>
              <a:t>7/16/2022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282990-ABEF-4B6B-9E03-864478A9CDB1}" type="slidenum">
              <a:rPr lang="en-US" smtClean="0"/>
              <a:t>‹#›</a:t>
            </a:fld>
            <a:endParaRPr lang="en-US"/>
          </a:p>
        </p:txBody>
      </p:sp>
    </p:spTree>
    <p:extLst>
      <p:ext uri="{BB962C8B-B14F-4D97-AF65-F5344CB8AC3E}">
        <p14:creationId xmlns:p14="http://schemas.microsoft.com/office/powerpoint/2010/main" val="341632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64E9949-C162-4DA0-A935-B17B58DD2BD1}"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282990-ABEF-4B6B-9E03-864478A9CDB1}" type="slidenum">
              <a:rPr lang="en-US" smtClean="0"/>
              <a:t>‹#›</a:t>
            </a:fld>
            <a:endParaRPr lang="en-US"/>
          </a:p>
        </p:txBody>
      </p:sp>
    </p:spTree>
    <p:extLst>
      <p:ext uri="{BB962C8B-B14F-4D97-AF65-F5344CB8AC3E}">
        <p14:creationId xmlns:p14="http://schemas.microsoft.com/office/powerpoint/2010/main" val="1963786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4E9949-C162-4DA0-A935-B17B58DD2BD1}" type="datetimeFigureOut">
              <a:rPr lang="en-US" smtClean="0"/>
              <a:t>7/16/2022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282990-ABEF-4B6B-9E03-864478A9CDB1}" type="slidenum">
              <a:rPr lang="en-US" smtClean="0"/>
              <a:t>‹#›</a:t>
            </a:fld>
            <a:endParaRPr lang="en-US"/>
          </a:p>
        </p:txBody>
      </p:sp>
    </p:spTree>
    <p:extLst>
      <p:ext uri="{BB962C8B-B14F-4D97-AF65-F5344CB8AC3E}">
        <p14:creationId xmlns:p14="http://schemas.microsoft.com/office/powerpoint/2010/main" val="3117307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64E9949-C162-4DA0-A935-B17B58DD2BD1}" type="datetimeFigureOut">
              <a:rPr lang="en-US" smtClean="0"/>
              <a:t>7/16/2022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282990-ABEF-4B6B-9E03-864478A9CDB1}" type="slidenum">
              <a:rPr lang="en-US" smtClean="0"/>
              <a:t>‹#›</a:t>
            </a:fld>
            <a:endParaRPr lang="en-US"/>
          </a:p>
        </p:txBody>
      </p:sp>
    </p:spTree>
    <p:extLst>
      <p:ext uri="{BB962C8B-B14F-4D97-AF65-F5344CB8AC3E}">
        <p14:creationId xmlns:p14="http://schemas.microsoft.com/office/powerpoint/2010/main" val="2244510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4E9949-C162-4DA0-A935-B17B58DD2BD1}" type="datetimeFigureOut">
              <a:rPr lang="en-US" smtClean="0"/>
              <a:t>7/16/2022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282990-ABEF-4B6B-9E03-864478A9CDB1}" type="slidenum">
              <a:rPr lang="en-US" smtClean="0"/>
              <a:t>‹#›</a:t>
            </a:fld>
            <a:endParaRPr lang="en-US"/>
          </a:p>
        </p:txBody>
      </p:sp>
    </p:spTree>
    <p:extLst>
      <p:ext uri="{BB962C8B-B14F-4D97-AF65-F5344CB8AC3E}">
        <p14:creationId xmlns:p14="http://schemas.microsoft.com/office/powerpoint/2010/main" val="4113122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64E9949-C162-4DA0-A935-B17B58DD2BD1}"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282990-ABEF-4B6B-9E03-864478A9CDB1}" type="slidenum">
              <a:rPr lang="en-US" smtClean="0"/>
              <a:t>‹#›</a:t>
            </a:fld>
            <a:endParaRPr lang="en-US"/>
          </a:p>
        </p:txBody>
      </p:sp>
    </p:spTree>
    <p:extLst>
      <p:ext uri="{BB962C8B-B14F-4D97-AF65-F5344CB8AC3E}">
        <p14:creationId xmlns:p14="http://schemas.microsoft.com/office/powerpoint/2010/main" val="3492332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64E9949-C162-4DA0-A935-B17B58DD2BD1}" type="datetimeFigureOut">
              <a:rPr lang="en-US" smtClean="0"/>
              <a:t>7/16/2022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282990-ABEF-4B6B-9E03-864478A9CDB1}" type="slidenum">
              <a:rPr lang="en-US" smtClean="0"/>
              <a:t>‹#›</a:t>
            </a:fld>
            <a:endParaRPr lang="en-US"/>
          </a:p>
        </p:txBody>
      </p:sp>
    </p:spTree>
    <p:extLst>
      <p:ext uri="{BB962C8B-B14F-4D97-AF65-F5344CB8AC3E}">
        <p14:creationId xmlns:p14="http://schemas.microsoft.com/office/powerpoint/2010/main" val="1134080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E9949-C162-4DA0-A935-B17B58DD2BD1}" type="datetimeFigureOut">
              <a:rPr lang="en-US" smtClean="0"/>
              <a:t>7/16/2022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282990-ABEF-4B6B-9E03-864478A9CDB1}" type="slidenum">
              <a:rPr lang="en-US" smtClean="0"/>
              <a:t>‹#›</a:t>
            </a:fld>
            <a:endParaRPr lang="en-US"/>
          </a:p>
        </p:txBody>
      </p:sp>
    </p:spTree>
    <p:extLst>
      <p:ext uri="{BB962C8B-B14F-4D97-AF65-F5344CB8AC3E}">
        <p14:creationId xmlns:p14="http://schemas.microsoft.com/office/powerpoint/2010/main" val="261750630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rgbClr val="403652"/>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5A4A81"/>
        </a:buClr>
        <a:buFont typeface="Arial" panose="020B0604020202020204" pitchFamily="34" charset="0"/>
        <a:buChar char="•"/>
        <a:defRPr sz="4000" kern="1200">
          <a:solidFill>
            <a:srgbClr val="FFE0A1"/>
          </a:solidFill>
          <a:latin typeface="+mn-lt"/>
          <a:ea typeface="+mn-ea"/>
          <a:cs typeface="+mn-cs"/>
        </a:defRPr>
      </a:lvl1pPr>
      <a:lvl2pPr marL="685800" indent="-228600" algn="l" defTabSz="914400" rtl="0" eaLnBrk="1" latinLnBrk="0" hangingPunct="1">
        <a:lnSpc>
          <a:spcPct val="90000"/>
        </a:lnSpc>
        <a:spcBef>
          <a:spcPts val="500"/>
        </a:spcBef>
        <a:buClr>
          <a:srgbClr val="5A4A81"/>
        </a:buClr>
        <a:buFont typeface="Arial" panose="020B0604020202020204" pitchFamily="34" charset="0"/>
        <a:buChar char="•"/>
        <a:defRPr sz="2400" kern="1200">
          <a:solidFill>
            <a:srgbClr val="FFE0A1"/>
          </a:solidFill>
          <a:latin typeface="+mn-lt"/>
          <a:ea typeface="+mn-ea"/>
          <a:cs typeface="+mn-cs"/>
        </a:defRPr>
      </a:lvl2pPr>
      <a:lvl3pPr marL="1143000" indent="-228600" algn="l" defTabSz="914400" rtl="0" eaLnBrk="1" latinLnBrk="0" hangingPunct="1">
        <a:lnSpc>
          <a:spcPct val="90000"/>
        </a:lnSpc>
        <a:spcBef>
          <a:spcPts val="500"/>
        </a:spcBef>
        <a:buClr>
          <a:srgbClr val="5A4A81"/>
        </a:buClr>
        <a:buFont typeface="Arial" panose="020B0604020202020204" pitchFamily="34" charset="0"/>
        <a:buChar char="•"/>
        <a:defRPr sz="2000" kern="1200">
          <a:solidFill>
            <a:srgbClr val="FFE0A1"/>
          </a:solidFill>
          <a:latin typeface="+mn-lt"/>
          <a:ea typeface="+mn-ea"/>
          <a:cs typeface="+mn-cs"/>
        </a:defRPr>
      </a:lvl3pPr>
      <a:lvl4pPr marL="1600200" indent="-228600" algn="l" defTabSz="914400" rtl="0" eaLnBrk="1" latinLnBrk="0" hangingPunct="1">
        <a:lnSpc>
          <a:spcPct val="90000"/>
        </a:lnSpc>
        <a:spcBef>
          <a:spcPts val="500"/>
        </a:spcBef>
        <a:buClr>
          <a:srgbClr val="5A4A81"/>
        </a:buClr>
        <a:buFont typeface="Arial" panose="020B0604020202020204" pitchFamily="34" charset="0"/>
        <a:buChar char="•"/>
        <a:defRPr sz="1800" kern="1200">
          <a:solidFill>
            <a:srgbClr val="FFE0A1"/>
          </a:solidFill>
          <a:latin typeface="+mn-lt"/>
          <a:ea typeface="+mn-ea"/>
          <a:cs typeface="+mn-cs"/>
        </a:defRPr>
      </a:lvl4pPr>
      <a:lvl5pPr marL="2057400" indent="-228600" algn="l" defTabSz="914400" rtl="0" eaLnBrk="1" latinLnBrk="0" hangingPunct="1">
        <a:lnSpc>
          <a:spcPct val="90000"/>
        </a:lnSpc>
        <a:spcBef>
          <a:spcPts val="500"/>
        </a:spcBef>
        <a:buClr>
          <a:srgbClr val="5A4A81"/>
        </a:buClr>
        <a:buFont typeface="Arial" panose="020B0604020202020204" pitchFamily="34" charset="0"/>
        <a:buChar char="•"/>
        <a:defRPr sz="1800" kern="1200">
          <a:solidFill>
            <a:srgbClr val="FFE0A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52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95C29-CEAA-4242-81D6-D5749F7BA047}"/>
              </a:ext>
            </a:extLst>
          </p:cNvPr>
          <p:cNvSpPr>
            <a:spLocks noGrp="1"/>
          </p:cNvSpPr>
          <p:nvPr>
            <p:ph type="title"/>
          </p:nvPr>
        </p:nvSpPr>
        <p:spPr>
          <a:xfrm>
            <a:off x="838200" y="96202"/>
            <a:ext cx="10515600" cy="1325563"/>
          </a:xfrm>
        </p:spPr>
        <p:txBody>
          <a:bodyPr/>
          <a:lstStyle/>
          <a:p>
            <a:r>
              <a:rPr lang="en-US" dirty="0"/>
              <a:t>1.TO SERVE GOD AND HIS CHURCH(1:21-27)</a:t>
            </a:r>
          </a:p>
        </p:txBody>
      </p:sp>
      <p:sp>
        <p:nvSpPr>
          <p:cNvPr id="3" name="Content Placeholder 2">
            <a:extLst>
              <a:ext uri="{FF2B5EF4-FFF2-40B4-BE49-F238E27FC236}">
                <a16:creationId xmlns:a16="http://schemas.microsoft.com/office/drawing/2014/main" id="{83219323-A502-1225-73E1-CC339ACFA3C0}"/>
              </a:ext>
            </a:extLst>
          </p:cNvPr>
          <p:cNvSpPr>
            <a:spLocks noGrp="1"/>
          </p:cNvSpPr>
          <p:nvPr>
            <p:ph idx="1"/>
          </p:nvPr>
        </p:nvSpPr>
        <p:spPr>
          <a:xfrm>
            <a:off x="838200" y="1421765"/>
            <a:ext cx="10515600" cy="4351338"/>
          </a:xfrm>
        </p:spPr>
        <p:txBody>
          <a:bodyPr>
            <a:normAutofit/>
          </a:bodyPr>
          <a:lstStyle/>
          <a:p>
            <a:r>
              <a:rPr lang="en-US" sz="3200" dirty="0"/>
              <a:t>Remember he is writing from a Roman prison.</a:t>
            </a:r>
          </a:p>
          <a:p>
            <a:r>
              <a:rPr lang="en-US" sz="3200" dirty="0"/>
              <a:t>Recall, The Glory of Christ,</a:t>
            </a:r>
          </a:p>
          <a:p>
            <a:r>
              <a:rPr lang="en-US" sz="3200" dirty="0"/>
              <a:t>Recall, The Glory of Salvation,</a:t>
            </a:r>
          </a:p>
          <a:p>
            <a:r>
              <a:rPr lang="en-US" sz="3200" dirty="0"/>
              <a:t>“…This is the gospel…of which I, Paul, have become a servant.” (1:23).</a:t>
            </a:r>
          </a:p>
          <a:p>
            <a:r>
              <a:rPr lang="en-US" sz="3200" dirty="0"/>
              <a:t>For this gospel Paul is </a:t>
            </a:r>
            <a:r>
              <a:rPr lang="en-US" sz="3200" b="1" i="1" u="sng" dirty="0"/>
              <a:t>God’s Servant.</a:t>
            </a:r>
            <a:r>
              <a:rPr lang="en-US" sz="3200" dirty="0"/>
              <a:t> </a:t>
            </a:r>
          </a:p>
          <a:p>
            <a:r>
              <a:rPr lang="en-US" sz="3200" dirty="0"/>
              <a:t>“Servant” is the same word translated deacon in other places. </a:t>
            </a:r>
          </a:p>
          <a:p>
            <a:endParaRPr lang="en-US" sz="3200" dirty="0"/>
          </a:p>
        </p:txBody>
      </p:sp>
    </p:spTree>
    <p:extLst>
      <p:ext uri="{BB962C8B-B14F-4D97-AF65-F5344CB8AC3E}">
        <p14:creationId xmlns:p14="http://schemas.microsoft.com/office/powerpoint/2010/main" val="374072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95C29-CEAA-4242-81D6-D5749F7BA047}"/>
              </a:ext>
            </a:extLst>
          </p:cNvPr>
          <p:cNvSpPr>
            <a:spLocks noGrp="1"/>
          </p:cNvSpPr>
          <p:nvPr>
            <p:ph type="title"/>
          </p:nvPr>
        </p:nvSpPr>
        <p:spPr/>
        <p:txBody>
          <a:bodyPr/>
          <a:lstStyle/>
          <a:p>
            <a:r>
              <a:rPr lang="en-US" dirty="0"/>
              <a:t>1.TO SERVE GOD AND HIS CHURCH(1:21-27)</a:t>
            </a:r>
          </a:p>
        </p:txBody>
      </p:sp>
      <p:sp>
        <p:nvSpPr>
          <p:cNvPr id="3" name="Content Placeholder 2">
            <a:extLst>
              <a:ext uri="{FF2B5EF4-FFF2-40B4-BE49-F238E27FC236}">
                <a16:creationId xmlns:a16="http://schemas.microsoft.com/office/drawing/2014/main" id="{83219323-A502-1225-73E1-CC339ACFA3C0}"/>
              </a:ext>
            </a:extLst>
          </p:cNvPr>
          <p:cNvSpPr>
            <a:spLocks noGrp="1"/>
          </p:cNvSpPr>
          <p:nvPr>
            <p:ph idx="1"/>
          </p:nvPr>
        </p:nvSpPr>
        <p:spPr/>
        <p:txBody>
          <a:bodyPr>
            <a:normAutofit/>
          </a:bodyPr>
          <a:lstStyle/>
          <a:p>
            <a:r>
              <a:rPr lang="en-US" sz="3200" dirty="0"/>
              <a:t>He repeats it in 1:25.</a:t>
            </a:r>
          </a:p>
          <a:p>
            <a:r>
              <a:rPr lang="en-US" sz="3200" dirty="0"/>
              <a:t>“I have become its (the church’s) </a:t>
            </a:r>
            <a:r>
              <a:rPr lang="en-US" sz="3200" b="1" i="1" u="sng" dirty="0"/>
              <a:t>servant</a:t>
            </a:r>
            <a:r>
              <a:rPr lang="en-US" sz="3200" dirty="0"/>
              <a:t> by the commission God gave me…”</a:t>
            </a:r>
          </a:p>
          <a:p>
            <a:r>
              <a:rPr lang="en-US" sz="3200" dirty="0"/>
              <a:t>“Ministry is tough.” “Leadership is easy when you are not in charge.”  “Leadership is not </a:t>
            </a:r>
            <a:r>
              <a:rPr lang="en-US" sz="3200" dirty="0" err="1"/>
              <a:t>twittership</a:t>
            </a:r>
            <a:r>
              <a:rPr lang="en-US" sz="3200" dirty="0"/>
              <a:t>.” Rev. Clay Smith</a:t>
            </a:r>
          </a:p>
        </p:txBody>
      </p:sp>
    </p:spTree>
    <p:extLst>
      <p:ext uri="{BB962C8B-B14F-4D97-AF65-F5344CB8AC3E}">
        <p14:creationId xmlns:p14="http://schemas.microsoft.com/office/powerpoint/2010/main" val="216699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95C29-CEAA-4242-81D6-D5749F7BA047}"/>
              </a:ext>
            </a:extLst>
          </p:cNvPr>
          <p:cNvSpPr>
            <a:spLocks noGrp="1"/>
          </p:cNvSpPr>
          <p:nvPr>
            <p:ph type="title"/>
          </p:nvPr>
        </p:nvSpPr>
        <p:spPr/>
        <p:txBody>
          <a:bodyPr/>
          <a:lstStyle/>
          <a:p>
            <a:r>
              <a:rPr lang="en-US" dirty="0"/>
              <a:t>1.TO SERVE GOD AND HIS CHURCH(1:21-27)</a:t>
            </a:r>
          </a:p>
        </p:txBody>
      </p:sp>
      <p:sp>
        <p:nvSpPr>
          <p:cNvPr id="3" name="Content Placeholder 2">
            <a:extLst>
              <a:ext uri="{FF2B5EF4-FFF2-40B4-BE49-F238E27FC236}">
                <a16:creationId xmlns:a16="http://schemas.microsoft.com/office/drawing/2014/main" id="{83219323-A502-1225-73E1-CC339ACFA3C0}"/>
              </a:ext>
            </a:extLst>
          </p:cNvPr>
          <p:cNvSpPr>
            <a:spLocks noGrp="1"/>
          </p:cNvSpPr>
          <p:nvPr>
            <p:ph idx="1"/>
          </p:nvPr>
        </p:nvSpPr>
        <p:spPr/>
        <p:txBody>
          <a:bodyPr>
            <a:normAutofit/>
          </a:bodyPr>
          <a:lstStyle/>
          <a:p>
            <a:r>
              <a:rPr lang="en-US" sz="3200" dirty="0"/>
              <a:t>WHY?--“To present to you the word of God in its fullness.” (1:25) and;</a:t>
            </a:r>
          </a:p>
          <a:p>
            <a:r>
              <a:rPr lang="en-US" sz="3200" dirty="0"/>
              <a:t>“To make known among the Gentiles the glorious riches of the  mystery, which is Christ in you, the hope of glory.” (1:27)</a:t>
            </a:r>
          </a:p>
          <a:p>
            <a:r>
              <a:rPr lang="en-US" sz="3200" dirty="0"/>
              <a:t>The mystery is that today God is uniting Jews and Gentiles alike in the church (Warren W. </a:t>
            </a:r>
            <a:r>
              <a:rPr lang="en-US" sz="3200" dirty="0" err="1"/>
              <a:t>Wiersbe</a:t>
            </a:r>
            <a:r>
              <a:rPr lang="en-US" sz="3200" dirty="0"/>
              <a:t>).   (Ephesians 2:11-22)</a:t>
            </a:r>
          </a:p>
        </p:txBody>
      </p:sp>
    </p:spTree>
    <p:extLst>
      <p:ext uri="{BB962C8B-B14F-4D97-AF65-F5344CB8AC3E}">
        <p14:creationId xmlns:p14="http://schemas.microsoft.com/office/powerpoint/2010/main" val="449492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44490-39E0-47CB-23E9-1E29CDFF1240}"/>
              </a:ext>
            </a:extLst>
          </p:cNvPr>
          <p:cNvSpPr>
            <a:spLocks noGrp="1"/>
          </p:cNvSpPr>
          <p:nvPr>
            <p:ph type="title"/>
          </p:nvPr>
        </p:nvSpPr>
        <p:spPr/>
        <p:txBody>
          <a:bodyPr/>
          <a:lstStyle/>
          <a:p>
            <a:r>
              <a:rPr lang="en-US" dirty="0"/>
              <a:t>CHRIST IN YOU, THE HOPE OF GLORY</a:t>
            </a:r>
          </a:p>
        </p:txBody>
      </p:sp>
      <p:sp>
        <p:nvSpPr>
          <p:cNvPr id="3" name="Content Placeholder 2">
            <a:extLst>
              <a:ext uri="{FF2B5EF4-FFF2-40B4-BE49-F238E27FC236}">
                <a16:creationId xmlns:a16="http://schemas.microsoft.com/office/drawing/2014/main" id="{B3E16298-D5DA-8D79-CDDF-46F983254AD7}"/>
              </a:ext>
            </a:extLst>
          </p:cNvPr>
          <p:cNvSpPr>
            <a:spLocks noGrp="1"/>
          </p:cNvSpPr>
          <p:nvPr>
            <p:ph idx="1"/>
          </p:nvPr>
        </p:nvSpPr>
        <p:spPr/>
        <p:txBody>
          <a:bodyPr>
            <a:normAutofit/>
          </a:bodyPr>
          <a:lstStyle/>
          <a:p>
            <a:r>
              <a:rPr lang="en-US" sz="3600" dirty="0"/>
              <a:t>Paul had 3 GOALS in his ministry:</a:t>
            </a:r>
          </a:p>
          <a:p>
            <a:r>
              <a:rPr lang="en-US" sz="3600" dirty="0"/>
              <a:t>1. TO  SERVE GOD AND HIS CHURCH (1:21-27).</a:t>
            </a:r>
          </a:p>
          <a:p>
            <a:r>
              <a:rPr lang="en-US" sz="3600" dirty="0"/>
              <a:t>2. TO  BRING THEM TO </a:t>
            </a:r>
            <a:r>
              <a:rPr lang="en-US" sz="3600" b="1" i="1" u="sng" dirty="0"/>
              <a:t>MATURITY IN CHRIST </a:t>
            </a:r>
            <a:r>
              <a:rPr lang="en-US" sz="3600" dirty="0"/>
              <a:t>(1:28-29)</a:t>
            </a:r>
          </a:p>
          <a:p>
            <a:r>
              <a:rPr lang="en-US" sz="3600" dirty="0"/>
              <a:t>3. </a:t>
            </a:r>
          </a:p>
        </p:txBody>
      </p:sp>
    </p:spTree>
    <p:extLst>
      <p:ext uri="{BB962C8B-B14F-4D97-AF65-F5344CB8AC3E}">
        <p14:creationId xmlns:p14="http://schemas.microsoft.com/office/powerpoint/2010/main" val="3214965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3B719-F9CF-9FA0-EE0A-C3E0F0448564}"/>
              </a:ext>
            </a:extLst>
          </p:cNvPr>
          <p:cNvSpPr>
            <a:spLocks noGrp="1"/>
          </p:cNvSpPr>
          <p:nvPr>
            <p:ph type="title"/>
          </p:nvPr>
        </p:nvSpPr>
        <p:spPr/>
        <p:txBody>
          <a:bodyPr/>
          <a:lstStyle/>
          <a:p>
            <a:r>
              <a:rPr lang="en-US" dirty="0"/>
              <a:t>2. TO BRING THEM TO MATURITY (1:28-29)</a:t>
            </a:r>
          </a:p>
        </p:txBody>
      </p:sp>
      <p:sp>
        <p:nvSpPr>
          <p:cNvPr id="3" name="Content Placeholder 2">
            <a:extLst>
              <a:ext uri="{FF2B5EF4-FFF2-40B4-BE49-F238E27FC236}">
                <a16:creationId xmlns:a16="http://schemas.microsoft.com/office/drawing/2014/main" id="{555CC7F1-7C9B-2F01-B86C-6E105178667C}"/>
              </a:ext>
            </a:extLst>
          </p:cNvPr>
          <p:cNvSpPr>
            <a:spLocks noGrp="1"/>
          </p:cNvSpPr>
          <p:nvPr>
            <p:ph idx="1"/>
          </p:nvPr>
        </p:nvSpPr>
        <p:spPr/>
        <p:txBody>
          <a:bodyPr>
            <a:normAutofit/>
          </a:bodyPr>
          <a:lstStyle/>
          <a:p>
            <a:r>
              <a:rPr lang="en-US" sz="3200" dirty="0"/>
              <a:t>1:28  “We proclaim him, admonishing and teaching everyone with all wisdom, so that we may present everyone </a:t>
            </a:r>
            <a:r>
              <a:rPr lang="en-US" sz="3200" b="1" i="1" u="sng" dirty="0"/>
              <a:t>perfect in Christ</a:t>
            </a:r>
            <a:r>
              <a:rPr lang="en-US" sz="3200" dirty="0"/>
              <a:t>. 29  To this end I labor, struggling with all his energy, which so powerfully works in me.”</a:t>
            </a:r>
          </a:p>
          <a:p>
            <a:r>
              <a:rPr lang="en-US" sz="3200" dirty="0"/>
              <a:t>Amplified Bible— “that we may present every person </a:t>
            </a:r>
            <a:r>
              <a:rPr lang="en-US" sz="3200" b="1" i="1" u="sng" dirty="0"/>
              <a:t>mature</a:t>
            </a:r>
            <a:r>
              <a:rPr lang="en-US" sz="3200" dirty="0"/>
              <a:t>—full-grown, fully initiated, complete and perfect—in Christ the Anointed One.”</a:t>
            </a:r>
          </a:p>
        </p:txBody>
      </p:sp>
    </p:spTree>
    <p:extLst>
      <p:ext uri="{BB962C8B-B14F-4D97-AF65-F5344CB8AC3E}">
        <p14:creationId xmlns:p14="http://schemas.microsoft.com/office/powerpoint/2010/main" val="88033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3B719-F9CF-9FA0-EE0A-C3E0F0448564}"/>
              </a:ext>
            </a:extLst>
          </p:cNvPr>
          <p:cNvSpPr>
            <a:spLocks noGrp="1"/>
          </p:cNvSpPr>
          <p:nvPr>
            <p:ph type="title"/>
          </p:nvPr>
        </p:nvSpPr>
        <p:spPr/>
        <p:txBody>
          <a:bodyPr/>
          <a:lstStyle/>
          <a:p>
            <a:r>
              <a:rPr lang="en-US" dirty="0"/>
              <a:t>2. TO BRING THEM TO MATURITY (1:28-29)</a:t>
            </a:r>
          </a:p>
        </p:txBody>
      </p:sp>
      <p:sp>
        <p:nvSpPr>
          <p:cNvPr id="3" name="Content Placeholder 2">
            <a:extLst>
              <a:ext uri="{FF2B5EF4-FFF2-40B4-BE49-F238E27FC236}">
                <a16:creationId xmlns:a16="http://schemas.microsoft.com/office/drawing/2014/main" id="{555CC7F1-7C9B-2F01-B86C-6E105178667C}"/>
              </a:ext>
            </a:extLst>
          </p:cNvPr>
          <p:cNvSpPr>
            <a:spLocks noGrp="1"/>
          </p:cNvSpPr>
          <p:nvPr>
            <p:ph idx="1"/>
          </p:nvPr>
        </p:nvSpPr>
        <p:spPr/>
        <p:txBody>
          <a:bodyPr>
            <a:normAutofit/>
          </a:bodyPr>
          <a:lstStyle/>
          <a:p>
            <a:r>
              <a:rPr lang="en-US" sz="3200" dirty="0"/>
              <a:t>How?  “Admonishing and teaching.”</a:t>
            </a:r>
          </a:p>
          <a:p>
            <a:r>
              <a:rPr lang="en-US" sz="3200" dirty="0"/>
              <a:t>“Admonish”=warning (KJV). Jay Adams’ school of Christian counseling, called nouthetic counseling, is based on this word in Greek-- “</a:t>
            </a:r>
            <a:r>
              <a:rPr lang="en-US" sz="3200" dirty="0" err="1"/>
              <a:t>nouthesis</a:t>
            </a:r>
            <a:r>
              <a:rPr lang="en-US" sz="3200" dirty="0"/>
              <a:t>”.  </a:t>
            </a:r>
          </a:p>
          <a:p>
            <a:r>
              <a:rPr lang="en-US" sz="3200" dirty="0"/>
              <a:t>It has 3 parts: to confront;    verbally;     for their benefit.</a:t>
            </a:r>
          </a:p>
          <a:p>
            <a:r>
              <a:rPr lang="en-US" sz="3200" dirty="0"/>
              <a:t>“Teaching” is the positive side of this equation.</a:t>
            </a:r>
          </a:p>
          <a:p>
            <a:r>
              <a:rPr lang="en-US" sz="3200" dirty="0"/>
              <a:t> We need both.</a:t>
            </a:r>
          </a:p>
        </p:txBody>
      </p:sp>
    </p:spTree>
    <p:extLst>
      <p:ext uri="{BB962C8B-B14F-4D97-AF65-F5344CB8AC3E}">
        <p14:creationId xmlns:p14="http://schemas.microsoft.com/office/powerpoint/2010/main" val="112644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44490-39E0-47CB-23E9-1E29CDFF1240}"/>
              </a:ext>
            </a:extLst>
          </p:cNvPr>
          <p:cNvSpPr>
            <a:spLocks noGrp="1"/>
          </p:cNvSpPr>
          <p:nvPr>
            <p:ph type="title"/>
          </p:nvPr>
        </p:nvSpPr>
        <p:spPr/>
        <p:txBody>
          <a:bodyPr/>
          <a:lstStyle/>
          <a:p>
            <a:r>
              <a:rPr lang="en-US" dirty="0"/>
              <a:t>CHRIST IN YOU, THE HOPE OF GLORY</a:t>
            </a:r>
          </a:p>
        </p:txBody>
      </p:sp>
      <p:sp>
        <p:nvSpPr>
          <p:cNvPr id="3" name="Content Placeholder 2">
            <a:extLst>
              <a:ext uri="{FF2B5EF4-FFF2-40B4-BE49-F238E27FC236}">
                <a16:creationId xmlns:a16="http://schemas.microsoft.com/office/drawing/2014/main" id="{B3E16298-D5DA-8D79-CDDF-46F983254AD7}"/>
              </a:ext>
            </a:extLst>
          </p:cNvPr>
          <p:cNvSpPr>
            <a:spLocks noGrp="1"/>
          </p:cNvSpPr>
          <p:nvPr>
            <p:ph idx="1"/>
          </p:nvPr>
        </p:nvSpPr>
        <p:spPr/>
        <p:txBody>
          <a:bodyPr>
            <a:normAutofit/>
          </a:bodyPr>
          <a:lstStyle/>
          <a:p>
            <a:r>
              <a:rPr lang="en-US" sz="3600" dirty="0"/>
              <a:t>Paul had 3 GOALS in his ministry:</a:t>
            </a:r>
          </a:p>
          <a:p>
            <a:r>
              <a:rPr lang="en-US" sz="3600" dirty="0"/>
              <a:t>1. TO  SERVE GOD AND HIS CHURCH (1:21-27).</a:t>
            </a:r>
          </a:p>
          <a:p>
            <a:r>
              <a:rPr lang="en-US" sz="3600" dirty="0"/>
              <a:t>2. TO  BRING THEM TO MATURITY IN CHRIST (1:28-29)</a:t>
            </a:r>
          </a:p>
          <a:p>
            <a:r>
              <a:rPr lang="en-US" sz="3600" dirty="0"/>
              <a:t>3. TO  GET THEM TO TRULY </a:t>
            </a:r>
            <a:r>
              <a:rPr lang="en-US" sz="3600" b="1" i="1" u="sng" dirty="0"/>
              <a:t>KNOW CHRIST </a:t>
            </a:r>
            <a:r>
              <a:rPr lang="en-US" sz="3600" dirty="0"/>
              <a:t>(2:1-5).</a:t>
            </a:r>
          </a:p>
        </p:txBody>
      </p:sp>
    </p:spTree>
    <p:extLst>
      <p:ext uri="{BB962C8B-B14F-4D97-AF65-F5344CB8AC3E}">
        <p14:creationId xmlns:p14="http://schemas.microsoft.com/office/powerpoint/2010/main" val="687748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43DD6-3613-B8C2-DEEF-0DEDFD68E2F0}"/>
              </a:ext>
            </a:extLst>
          </p:cNvPr>
          <p:cNvSpPr>
            <a:spLocks noGrp="1"/>
          </p:cNvSpPr>
          <p:nvPr>
            <p:ph type="title"/>
          </p:nvPr>
        </p:nvSpPr>
        <p:spPr>
          <a:xfrm>
            <a:off x="495180" y="525763"/>
            <a:ext cx="10515600" cy="1325563"/>
          </a:xfrm>
        </p:spPr>
        <p:txBody>
          <a:bodyPr/>
          <a:lstStyle/>
          <a:p>
            <a:r>
              <a:rPr lang="en-US" dirty="0"/>
              <a:t>COLOSSIANS 2:2-3</a:t>
            </a:r>
          </a:p>
        </p:txBody>
      </p:sp>
      <p:sp>
        <p:nvSpPr>
          <p:cNvPr id="3" name="Content Placeholder 2">
            <a:extLst>
              <a:ext uri="{FF2B5EF4-FFF2-40B4-BE49-F238E27FC236}">
                <a16:creationId xmlns:a16="http://schemas.microsoft.com/office/drawing/2014/main" id="{1AC3A6E7-5D93-9D3D-2C46-46FB557124AA}"/>
              </a:ext>
            </a:extLst>
          </p:cNvPr>
          <p:cNvSpPr>
            <a:spLocks noGrp="1"/>
          </p:cNvSpPr>
          <p:nvPr>
            <p:ph idx="1"/>
          </p:nvPr>
        </p:nvSpPr>
        <p:spPr>
          <a:xfrm>
            <a:off x="495180" y="1928119"/>
            <a:ext cx="10515600" cy="4351338"/>
          </a:xfrm>
        </p:spPr>
        <p:txBody>
          <a:bodyPr>
            <a:normAutofit/>
          </a:bodyPr>
          <a:lstStyle/>
          <a:p>
            <a:pPr marL="0" indent="0">
              <a:buNone/>
            </a:pPr>
            <a:r>
              <a:rPr lang="en-US" sz="3200" dirty="0"/>
              <a:t>2) My purpose is that they may be encouraged in heart and united in love, so that they may have the </a:t>
            </a:r>
            <a:r>
              <a:rPr lang="en-US" sz="3200" u="sng" dirty="0"/>
              <a:t>full riches </a:t>
            </a:r>
            <a:r>
              <a:rPr lang="en-US" sz="3200" dirty="0"/>
              <a:t>of complete understanding, in order that they may know the mystery of God, namely, </a:t>
            </a:r>
            <a:r>
              <a:rPr lang="en-US" sz="4000" b="1" i="1" dirty="0"/>
              <a:t>Christ</a:t>
            </a:r>
            <a:r>
              <a:rPr lang="en-US" sz="3200" b="1" i="1" dirty="0"/>
              <a:t>, </a:t>
            </a:r>
            <a:r>
              <a:rPr lang="en-US" sz="3200" dirty="0"/>
              <a:t>3)</a:t>
            </a:r>
            <a:r>
              <a:rPr lang="en-US" sz="3200" b="1" i="1" dirty="0"/>
              <a:t> </a:t>
            </a:r>
            <a:r>
              <a:rPr lang="en-US" sz="3200" dirty="0"/>
              <a:t>in whom are hidden all the treasures of wisdom and knowledge.</a:t>
            </a:r>
          </a:p>
        </p:txBody>
      </p:sp>
    </p:spTree>
    <p:extLst>
      <p:ext uri="{BB962C8B-B14F-4D97-AF65-F5344CB8AC3E}">
        <p14:creationId xmlns:p14="http://schemas.microsoft.com/office/powerpoint/2010/main" val="338380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43DD6-3613-B8C2-DEEF-0DEDFD68E2F0}"/>
              </a:ext>
            </a:extLst>
          </p:cNvPr>
          <p:cNvSpPr>
            <a:spLocks noGrp="1"/>
          </p:cNvSpPr>
          <p:nvPr>
            <p:ph type="title"/>
          </p:nvPr>
        </p:nvSpPr>
        <p:spPr>
          <a:xfrm>
            <a:off x="495180" y="525763"/>
            <a:ext cx="10515600" cy="1325563"/>
          </a:xfrm>
        </p:spPr>
        <p:txBody>
          <a:bodyPr/>
          <a:lstStyle/>
          <a:p>
            <a:r>
              <a:rPr lang="en-US" dirty="0"/>
              <a:t>COLOSSIANS 2:2-3</a:t>
            </a:r>
          </a:p>
        </p:txBody>
      </p:sp>
      <p:sp>
        <p:nvSpPr>
          <p:cNvPr id="3" name="Content Placeholder 2">
            <a:extLst>
              <a:ext uri="{FF2B5EF4-FFF2-40B4-BE49-F238E27FC236}">
                <a16:creationId xmlns:a16="http://schemas.microsoft.com/office/drawing/2014/main" id="{1AC3A6E7-5D93-9D3D-2C46-46FB557124AA}"/>
              </a:ext>
            </a:extLst>
          </p:cNvPr>
          <p:cNvSpPr>
            <a:spLocks noGrp="1"/>
          </p:cNvSpPr>
          <p:nvPr>
            <p:ph idx="1"/>
          </p:nvPr>
        </p:nvSpPr>
        <p:spPr>
          <a:xfrm>
            <a:off x="495180" y="1928119"/>
            <a:ext cx="10515600" cy="4351338"/>
          </a:xfrm>
        </p:spPr>
        <p:txBody>
          <a:bodyPr>
            <a:normAutofit/>
          </a:bodyPr>
          <a:lstStyle/>
          <a:p>
            <a:pPr marL="0" indent="0">
              <a:buNone/>
            </a:pPr>
            <a:r>
              <a:rPr lang="en-US" sz="3200" dirty="0"/>
              <a:t>2) My purpose is that they may be encouraged in heart and united in love, so that they may have the full riches of </a:t>
            </a:r>
            <a:r>
              <a:rPr lang="en-US" sz="3200" u="sng" dirty="0"/>
              <a:t>complete understanding</a:t>
            </a:r>
            <a:r>
              <a:rPr lang="en-US" sz="3200" dirty="0"/>
              <a:t>, in order that they may know the mystery of God, namely, </a:t>
            </a:r>
            <a:r>
              <a:rPr lang="en-US" sz="4000" b="1" i="1" dirty="0"/>
              <a:t>Christ</a:t>
            </a:r>
            <a:r>
              <a:rPr lang="en-US" sz="3200" b="1" i="1" dirty="0"/>
              <a:t>, </a:t>
            </a:r>
            <a:r>
              <a:rPr lang="en-US" sz="3200" dirty="0"/>
              <a:t>3) in whom are hidden all the treasures of wisdom and knowledge.</a:t>
            </a:r>
          </a:p>
        </p:txBody>
      </p:sp>
    </p:spTree>
    <p:extLst>
      <p:ext uri="{BB962C8B-B14F-4D97-AF65-F5344CB8AC3E}">
        <p14:creationId xmlns:p14="http://schemas.microsoft.com/office/powerpoint/2010/main" val="3505270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43DD6-3613-B8C2-DEEF-0DEDFD68E2F0}"/>
              </a:ext>
            </a:extLst>
          </p:cNvPr>
          <p:cNvSpPr>
            <a:spLocks noGrp="1"/>
          </p:cNvSpPr>
          <p:nvPr>
            <p:ph type="title"/>
          </p:nvPr>
        </p:nvSpPr>
        <p:spPr>
          <a:xfrm>
            <a:off x="495180" y="525763"/>
            <a:ext cx="10515600" cy="1325563"/>
          </a:xfrm>
        </p:spPr>
        <p:txBody>
          <a:bodyPr/>
          <a:lstStyle/>
          <a:p>
            <a:r>
              <a:rPr lang="en-US" dirty="0"/>
              <a:t>COLOSSIANS 2:2-3</a:t>
            </a:r>
          </a:p>
        </p:txBody>
      </p:sp>
      <p:sp>
        <p:nvSpPr>
          <p:cNvPr id="3" name="Content Placeholder 2">
            <a:extLst>
              <a:ext uri="{FF2B5EF4-FFF2-40B4-BE49-F238E27FC236}">
                <a16:creationId xmlns:a16="http://schemas.microsoft.com/office/drawing/2014/main" id="{1AC3A6E7-5D93-9D3D-2C46-46FB557124AA}"/>
              </a:ext>
            </a:extLst>
          </p:cNvPr>
          <p:cNvSpPr>
            <a:spLocks noGrp="1"/>
          </p:cNvSpPr>
          <p:nvPr>
            <p:ph idx="1"/>
          </p:nvPr>
        </p:nvSpPr>
        <p:spPr>
          <a:xfrm>
            <a:off x="495180" y="1928119"/>
            <a:ext cx="10515600" cy="4351338"/>
          </a:xfrm>
        </p:spPr>
        <p:txBody>
          <a:bodyPr>
            <a:normAutofit/>
          </a:bodyPr>
          <a:lstStyle/>
          <a:p>
            <a:pPr marL="0" indent="0">
              <a:buNone/>
            </a:pPr>
            <a:r>
              <a:rPr lang="en-US" sz="3200" dirty="0"/>
              <a:t>2) My purpose is that they may be encouraged in heart and united in love, so that they may have the full riches of complete understanding, in order </a:t>
            </a:r>
            <a:r>
              <a:rPr lang="en-US" sz="3200" u="sng" dirty="0"/>
              <a:t>that they may know </a:t>
            </a:r>
            <a:r>
              <a:rPr lang="en-US" sz="3200" dirty="0"/>
              <a:t>the mystery of God, namely, </a:t>
            </a:r>
            <a:r>
              <a:rPr lang="en-US" sz="4000" b="1" i="1" u="sng" dirty="0"/>
              <a:t>Christ</a:t>
            </a:r>
            <a:r>
              <a:rPr lang="en-US" sz="3200" dirty="0"/>
              <a:t>, 3) in whom are hidden all the treasures of wisdom and knowledge.</a:t>
            </a:r>
          </a:p>
        </p:txBody>
      </p:sp>
    </p:spTree>
    <p:extLst>
      <p:ext uri="{BB962C8B-B14F-4D97-AF65-F5344CB8AC3E}">
        <p14:creationId xmlns:p14="http://schemas.microsoft.com/office/powerpoint/2010/main" val="145918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ECB3E-3801-C7F7-0122-931EA9D62303}"/>
              </a:ext>
            </a:extLst>
          </p:cNvPr>
          <p:cNvSpPr>
            <a:spLocks noGrp="1"/>
          </p:cNvSpPr>
          <p:nvPr>
            <p:ph type="title"/>
          </p:nvPr>
        </p:nvSpPr>
        <p:spPr/>
        <p:txBody>
          <a:bodyPr/>
          <a:lstStyle/>
          <a:p>
            <a:r>
              <a:rPr lang="en-US" dirty="0"/>
              <a:t>COLOSSIANS 1:21-22</a:t>
            </a:r>
          </a:p>
        </p:txBody>
      </p:sp>
      <p:sp>
        <p:nvSpPr>
          <p:cNvPr id="3" name="Content Placeholder 2">
            <a:extLst>
              <a:ext uri="{FF2B5EF4-FFF2-40B4-BE49-F238E27FC236}">
                <a16:creationId xmlns:a16="http://schemas.microsoft.com/office/drawing/2014/main" id="{5451DD8E-C7B8-7FD0-739F-9AB10259E44F}"/>
              </a:ext>
            </a:extLst>
          </p:cNvPr>
          <p:cNvSpPr>
            <a:spLocks noGrp="1"/>
          </p:cNvSpPr>
          <p:nvPr>
            <p:ph idx="1"/>
          </p:nvPr>
        </p:nvSpPr>
        <p:spPr/>
        <p:txBody>
          <a:bodyPr>
            <a:normAutofit/>
          </a:bodyPr>
          <a:lstStyle/>
          <a:p>
            <a:pPr marL="0" indent="0">
              <a:buNone/>
            </a:pPr>
            <a:r>
              <a:rPr lang="en-US" dirty="0"/>
              <a:t>21)  Once you were alienated from God and were enemies in your minds because of your evil behavior. 22) But now he has reconciled you by Christ's physical body through death to present you holy in his sight, without blemish and free from accusation--</a:t>
            </a:r>
          </a:p>
        </p:txBody>
      </p:sp>
    </p:spTree>
    <p:extLst>
      <p:ext uri="{BB962C8B-B14F-4D97-AF65-F5344CB8AC3E}">
        <p14:creationId xmlns:p14="http://schemas.microsoft.com/office/powerpoint/2010/main" val="84376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43DD6-3613-B8C2-DEEF-0DEDFD68E2F0}"/>
              </a:ext>
            </a:extLst>
          </p:cNvPr>
          <p:cNvSpPr>
            <a:spLocks noGrp="1"/>
          </p:cNvSpPr>
          <p:nvPr>
            <p:ph type="title"/>
          </p:nvPr>
        </p:nvSpPr>
        <p:spPr>
          <a:xfrm>
            <a:off x="495180" y="525763"/>
            <a:ext cx="10515600" cy="1325563"/>
          </a:xfrm>
        </p:spPr>
        <p:txBody>
          <a:bodyPr/>
          <a:lstStyle/>
          <a:p>
            <a:r>
              <a:rPr lang="en-US" dirty="0"/>
              <a:t>COLOSSIANS 2:2-3</a:t>
            </a:r>
          </a:p>
        </p:txBody>
      </p:sp>
      <p:sp>
        <p:nvSpPr>
          <p:cNvPr id="3" name="Content Placeholder 2">
            <a:extLst>
              <a:ext uri="{FF2B5EF4-FFF2-40B4-BE49-F238E27FC236}">
                <a16:creationId xmlns:a16="http://schemas.microsoft.com/office/drawing/2014/main" id="{1AC3A6E7-5D93-9D3D-2C46-46FB557124AA}"/>
              </a:ext>
            </a:extLst>
          </p:cNvPr>
          <p:cNvSpPr>
            <a:spLocks noGrp="1"/>
          </p:cNvSpPr>
          <p:nvPr>
            <p:ph idx="1"/>
          </p:nvPr>
        </p:nvSpPr>
        <p:spPr>
          <a:xfrm>
            <a:off x="495180" y="1928119"/>
            <a:ext cx="10515600" cy="4351338"/>
          </a:xfrm>
        </p:spPr>
        <p:txBody>
          <a:bodyPr>
            <a:normAutofit/>
          </a:bodyPr>
          <a:lstStyle/>
          <a:p>
            <a:pPr marL="0" indent="0">
              <a:buNone/>
            </a:pPr>
            <a:r>
              <a:rPr lang="en-US" sz="3200" dirty="0"/>
              <a:t>2) My purpose is that they may be encouraged in heart and united in love, so that they may have the full riches of complete understanding, in order that they may know the mystery of God, namely, </a:t>
            </a:r>
            <a:r>
              <a:rPr lang="en-US" sz="4000" b="1" i="1" u="sng" dirty="0"/>
              <a:t>Christ</a:t>
            </a:r>
            <a:r>
              <a:rPr lang="en-US" sz="3200" b="1" i="1" u="sng" dirty="0"/>
              <a:t>, </a:t>
            </a:r>
            <a:r>
              <a:rPr lang="en-US" sz="3200" u="sng" dirty="0"/>
              <a:t>3) in whom are hidden all the treasures of wisdom and knowledge.</a:t>
            </a:r>
          </a:p>
        </p:txBody>
      </p:sp>
    </p:spTree>
    <p:extLst>
      <p:ext uri="{BB962C8B-B14F-4D97-AF65-F5344CB8AC3E}">
        <p14:creationId xmlns:p14="http://schemas.microsoft.com/office/powerpoint/2010/main" val="156112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F0EB-63E4-E0D6-4AAE-DFDA9B60ECA1}"/>
              </a:ext>
            </a:extLst>
          </p:cNvPr>
          <p:cNvSpPr>
            <a:spLocks noGrp="1"/>
          </p:cNvSpPr>
          <p:nvPr>
            <p:ph type="title"/>
          </p:nvPr>
        </p:nvSpPr>
        <p:spPr>
          <a:xfrm>
            <a:off x="838200" y="365125"/>
            <a:ext cx="10260106" cy="1325563"/>
          </a:xfrm>
        </p:spPr>
        <p:txBody>
          <a:bodyPr/>
          <a:lstStyle/>
          <a:p>
            <a:r>
              <a:rPr lang="en-US" dirty="0"/>
              <a:t>3. TO GET THEM TO TRULY KNOW CHRIST (2:1-5)</a:t>
            </a:r>
          </a:p>
        </p:txBody>
      </p:sp>
      <p:sp>
        <p:nvSpPr>
          <p:cNvPr id="3" name="Content Placeholder 2">
            <a:extLst>
              <a:ext uri="{FF2B5EF4-FFF2-40B4-BE49-F238E27FC236}">
                <a16:creationId xmlns:a16="http://schemas.microsoft.com/office/drawing/2014/main" id="{0BDFE364-8923-8A0B-DC1F-848CCF6C775D}"/>
              </a:ext>
            </a:extLst>
          </p:cNvPr>
          <p:cNvSpPr>
            <a:spLocks noGrp="1"/>
          </p:cNvSpPr>
          <p:nvPr>
            <p:ph idx="1"/>
          </p:nvPr>
        </p:nvSpPr>
        <p:spPr/>
        <p:txBody>
          <a:bodyPr>
            <a:normAutofit/>
          </a:bodyPr>
          <a:lstStyle/>
          <a:p>
            <a:r>
              <a:rPr lang="en-US" sz="3600" dirty="0"/>
              <a:t>Philippians 3:10– “I want to know Christ and the power of his resurrection…”</a:t>
            </a:r>
          </a:p>
        </p:txBody>
      </p:sp>
    </p:spTree>
    <p:extLst>
      <p:ext uri="{BB962C8B-B14F-4D97-AF65-F5344CB8AC3E}">
        <p14:creationId xmlns:p14="http://schemas.microsoft.com/office/powerpoint/2010/main" val="302194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F0EB-63E4-E0D6-4AAE-DFDA9B60ECA1}"/>
              </a:ext>
            </a:extLst>
          </p:cNvPr>
          <p:cNvSpPr>
            <a:spLocks noGrp="1"/>
          </p:cNvSpPr>
          <p:nvPr>
            <p:ph type="title"/>
          </p:nvPr>
        </p:nvSpPr>
        <p:spPr>
          <a:xfrm>
            <a:off x="838200" y="365125"/>
            <a:ext cx="10269071" cy="1325563"/>
          </a:xfrm>
        </p:spPr>
        <p:txBody>
          <a:bodyPr/>
          <a:lstStyle/>
          <a:p>
            <a:r>
              <a:rPr lang="en-US" dirty="0"/>
              <a:t>3. TO GET THEM TO TRULY KNOW CHRIST (2:1-5)</a:t>
            </a:r>
          </a:p>
        </p:txBody>
      </p:sp>
      <p:sp>
        <p:nvSpPr>
          <p:cNvPr id="3" name="Content Placeholder 2">
            <a:extLst>
              <a:ext uri="{FF2B5EF4-FFF2-40B4-BE49-F238E27FC236}">
                <a16:creationId xmlns:a16="http://schemas.microsoft.com/office/drawing/2014/main" id="{0BDFE364-8923-8A0B-DC1F-848CCF6C775D}"/>
              </a:ext>
            </a:extLst>
          </p:cNvPr>
          <p:cNvSpPr>
            <a:spLocks noGrp="1"/>
          </p:cNvSpPr>
          <p:nvPr>
            <p:ph idx="1"/>
          </p:nvPr>
        </p:nvSpPr>
        <p:spPr/>
        <p:txBody>
          <a:bodyPr>
            <a:normAutofit/>
          </a:bodyPr>
          <a:lstStyle/>
          <a:p>
            <a:r>
              <a:rPr lang="en-US" sz="3600" dirty="0"/>
              <a:t>John 10:14– “I am the good shepherd; I know my sheep and my sheep know me.”</a:t>
            </a:r>
          </a:p>
        </p:txBody>
      </p:sp>
    </p:spTree>
    <p:extLst>
      <p:ext uri="{BB962C8B-B14F-4D97-AF65-F5344CB8AC3E}">
        <p14:creationId xmlns:p14="http://schemas.microsoft.com/office/powerpoint/2010/main" val="1051430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F0EB-63E4-E0D6-4AAE-DFDA9B60ECA1}"/>
              </a:ext>
            </a:extLst>
          </p:cNvPr>
          <p:cNvSpPr>
            <a:spLocks noGrp="1"/>
          </p:cNvSpPr>
          <p:nvPr>
            <p:ph type="title"/>
          </p:nvPr>
        </p:nvSpPr>
        <p:spPr>
          <a:xfrm>
            <a:off x="838200" y="365125"/>
            <a:ext cx="10179424" cy="1325563"/>
          </a:xfrm>
        </p:spPr>
        <p:txBody>
          <a:bodyPr/>
          <a:lstStyle/>
          <a:p>
            <a:r>
              <a:rPr lang="en-US" dirty="0"/>
              <a:t>3. TO GET THEM TO TRULY KNOW CHRIST (2:1-5)</a:t>
            </a:r>
          </a:p>
        </p:txBody>
      </p:sp>
      <p:sp>
        <p:nvSpPr>
          <p:cNvPr id="3" name="Content Placeholder 2">
            <a:extLst>
              <a:ext uri="{FF2B5EF4-FFF2-40B4-BE49-F238E27FC236}">
                <a16:creationId xmlns:a16="http://schemas.microsoft.com/office/drawing/2014/main" id="{0BDFE364-8923-8A0B-DC1F-848CCF6C775D}"/>
              </a:ext>
            </a:extLst>
          </p:cNvPr>
          <p:cNvSpPr>
            <a:spLocks noGrp="1"/>
          </p:cNvSpPr>
          <p:nvPr>
            <p:ph idx="1"/>
          </p:nvPr>
        </p:nvSpPr>
        <p:spPr/>
        <p:txBody>
          <a:bodyPr>
            <a:normAutofit/>
          </a:bodyPr>
          <a:lstStyle/>
          <a:p>
            <a:r>
              <a:rPr lang="en-US" sz="3600" dirty="0"/>
              <a:t>John 17:3– “Now this is eternal life: that they may know you, the only true God, and Jesus Christ, whom you have sent.”</a:t>
            </a:r>
          </a:p>
        </p:txBody>
      </p:sp>
    </p:spTree>
    <p:extLst>
      <p:ext uri="{BB962C8B-B14F-4D97-AF65-F5344CB8AC3E}">
        <p14:creationId xmlns:p14="http://schemas.microsoft.com/office/powerpoint/2010/main" val="2438832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B7526-1E38-7E07-A6C7-D3E26734D39D}"/>
              </a:ext>
            </a:extLst>
          </p:cNvPr>
          <p:cNvSpPr>
            <a:spLocks noGrp="1"/>
          </p:cNvSpPr>
          <p:nvPr>
            <p:ph type="title"/>
          </p:nvPr>
        </p:nvSpPr>
        <p:spPr>
          <a:xfrm>
            <a:off x="2213339" y="542365"/>
            <a:ext cx="7765321" cy="900952"/>
          </a:xfrm>
        </p:spPr>
        <p:txBody>
          <a:bodyPr/>
          <a:lstStyle/>
          <a:p>
            <a:r>
              <a:rPr lang="en-US" dirty="0"/>
              <a:t>HAVE YOU BEEN SAVED?</a:t>
            </a:r>
          </a:p>
        </p:txBody>
      </p:sp>
      <p:sp>
        <p:nvSpPr>
          <p:cNvPr id="3" name="Content Placeholder 2">
            <a:extLst>
              <a:ext uri="{FF2B5EF4-FFF2-40B4-BE49-F238E27FC236}">
                <a16:creationId xmlns:a16="http://schemas.microsoft.com/office/drawing/2014/main" id="{4C4216FF-8659-3745-CFAD-1252FCFB571D}"/>
              </a:ext>
            </a:extLst>
          </p:cNvPr>
          <p:cNvSpPr>
            <a:spLocks noGrp="1"/>
          </p:cNvSpPr>
          <p:nvPr>
            <p:ph idx="1"/>
          </p:nvPr>
        </p:nvSpPr>
        <p:spPr>
          <a:xfrm>
            <a:off x="2209347" y="1577787"/>
            <a:ext cx="7765322" cy="4471283"/>
          </a:xfrm>
        </p:spPr>
        <p:txBody>
          <a:bodyPr>
            <a:normAutofit/>
          </a:bodyPr>
          <a:lstStyle/>
          <a:p>
            <a:r>
              <a:rPr lang="en-US" sz="3600" dirty="0"/>
              <a:t>“Everyone who calls on the name of the Lord will be saved.”  Romans 10:13</a:t>
            </a:r>
          </a:p>
          <a:p>
            <a:r>
              <a:rPr lang="en-US" sz="3600" dirty="0"/>
              <a:t>“For it is by grace you have been saved, through faith—and this not from yourselves, it is the gift of God—not by works, so that no one can boast.”   Ephesians 2:8-9</a:t>
            </a:r>
          </a:p>
        </p:txBody>
      </p:sp>
    </p:spTree>
    <p:extLst>
      <p:ext uri="{BB962C8B-B14F-4D97-AF65-F5344CB8AC3E}">
        <p14:creationId xmlns:p14="http://schemas.microsoft.com/office/powerpoint/2010/main" val="405031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0AB6F-E753-F416-82DC-209C298D684B}"/>
              </a:ext>
            </a:extLst>
          </p:cNvPr>
          <p:cNvSpPr>
            <a:spLocks noGrp="1"/>
          </p:cNvSpPr>
          <p:nvPr>
            <p:ph type="title"/>
          </p:nvPr>
        </p:nvSpPr>
        <p:spPr>
          <a:xfrm>
            <a:off x="2209348" y="152401"/>
            <a:ext cx="7765321" cy="1783522"/>
          </a:xfrm>
        </p:spPr>
        <p:txBody>
          <a:bodyPr/>
          <a:lstStyle/>
          <a:p>
            <a:r>
              <a:rPr lang="en-US" dirty="0"/>
              <a:t>Revelation 3:20</a:t>
            </a:r>
          </a:p>
        </p:txBody>
      </p:sp>
      <p:sp>
        <p:nvSpPr>
          <p:cNvPr id="3" name="Content Placeholder 2">
            <a:extLst>
              <a:ext uri="{FF2B5EF4-FFF2-40B4-BE49-F238E27FC236}">
                <a16:creationId xmlns:a16="http://schemas.microsoft.com/office/drawing/2014/main" id="{B465824E-B041-C074-548D-FFF65248D650}"/>
              </a:ext>
            </a:extLst>
          </p:cNvPr>
          <p:cNvSpPr>
            <a:spLocks noGrp="1"/>
          </p:cNvSpPr>
          <p:nvPr>
            <p:ph idx="1"/>
          </p:nvPr>
        </p:nvSpPr>
        <p:spPr>
          <a:xfrm>
            <a:off x="2209347" y="1550894"/>
            <a:ext cx="7765322" cy="4267200"/>
          </a:xfrm>
        </p:spPr>
        <p:txBody>
          <a:bodyPr>
            <a:normAutofit/>
          </a:bodyPr>
          <a:lstStyle/>
          <a:p>
            <a:r>
              <a:rPr lang="en-US" sz="3200" dirty="0"/>
              <a:t>“Here I am! I stand at the door and knock.  If anyone hears my voice and opens the door, I will come in and eat with him, and he with me.”</a:t>
            </a:r>
          </a:p>
        </p:txBody>
      </p:sp>
    </p:spTree>
    <p:extLst>
      <p:ext uri="{BB962C8B-B14F-4D97-AF65-F5344CB8AC3E}">
        <p14:creationId xmlns:p14="http://schemas.microsoft.com/office/powerpoint/2010/main" val="2630019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40A0D-76A6-A5AF-2921-7F674DB31EAB}"/>
              </a:ext>
            </a:extLst>
          </p:cNvPr>
          <p:cNvSpPr>
            <a:spLocks noGrp="1"/>
          </p:cNvSpPr>
          <p:nvPr>
            <p:ph type="title"/>
          </p:nvPr>
        </p:nvSpPr>
        <p:spPr/>
        <p:txBody>
          <a:bodyPr/>
          <a:lstStyle/>
          <a:p>
            <a:r>
              <a:rPr lang="en-US" dirty="0"/>
              <a:t>COLOSSIANS 1:23</a:t>
            </a:r>
          </a:p>
        </p:txBody>
      </p:sp>
      <p:sp>
        <p:nvSpPr>
          <p:cNvPr id="3" name="Content Placeholder 2">
            <a:extLst>
              <a:ext uri="{FF2B5EF4-FFF2-40B4-BE49-F238E27FC236}">
                <a16:creationId xmlns:a16="http://schemas.microsoft.com/office/drawing/2014/main" id="{FB9B8987-D1A8-39C4-1E84-D34D25CB54DD}"/>
              </a:ext>
            </a:extLst>
          </p:cNvPr>
          <p:cNvSpPr>
            <a:spLocks noGrp="1"/>
          </p:cNvSpPr>
          <p:nvPr>
            <p:ph idx="1"/>
          </p:nvPr>
        </p:nvSpPr>
        <p:spPr/>
        <p:txBody>
          <a:bodyPr>
            <a:normAutofit/>
          </a:bodyPr>
          <a:lstStyle/>
          <a:p>
            <a:pPr marL="0" indent="0">
              <a:buNone/>
            </a:pPr>
            <a:r>
              <a:rPr lang="en-US" dirty="0"/>
              <a:t>23) …if you continue in your faith, established and firm, not moved from the hope held out in the gospel. This is the gospel that you heard and that has been proclaimed to every creature under heaven, and of which I, Paul, have become a servant. </a:t>
            </a:r>
          </a:p>
        </p:txBody>
      </p:sp>
    </p:spTree>
    <p:extLst>
      <p:ext uri="{BB962C8B-B14F-4D97-AF65-F5344CB8AC3E}">
        <p14:creationId xmlns:p14="http://schemas.microsoft.com/office/powerpoint/2010/main" val="262132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C4689-C958-4F6D-3A31-C0079EFA32F0}"/>
              </a:ext>
            </a:extLst>
          </p:cNvPr>
          <p:cNvSpPr>
            <a:spLocks noGrp="1"/>
          </p:cNvSpPr>
          <p:nvPr>
            <p:ph type="title"/>
          </p:nvPr>
        </p:nvSpPr>
        <p:spPr/>
        <p:txBody>
          <a:bodyPr/>
          <a:lstStyle/>
          <a:p>
            <a:r>
              <a:rPr lang="en-US" dirty="0"/>
              <a:t>COLOSSIANS 1:24-25</a:t>
            </a:r>
          </a:p>
        </p:txBody>
      </p:sp>
      <p:sp>
        <p:nvSpPr>
          <p:cNvPr id="3" name="Content Placeholder 2">
            <a:extLst>
              <a:ext uri="{FF2B5EF4-FFF2-40B4-BE49-F238E27FC236}">
                <a16:creationId xmlns:a16="http://schemas.microsoft.com/office/drawing/2014/main" id="{120FFEC8-E234-FD94-ACA2-6304D4929F07}"/>
              </a:ext>
            </a:extLst>
          </p:cNvPr>
          <p:cNvSpPr>
            <a:spLocks noGrp="1"/>
          </p:cNvSpPr>
          <p:nvPr>
            <p:ph idx="1"/>
          </p:nvPr>
        </p:nvSpPr>
        <p:spPr>
          <a:xfrm>
            <a:off x="838200" y="1817674"/>
            <a:ext cx="10515600" cy="4351338"/>
          </a:xfrm>
        </p:spPr>
        <p:txBody>
          <a:bodyPr>
            <a:normAutofit/>
          </a:bodyPr>
          <a:lstStyle/>
          <a:p>
            <a:pPr marL="0" indent="0">
              <a:buNone/>
            </a:pPr>
            <a:r>
              <a:rPr lang="en-US" dirty="0"/>
              <a:t>24) Now I rejoice in what was suffered for you, and I fill up in my flesh what is still lacking in regard to Christ's afflictions, for the sake of his body, which is the church. 25) I have become its servant by the commission God gave me to present to you the word of God in its fullness-- </a:t>
            </a:r>
          </a:p>
        </p:txBody>
      </p:sp>
    </p:spTree>
    <p:extLst>
      <p:ext uri="{BB962C8B-B14F-4D97-AF65-F5344CB8AC3E}">
        <p14:creationId xmlns:p14="http://schemas.microsoft.com/office/powerpoint/2010/main" val="1688074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44E10-8556-FC14-54E2-13AAAEB253EC}"/>
              </a:ext>
            </a:extLst>
          </p:cNvPr>
          <p:cNvSpPr>
            <a:spLocks noGrp="1"/>
          </p:cNvSpPr>
          <p:nvPr>
            <p:ph type="title"/>
          </p:nvPr>
        </p:nvSpPr>
        <p:spPr/>
        <p:txBody>
          <a:bodyPr/>
          <a:lstStyle/>
          <a:p>
            <a:r>
              <a:rPr lang="en-US" dirty="0"/>
              <a:t>COLOSSIANS 1:26-27</a:t>
            </a:r>
          </a:p>
        </p:txBody>
      </p:sp>
      <p:sp>
        <p:nvSpPr>
          <p:cNvPr id="3" name="Content Placeholder 2">
            <a:extLst>
              <a:ext uri="{FF2B5EF4-FFF2-40B4-BE49-F238E27FC236}">
                <a16:creationId xmlns:a16="http://schemas.microsoft.com/office/drawing/2014/main" id="{529C837D-EA32-8BDB-516E-7E21E85A10C9}"/>
              </a:ext>
            </a:extLst>
          </p:cNvPr>
          <p:cNvSpPr>
            <a:spLocks noGrp="1"/>
          </p:cNvSpPr>
          <p:nvPr>
            <p:ph idx="1"/>
          </p:nvPr>
        </p:nvSpPr>
        <p:spPr/>
        <p:txBody>
          <a:bodyPr>
            <a:normAutofit/>
          </a:bodyPr>
          <a:lstStyle/>
          <a:p>
            <a:pPr marL="0" indent="0">
              <a:buNone/>
            </a:pPr>
            <a:r>
              <a:rPr lang="en-US" dirty="0"/>
              <a:t>26) …the mystery that has been kept hidden for ages and generations, but is now disclosed to the saints. 27) To them God has chosen to make known among the Gentiles the glorious riches of this mystery, which is Christ in you, the hope of glory. </a:t>
            </a:r>
          </a:p>
        </p:txBody>
      </p:sp>
    </p:spTree>
    <p:extLst>
      <p:ext uri="{BB962C8B-B14F-4D97-AF65-F5344CB8AC3E}">
        <p14:creationId xmlns:p14="http://schemas.microsoft.com/office/powerpoint/2010/main" val="3847961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E9808-3836-BB0C-4026-498E620FAC33}"/>
              </a:ext>
            </a:extLst>
          </p:cNvPr>
          <p:cNvSpPr>
            <a:spLocks noGrp="1"/>
          </p:cNvSpPr>
          <p:nvPr>
            <p:ph type="title"/>
          </p:nvPr>
        </p:nvSpPr>
        <p:spPr/>
        <p:txBody>
          <a:bodyPr/>
          <a:lstStyle/>
          <a:p>
            <a:r>
              <a:rPr lang="en-US" dirty="0"/>
              <a:t>COLOSSIANS 1:28-29</a:t>
            </a:r>
          </a:p>
        </p:txBody>
      </p:sp>
      <p:sp>
        <p:nvSpPr>
          <p:cNvPr id="3" name="Content Placeholder 2">
            <a:extLst>
              <a:ext uri="{FF2B5EF4-FFF2-40B4-BE49-F238E27FC236}">
                <a16:creationId xmlns:a16="http://schemas.microsoft.com/office/drawing/2014/main" id="{2FBA7365-62B8-E892-4E33-C4136E9FA592}"/>
              </a:ext>
            </a:extLst>
          </p:cNvPr>
          <p:cNvSpPr>
            <a:spLocks noGrp="1"/>
          </p:cNvSpPr>
          <p:nvPr>
            <p:ph idx="1"/>
          </p:nvPr>
        </p:nvSpPr>
        <p:spPr/>
        <p:txBody>
          <a:bodyPr>
            <a:normAutofit/>
          </a:bodyPr>
          <a:lstStyle/>
          <a:p>
            <a:pPr marL="0" indent="0">
              <a:buNone/>
            </a:pPr>
            <a:r>
              <a:rPr lang="en-US" dirty="0"/>
              <a:t>28) We proclaim him, admonishing and teaching everyone with all wisdom, so that we may present everyone perfect in Christ. 29) To this end I labor, struggling with all his energy, which so powerfully works in me. </a:t>
            </a:r>
          </a:p>
        </p:txBody>
      </p:sp>
    </p:spTree>
    <p:extLst>
      <p:ext uri="{BB962C8B-B14F-4D97-AF65-F5344CB8AC3E}">
        <p14:creationId xmlns:p14="http://schemas.microsoft.com/office/powerpoint/2010/main" val="2495006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43DD6-3613-B8C2-DEEF-0DEDFD68E2F0}"/>
              </a:ext>
            </a:extLst>
          </p:cNvPr>
          <p:cNvSpPr>
            <a:spLocks noGrp="1"/>
          </p:cNvSpPr>
          <p:nvPr>
            <p:ph type="title"/>
          </p:nvPr>
        </p:nvSpPr>
        <p:spPr/>
        <p:txBody>
          <a:bodyPr/>
          <a:lstStyle/>
          <a:p>
            <a:r>
              <a:rPr lang="en-US" dirty="0"/>
              <a:t>COLOSSIANS 2:1-2</a:t>
            </a:r>
          </a:p>
        </p:txBody>
      </p:sp>
      <p:sp>
        <p:nvSpPr>
          <p:cNvPr id="3" name="Content Placeholder 2">
            <a:extLst>
              <a:ext uri="{FF2B5EF4-FFF2-40B4-BE49-F238E27FC236}">
                <a16:creationId xmlns:a16="http://schemas.microsoft.com/office/drawing/2014/main" id="{1AC3A6E7-5D93-9D3D-2C46-46FB557124AA}"/>
              </a:ext>
            </a:extLst>
          </p:cNvPr>
          <p:cNvSpPr>
            <a:spLocks noGrp="1"/>
          </p:cNvSpPr>
          <p:nvPr>
            <p:ph idx="1"/>
          </p:nvPr>
        </p:nvSpPr>
        <p:spPr/>
        <p:txBody>
          <a:bodyPr>
            <a:normAutofit/>
          </a:bodyPr>
          <a:lstStyle/>
          <a:p>
            <a:pPr marL="0" indent="0">
              <a:buNone/>
            </a:pPr>
            <a:r>
              <a:rPr lang="en-US" dirty="0"/>
              <a:t>1) I want you to know how much I am struggling for you and for those at Laodicea, and for all who have not met me personally. 2) My purpose is that they may be encouraged in heart and united in love, so that they may have the full riches of complete understanding, in order that they may know the mystery of God, namely, Christ,</a:t>
            </a:r>
          </a:p>
        </p:txBody>
      </p:sp>
    </p:spTree>
    <p:extLst>
      <p:ext uri="{BB962C8B-B14F-4D97-AF65-F5344CB8AC3E}">
        <p14:creationId xmlns:p14="http://schemas.microsoft.com/office/powerpoint/2010/main" val="82630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32BDC-D6FD-1B92-47CB-38B165EB62BC}"/>
              </a:ext>
            </a:extLst>
          </p:cNvPr>
          <p:cNvSpPr>
            <a:spLocks noGrp="1"/>
          </p:cNvSpPr>
          <p:nvPr>
            <p:ph type="title"/>
          </p:nvPr>
        </p:nvSpPr>
        <p:spPr/>
        <p:txBody>
          <a:bodyPr/>
          <a:lstStyle/>
          <a:p>
            <a:r>
              <a:rPr lang="en-US" dirty="0"/>
              <a:t>COLOSSIANS 2:3-5</a:t>
            </a:r>
          </a:p>
        </p:txBody>
      </p:sp>
      <p:sp>
        <p:nvSpPr>
          <p:cNvPr id="3" name="Content Placeholder 2">
            <a:extLst>
              <a:ext uri="{FF2B5EF4-FFF2-40B4-BE49-F238E27FC236}">
                <a16:creationId xmlns:a16="http://schemas.microsoft.com/office/drawing/2014/main" id="{D123B07C-60A1-D80A-1761-210C3EB6989C}"/>
              </a:ext>
            </a:extLst>
          </p:cNvPr>
          <p:cNvSpPr>
            <a:spLocks noGrp="1"/>
          </p:cNvSpPr>
          <p:nvPr>
            <p:ph idx="1"/>
          </p:nvPr>
        </p:nvSpPr>
        <p:spPr/>
        <p:txBody>
          <a:bodyPr>
            <a:normAutofit/>
          </a:bodyPr>
          <a:lstStyle/>
          <a:p>
            <a:pPr marL="0" indent="0">
              <a:buNone/>
            </a:pPr>
            <a:r>
              <a:rPr lang="en-US" dirty="0"/>
              <a:t>3) …in whom are hidden all the treasures of wisdom and knowledge. 4) I tell you this so that no one may deceive you by fine-sounding arguments. 5) For though I am absent from you in body, I am present with you in spirit and delight to see how orderly you are and how firm your faith in Christ is. </a:t>
            </a:r>
          </a:p>
        </p:txBody>
      </p:sp>
    </p:spTree>
    <p:extLst>
      <p:ext uri="{BB962C8B-B14F-4D97-AF65-F5344CB8AC3E}">
        <p14:creationId xmlns:p14="http://schemas.microsoft.com/office/powerpoint/2010/main" val="2723523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44490-39E0-47CB-23E9-1E29CDFF1240}"/>
              </a:ext>
            </a:extLst>
          </p:cNvPr>
          <p:cNvSpPr>
            <a:spLocks noGrp="1"/>
          </p:cNvSpPr>
          <p:nvPr>
            <p:ph type="title"/>
          </p:nvPr>
        </p:nvSpPr>
        <p:spPr/>
        <p:txBody>
          <a:bodyPr/>
          <a:lstStyle/>
          <a:p>
            <a:r>
              <a:rPr lang="en-US" dirty="0"/>
              <a:t>CHRIST IN YOU, THE HOPE OF GLORY</a:t>
            </a:r>
          </a:p>
        </p:txBody>
      </p:sp>
      <p:sp>
        <p:nvSpPr>
          <p:cNvPr id="3" name="Content Placeholder 2">
            <a:extLst>
              <a:ext uri="{FF2B5EF4-FFF2-40B4-BE49-F238E27FC236}">
                <a16:creationId xmlns:a16="http://schemas.microsoft.com/office/drawing/2014/main" id="{B3E16298-D5DA-8D79-CDDF-46F983254AD7}"/>
              </a:ext>
            </a:extLst>
          </p:cNvPr>
          <p:cNvSpPr>
            <a:spLocks noGrp="1"/>
          </p:cNvSpPr>
          <p:nvPr>
            <p:ph idx="1"/>
          </p:nvPr>
        </p:nvSpPr>
        <p:spPr/>
        <p:txBody>
          <a:bodyPr>
            <a:normAutofit/>
          </a:bodyPr>
          <a:lstStyle/>
          <a:p>
            <a:r>
              <a:rPr lang="en-US" sz="3600" dirty="0"/>
              <a:t>Paul had 3 GOALS in his ministry:</a:t>
            </a:r>
          </a:p>
          <a:p>
            <a:r>
              <a:rPr lang="en-US" sz="3600" dirty="0"/>
              <a:t>1. TO  </a:t>
            </a:r>
            <a:r>
              <a:rPr lang="en-US" sz="3600" b="1" i="1" u="sng" dirty="0"/>
              <a:t>SERVE GOD </a:t>
            </a:r>
            <a:r>
              <a:rPr lang="en-US" sz="3600" dirty="0"/>
              <a:t>AND HIS CHURCH (1:21-27).</a:t>
            </a:r>
          </a:p>
          <a:p>
            <a:r>
              <a:rPr lang="en-US" sz="3600" dirty="0"/>
              <a:t>2. TO  BRING THEM TO MATURITY IN CHRIST (1:28-29)</a:t>
            </a:r>
          </a:p>
          <a:p>
            <a:r>
              <a:rPr lang="en-US" sz="3600" dirty="0"/>
              <a:t>3. TO  GET THEM TO TRULY KNOW CHRIST (2:1-5).</a:t>
            </a:r>
          </a:p>
        </p:txBody>
      </p:sp>
    </p:spTree>
    <p:extLst>
      <p:ext uri="{BB962C8B-B14F-4D97-AF65-F5344CB8AC3E}">
        <p14:creationId xmlns:p14="http://schemas.microsoft.com/office/powerpoint/2010/main" val="51702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4397</TotalTime>
  <Words>1386</Words>
  <Application>Microsoft Office PowerPoint</Application>
  <PresentationFormat>Widescreen</PresentationFormat>
  <Paragraphs>72</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PowerPoint Presentation</vt:lpstr>
      <vt:lpstr>COLOSSIANS 1:21-22</vt:lpstr>
      <vt:lpstr>COLOSSIANS 1:23</vt:lpstr>
      <vt:lpstr>COLOSSIANS 1:24-25</vt:lpstr>
      <vt:lpstr>COLOSSIANS 1:26-27</vt:lpstr>
      <vt:lpstr>COLOSSIANS 1:28-29</vt:lpstr>
      <vt:lpstr>COLOSSIANS 2:1-2</vt:lpstr>
      <vt:lpstr>COLOSSIANS 2:3-5</vt:lpstr>
      <vt:lpstr>CHRIST IN YOU, THE HOPE OF GLORY</vt:lpstr>
      <vt:lpstr>1.TO SERVE GOD AND HIS CHURCH(1:21-27)</vt:lpstr>
      <vt:lpstr>1.TO SERVE GOD AND HIS CHURCH(1:21-27)</vt:lpstr>
      <vt:lpstr>1.TO SERVE GOD AND HIS CHURCH(1:21-27)</vt:lpstr>
      <vt:lpstr>CHRIST IN YOU, THE HOPE OF GLORY</vt:lpstr>
      <vt:lpstr>2. TO BRING THEM TO MATURITY (1:28-29)</vt:lpstr>
      <vt:lpstr>2. TO BRING THEM TO MATURITY (1:28-29)</vt:lpstr>
      <vt:lpstr>CHRIST IN YOU, THE HOPE OF GLORY</vt:lpstr>
      <vt:lpstr>COLOSSIANS 2:2-3</vt:lpstr>
      <vt:lpstr>COLOSSIANS 2:2-3</vt:lpstr>
      <vt:lpstr>COLOSSIANS 2:2-3</vt:lpstr>
      <vt:lpstr>COLOSSIANS 2:2-3</vt:lpstr>
      <vt:lpstr>3. TO GET THEM TO TRULY KNOW CHRIST (2:1-5)</vt:lpstr>
      <vt:lpstr>3. TO GET THEM TO TRULY KNOW CHRIST (2:1-5)</vt:lpstr>
      <vt:lpstr>3. TO GET THEM TO TRULY KNOW CHRIST (2:1-5)</vt:lpstr>
      <vt:lpstr>HAVE YOU BEEN SAVED?</vt:lpstr>
      <vt:lpstr>Revelation 3:20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 IN YOU THE HOPE OF GLORY</dc:title>
  <dc:creator>steve hokuf</dc:creator>
  <cp:lastModifiedBy>Chrissy Jackson</cp:lastModifiedBy>
  <cp:revision>2</cp:revision>
  <dcterms:created xsi:type="dcterms:W3CDTF">2022-07-11T15:46:22Z</dcterms:created>
  <dcterms:modified xsi:type="dcterms:W3CDTF">2022-07-16T23:45:18Z</dcterms:modified>
</cp:coreProperties>
</file>