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310" r:id="rId17"/>
    <p:sldId id="309" r:id="rId18"/>
    <p:sldId id="311" r:id="rId19"/>
    <p:sldId id="312" r:id="rId20"/>
    <p:sldId id="308" r:id="rId21"/>
    <p:sldId id="313" r:id="rId22"/>
    <p:sldId id="307" r:id="rId23"/>
    <p:sldId id="314" r:id="rId24"/>
    <p:sldId id="315" r:id="rId25"/>
    <p:sldId id="30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3A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F99812-0E0E-4313-B6DE-FDE1657EC119}" v="48" dt="2022-06-01T14:43:50.4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EE6A35-6F92-4C6D-A321-2A6B9787DC9F}" type="datetimeFigureOut">
              <a:rPr lang="en-US" smtClean="0"/>
              <a:t>6/4/2022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A927F7-FFFE-4372-ABF4-91B9D55249DE}"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306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E6A35-6F92-4C6D-A321-2A6B9787DC9F}" type="datetimeFigureOut">
              <a:rPr lang="en-US" smtClean="0"/>
              <a:t>6/4/2022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A927F7-FFFE-4372-ABF4-91B9D55249DE}" type="slidenum">
              <a:rPr lang="en-US" smtClean="0"/>
              <a:t>‹#›</a:t>
            </a:fld>
            <a:endParaRPr lang="en-US" dirty="0"/>
          </a:p>
        </p:txBody>
      </p:sp>
    </p:spTree>
    <p:extLst>
      <p:ext uri="{BB962C8B-B14F-4D97-AF65-F5344CB8AC3E}">
        <p14:creationId xmlns:p14="http://schemas.microsoft.com/office/powerpoint/2010/main" val="3866555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E6A35-6F92-4C6D-A321-2A6B9787DC9F}" type="datetimeFigureOut">
              <a:rPr lang="en-US" smtClean="0"/>
              <a:t>6/4/2022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A927F7-FFFE-4372-ABF4-91B9D55249DE}" type="slidenum">
              <a:rPr lang="en-US" smtClean="0"/>
              <a:t>‹#›</a:t>
            </a:fld>
            <a:endParaRPr lang="en-US" dirty="0"/>
          </a:p>
        </p:txBody>
      </p:sp>
    </p:spTree>
    <p:extLst>
      <p:ext uri="{BB962C8B-B14F-4D97-AF65-F5344CB8AC3E}">
        <p14:creationId xmlns:p14="http://schemas.microsoft.com/office/powerpoint/2010/main" val="304443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E6A35-6F92-4C6D-A321-2A6B9787DC9F}" type="datetimeFigureOut">
              <a:rPr lang="en-US" smtClean="0"/>
              <a:t>6/4/2022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A927F7-FFFE-4372-ABF4-91B9D55249DE}" type="slidenum">
              <a:rPr lang="en-US" smtClean="0"/>
              <a:t>‹#›</a:t>
            </a:fld>
            <a:endParaRPr lang="en-US" dirty="0"/>
          </a:p>
        </p:txBody>
      </p:sp>
    </p:spTree>
    <p:extLst>
      <p:ext uri="{BB962C8B-B14F-4D97-AF65-F5344CB8AC3E}">
        <p14:creationId xmlns:p14="http://schemas.microsoft.com/office/powerpoint/2010/main" val="167080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E6A35-6F92-4C6D-A321-2A6B9787DC9F}" type="datetimeFigureOut">
              <a:rPr lang="en-US" smtClean="0"/>
              <a:t>6/4/2022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A927F7-FFFE-4372-ABF4-91B9D55249DE}"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1581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EE6A35-6F92-4C6D-A321-2A6B9787DC9F}" type="datetimeFigureOut">
              <a:rPr lang="en-US" smtClean="0"/>
              <a:t>6/4/2022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A927F7-FFFE-4372-ABF4-91B9D55249DE}" type="slidenum">
              <a:rPr lang="en-US" smtClean="0"/>
              <a:t>‹#›</a:t>
            </a:fld>
            <a:endParaRPr lang="en-US" dirty="0"/>
          </a:p>
        </p:txBody>
      </p:sp>
    </p:spTree>
    <p:extLst>
      <p:ext uri="{BB962C8B-B14F-4D97-AF65-F5344CB8AC3E}">
        <p14:creationId xmlns:p14="http://schemas.microsoft.com/office/powerpoint/2010/main" val="4150644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EE6A35-6F92-4C6D-A321-2A6B9787DC9F}" type="datetimeFigureOut">
              <a:rPr lang="en-US" smtClean="0"/>
              <a:t>6/4/2022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A927F7-FFFE-4372-ABF4-91B9D55249DE}" type="slidenum">
              <a:rPr lang="en-US" smtClean="0"/>
              <a:t>‹#›</a:t>
            </a:fld>
            <a:endParaRPr lang="en-US" dirty="0"/>
          </a:p>
        </p:txBody>
      </p:sp>
    </p:spTree>
    <p:extLst>
      <p:ext uri="{BB962C8B-B14F-4D97-AF65-F5344CB8AC3E}">
        <p14:creationId xmlns:p14="http://schemas.microsoft.com/office/powerpoint/2010/main" val="1145116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EE6A35-6F92-4C6D-A321-2A6B9787DC9F}" type="datetimeFigureOut">
              <a:rPr lang="en-US" smtClean="0"/>
              <a:t>6/4/2022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A927F7-FFFE-4372-ABF4-91B9D55249DE}" type="slidenum">
              <a:rPr lang="en-US" smtClean="0"/>
              <a:t>‹#›</a:t>
            </a:fld>
            <a:endParaRPr lang="en-US" dirty="0"/>
          </a:p>
        </p:txBody>
      </p:sp>
    </p:spTree>
    <p:extLst>
      <p:ext uri="{BB962C8B-B14F-4D97-AF65-F5344CB8AC3E}">
        <p14:creationId xmlns:p14="http://schemas.microsoft.com/office/powerpoint/2010/main" val="124888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9EE6A35-6F92-4C6D-A321-2A6B9787DC9F}" type="datetimeFigureOut">
              <a:rPr lang="en-US" smtClean="0"/>
              <a:t>6/4/2022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7A927F7-FFFE-4372-ABF4-91B9D55249DE}" type="slidenum">
              <a:rPr lang="en-US" smtClean="0"/>
              <a:t>‹#›</a:t>
            </a:fld>
            <a:endParaRPr lang="en-US" dirty="0"/>
          </a:p>
        </p:txBody>
      </p:sp>
    </p:spTree>
    <p:extLst>
      <p:ext uri="{BB962C8B-B14F-4D97-AF65-F5344CB8AC3E}">
        <p14:creationId xmlns:p14="http://schemas.microsoft.com/office/powerpoint/2010/main" val="2299290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9EE6A35-6F92-4C6D-A321-2A6B9787DC9F}" type="datetimeFigureOut">
              <a:rPr lang="en-US" smtClean="0"/>
              <a:t>6/4/2022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7A927F7-FFFE-4372-ABF4-91B9D55249DE}" type="slidenum">
              <a:rPr lang="en-US" smtClean="0"/>
              <a:t>‹#›</a:t>
            </a:fld>
            <a:endParaRPr lang="en-US" dirty="0"/>
          </a:p>
        </p:txBody>
      </p:sp>
    </p:spTree>
    <p:extLst>
      <p:ext uri="{BB962C8B-B14F-4D97-AF65-F5344CB8AC3E}">
        <p14:creationId xmlns:p14="http://schemas.microsoft.com/office/powerpoint/2010/main" val="1534064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79EE6A35-6F92-4C6D-A321-2A6B9787DC9F}" type="datetimeFigureOut">
              <a:rPr lang="en-US" smtClean="0"/>
              <a:t>6/4/2022</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7A927F7-FFFE-4372-ABF4-91B9D55249DE}" type="slidenum">
              <a:rPr lang="en-US" smtClean="0"/>
              <a:t>‹#›</a:t>
            </a:fld>
            <a:endParaRPr lang="en-US" dirty="0"/>
          </a:p>
        </p:txBody>
      </p:sp>
    </p:spTree>
    <p:extLst>
      <p:ext uri="{BB962C8B-B14F-4D97-AF65-F5344CB8AC3E}">
        <p14:creationId xmlns:p14="http://schemas.microsoft.com/office/powerpoint/2010/main" val="1100823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03682" y="286603"/>
            <a:ext cx="10551998" cy="1093909"/>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843379" y="1606858"/>
            <a:ext cx="10312301" cy="4262236"/>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9EE6A35-6F92-4C6D-A321-2A6B9787DC9F}" type="datetimeFigureOut">
              <a:rPr lang="en-US" smtClean="0"/>
              <a:t>6/4/2022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7A927F7-FFFE-4372-ABF4-91B9D55249DE}" type="slidenum">
              <a:rPr lang="en-US" smtClean="0"/>
              <a:t>‹#›</a:t>
            </a:fld>
            <a:endParaRPr lang="en-US" dirty="0"/>
          </a:p>
        </p:txBody>
      </p:sp>
    </p:spTree>
    <p:extLst>
      <p:ext uri="{BB962C8B-B14F-4D97-AF65-F5344CB8AC3E}">
        <p14:creationId xmlns:p14="http://schemas.microsoft.com/office/powerpoint/2010/main" val="2192176487"/>
      </p:ext>
    </p:extLst>
  </p:cSld>
  <p:clrMap bg1="dk1" tx1="lt1" bg2="dk2" tx2="lt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85000"/>
        </a:lnSpc>
        <a:spcBef>
          <a:spcPct val="0"/>
        </a:spcBef>
        <a:buNone/>
        <a:defRPr sz="4400" kern="1200" spc="-50" baseline="0">
          <a:solidFill>
            <a:schemeClr val="accent2">
              <a:lumMod val="7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4000" kern="1200">
          <a:solidFill>
            <a:srgbClr val="002060"/>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2">
            <a:lumMod val="75000"/>
          </a:schemeClr>
        </a:buClr>
        <a:buFont typeface="Calibri" pitchFamily="34" charset="0"/>
        <a:buChar char="◦"/>
        <a:defRPr sz="3600" kern="1200">
          <a:solidFill>
            <a:srgbClr val="002060"/>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FE1D4-FDB0-DD82-41F4-55DCAE66E229}"/>
              </a:ext>
            </a:extLst>
          </p:cNvPr>
          <p:cNvSpPr>
            <a:spLocks noGrp="1"/>
          </p:cNvSpPr>
          <p:nvPr>
            <p:ph type="ctrTitle"/>
          </p:nvPr>
        </p:nvSpPr>
        <p:spPr>
          <a:xfrm>
            <a:off x="1097280" y="758952"/>
            <a:ext cx="10058400" cy="1629141"/>
          </a:xfrm>
        </p:spPr>
        <p:txBody>
          <a:bodyPr>
            <a:normAutofit/>
          </a:bodyPr>
          <a:lstStyle/>
          <a:p>
            <a:pPr algn="ctr"/>
            <a:r>
              <a:rPr lang="en-US" sz="9600" b="1" dirty="0">
                <a:solidFill>
                  <a:srgbClr val="A23A28"/>
                </a:solidFill>
              </a:rPr>
              <a:t>THE HOLY CITY</a:t>
            </a:r>
          </a:p>
        </p:txBody>
      </p:sp>
      <p:sp>
        <p:nvSpPr>
          <p:cNvPr id="3" name="Subtitle 2">
            <a:extLst>
              <a:ext uri="{FF2B5EF4-FFF2-40B4-BE49-F238E27FC236}">
                <a16:creationId xmlns:a16="http://schemas.microsoft.com/office/drawing/2014/main" id="{F4749F2D-E7A2-00DE-7A06-4F82328B2467}"/>
              </a:ext>
            </a:extLst>
          </p:cNvPr>
          <p:cNvSpPr>
            <a:spLocks noGrp="1"/>
          </p:cNvSpPr>
          <p:nvPr>
            <p:ph type="subTitle" idx="1"/>
          </p:nvPr>
        </p:nvSpPr>
        <p:spPr>
          <a:xfrm>
            <a:off x="1100051" y="3684233"/>
            <a:ext cx="10058400" cy="2684007"/>
          </a:xfrm>
        </p:spPr>
        <p:txBody>
          <a:bodyPr>
            <a:normAutofit/>
          </a:bodyPr>
          <a:lstStyle/>
          <a:p>
            <a:r>
              <a:rPr lang="en-US" sz="4400" b="1" dirty="0">
                <a:solidFill>
                  <a:srgbClr val="002060"/>
                </a:solidFill>
                <a:latin typeface="+mn-lt"/>
              </a:rPr>
              <a:t>REVELATION 21:9-22:6</a:t>
            </a:r>
          </a:p>
        </p:txBody>
      </p:sp>
    </p:spTree>
    <p:extLst>
      <p:ext uri="{BB962C8B-B14F-4D97-AF65-F5344CB8AC3E}">
        <p14:creationId xmlns:p14="http://schemas.microsoft.com/office/powerpoint/2010/main" val="3523689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21:26-27</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000" b="1" i="1" dirty="0">
                <a:solidFill>
                  <a:srgbClr val="A23A28"/>
                </a:solidFill>
              </a:rPr>
              <a:t>26) </a:t>
            </a:r>
            <a:r>
              <a:rPr lang="en-US" sz="4000" dirty="0"/>
              <a:t>The glory and honor of the nations will be brought into it. </a:t>
            </a:r>
            <a:r>
              <a:rPr lang="en-US" sz="4000" b="1" i="1" dirty="0">
                <a:solidFill>
                  <a:srgbClr val="A23A28"/>
                </a:solidFill>
              </a:rPr>
              <a:t>27) </a:t>
            </a:r>
            <a:r>
              <a:rPr lang="en-US" sz="4000" dirty="0"/>
              <a:t>Nothing impure will ever enter it, nor will anyone who does what is shameful or deceitful, but only those whose names are written in the Lamb's book of life. </a:t>
            </a:r>
          </a:p>
        </p:txBody>
      </p:sp>
    </p:spTree>
    <p:extLst>
      <p:ext uri="{BB962C8B-B14F-4D97-AF65-F5344CB8AC3E}">
        <p14:creationId xmlns:p14="http://schemas.microsoft.com/office/powerpoint/2010/main" val="3940156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22:1-2</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lnSpcReduction="10000"/>
          </a:bodyPr>
          <a:lstStyle/>
          <a:p>
            <a:r>
              <a:rPr lang="en-US" sz="4000" b="1" i="1" dirty="0">
                <a:solidFill>
                  <a:srgbClr val="A23A28"/>
                </a:solidFill>
              </a:rPr>
              <a:t>1) </a:t>
            </a:r>
            <a:r>
              <a:rPr lang="en-US" sz="4000" dirty="0"/>
              <a:t>Then the angel showed me the river of the water of life, as clear as crystal, flowing from the throne of God and of the Lamb </a:t>
            </a:r>
            <a:r>
              <a:rPr lang="en-US" sz="4000" b="1" i="1" dirty="0">
                <a:solidFill>
                  <a:srgbClr val="A23A28"/>
                </a:solidFill>
              </a:rPr>
              <a:t>2) </a:t>
            </a:r>
            <a:r>
              <a:rPr lang="en-US" sz="4000" dirty="0"/>
              <a:t>down the middle of the great street of the city. On each side of the river stood the tree of life, bearing twelve crops of fruit, yielding its fruit every month. And the leaves of the tree are for the healing of the nations</a:t>
            </a:r>
            <a:r>
              <a:rPr lang="en-US" dirty="0"/>
              <a:t>.</a:t>
            </a:r>
          </a:p>
        </p:txBody>
      </p:sp>
    </p:spTree>
    <p:extLst>
      <p:ext uri="{BB962C8B-B14F-4D97-AF65-F5344CB8AC3E}">
        <p14:creationId xmlns:p14="http://schemas.microsoft.com/office/powerpoint/2010/main" val="3769051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22:3-4</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000" b="1" i="1" dirty="0">
                <a:solidFill>
                  <a:srgbClr val="A23A28"/>
                </a:solidFill>
              </a:rPr>
              <a:t>3) </a:t>
            </a:r>
            <a:r>
              <a:rPr lang="en-US" sz="4000" dirty="0"/>
              <a:t>No longer will there be any curse. The throne of God and of the Lamb will be in the city, and his servants will serve him. </a:t>
            </a:r>
            <a:r>
              <a:rPr lang="en-US" sz="4000" b="1" i="1" dirty="0">
                <a:solidFill>
                  <a:srgbClr val="A23A28"/>
                </a:solidFill>
              </a:rPr>
              <a:t>4) </a:t>
            </a:r>
            <a:r>
              <a:rPr lang="en-US" sz="4000" dirty="0"/>
              <a:t>They will see his face, and his name will be on their foreheads. </a:t>
            </a:r>
          </a:p>
        </p:txBody>
      </p:sp>
    </p:spTree>
    <p:extLst>
      <p:ext uri="{BB962C8B-B14F-4D97-AF65-F5344CB8AC3E}">
        <p14:creationId xmlns:p14="http://schemas.microsoft.com/office/powerpoint/2010/main" val="3251640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22:5-6</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Autofit/>
          </a:bodyPr>
          <a:lstStyle/>
          <a:p>
            <a:r>
              <a:rPr lang="en-US" sz="4000" b="1" i="1" dirty="0">
                <a:solidFill>
                  <a:srgbClr val="A23A28"/>
                </a:solidFill>
              </a:rPr>
              <a:t>5) </a:t>
            </a:r>
            <a:r>
              <a:rPr lang="en-US" sz="4000" dirty="0"/>
              <a:t>There will be no more night. They will not need the light of a lamp or the light of the sun, for the Lord God will give them light. And they will reign for ever and ever. </a:t>
            </a:r>
            <a:r>
              <a:rPr lang="en-US" sz="4000" b="1" i="1" dirty="0">
                <a:solidFill>
                  <a:srgbClr val="A23A28"/>
                </a:solidFill>
              </a:rPr>
              <a:t>6) </a:t>
            </a:r>
            <a:r>
              <a:rPr lang="en-US" sz="4000" dirty="0"/>
              <a:t>The angel said to me, "These words are trustworthy and true. The Lord, the God of the spirits of the prophets, sent his angel to show his servants the things that must soon take place." </a:t>
            </a:r>
          </a:p>
        </p:txBody>
      </p:sp>
    </p:spTree>
    <p:extLst>
      <p:ext uri="{BB962C8B-B14F-4D97-AF65-F5344CB8AC3E}">
        <p14:creationId xmlns:p14="http://schemas.microsoft.com/office/powerpoint/2010/main" val="1578403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normAutofit/>
          </a:bodyPr>
          <a:lstStyle/>
          <a:p>
            <a:pPr algn="ctr"/>
            <a:r>
              <a:rPr lang="en-US" sz="7200" dirty="0"/>
              <a:t>THE HOLY CITY</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3600" dirty="0"/>
              <a:t>Jesus told His disciples that He was going to prepare a place for them that where He was there they would be also.  John 14:1-6</a:t>
            </a:r>
          </a:p>
          <a:p>
            <a:r>
              <a:rPr lang="en-US" sz="3600" dirty="0"/>
              <a:t>This Holy City is that place!</a:t>
            </a:r>
          </a:p>
          <a:p>
            <a:r>
              <a:rPr lang="en-US" sz="3600" dirty="0"/>
              <a:t>It is now in heaven, it will come down to the new earth after the 1000 year millennium.</a:t>
            </a:r>
          </a:p>
          <a:p>
            <a:r>
              <a:rPr lang="en-US" sz="3600" dirty="0"/>
              <a:t>Believers who die are there now!</a:t>
            </a:r>
          </a:p>
        </p:txBody>
      </p:sp>
    </p:spTree>
    <p:extLst>
      <p:ext uri="{BB962C8B-B14F-4D97-AF65-F5344CB8AC3E}">
        <p14:creationId xmlns:p14="http://schemas.microsoft.com/office/powerpoint/2010/main" val="3748514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normAutofit/>
          </a:bodyPr>
          <a:lstStyle/>
          <a:p>
            <a:pPr algn="ctr"/>
            <a:r>
              <a:rPr lang="en-US" sz="7200" dirty="0"/>
              <a:t>THE HOLY CITY</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400" dirty="0"/>
              <a:t>The Holy City   </a:t>
            </a:r>
            <a:r>
              <a:rPr lang="en-US" sz="4400" u="sng" dirty="0"/>
              <a:t>Exhibited</a:t>
            </a:r>
            <a:r>
              <a:rPr lang="en-US" sz="4400" dirty="0"/>
              <a:t>—21:9-11</a:t>
            </a:r>
          </a:p>
          <a:p>
            <a:r>
              <a:rPr lang="en-US" sz="4400" dirty="0"/>
              <a:t>The Holy City’s </a:t>
            </a:r>
            <a:r>
              <a:rPr lang="en-US" sz="4400" u="sng" dirty="0"/>
              <a:t>Exterior</a:t>
            </a:r>
            <a:r>
              <a:rPr lang="en-US" sz="4400" dirty="0"/>
              <a:t>—21:12-21</a:t>
            </a:r>
          </a:p>
          <a:p>
            <a:r>
              <a:rPr lang="en-US" sz="4400" dirty="0"/>
              <a:t>The Holy City’s </a:t>
            </a:r>
            <a:r>
              <a:rPr lang="en-US" sz="4400" u="sng" dirty="0"/>
              <a:t>Interior</a:t>
            </a:r>
            <a:r>
              <a:rPr lang="en-US" sz="4400" dirty="0"/>
              <a:t>—21:22-27</a:t>
            </a:r>
          </a:p>
          <a:p>
            <a:r>
              <a:rPr lang="en-US" sz="4400" dirty="0"/>
              <a:t>The Holy City    </a:t>
            </a:r>
            <a:r>
              <a:rPr lang="en-US" sz="4400" u="sng" dirty="0"/>
              <a:t>Experienced</a:t>
            </a:r>
            <a:r>
              <a:rPr lang="en-US" sz="4400" dirty="0"/>
              <a:t>—22:1-6</a:t>
            </a:r>
          </a:p>
        </p:txBody>
      </p:sp>
    </p:spTree>
    <p:extLst>
      <p:ext uri="{BB962C8B-B14F-4D97-AF65-F5344CB8AC3E}">
        <p14:creationId xmlns:p14="http://schemas.microsoft.com/office/powerpoint/2010/main" val="207666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56F62-3537-AF40-5191-4C5BBFC8DF9F}"/>
              </a:ext>
            </a:extLst>
          </p:cNvPr>
          <p:cNvSpPr>
            <a:spLocks noGrp="1"/>
          </p:cNvSpPr>
          <p:nvPr>
            <p:ph type="title"/>
          </p:nvPr>
        </p:nvSpPr>
        <p:spPr/>
        <p:txBody>
          <a:bodyPr/>
          <a:lstStyle/>
          <a:p>
            <a:r>
              <a:rPr lang="en-US" dirty="0"/>
              <a:t>1.The Holy City </a:t>
            </a:r>
            <a:r>
              <a:rPr lang="en-US" b="1" i="1" u="sng" dirty="0"/>
              <a:t>Exhibited</a:t>
            </a:r>
            <a:r>
              <a:rPr lang="en-US" dirty="0"/>
              <a:t>—21:9-11</a:t>
            </a:r>
          </a:p>
        </p:txBody>
      </p:sp>
      <p:sp>
        <p:nvSpPr>
          <p:cNvPr id="3" name="Content Placeholder 2">
            <a:extLst>
              <a:ext uri="{FF2B5EF4-FFF2-40B4-BE49-F238E27FC236}">
                <a16:creationId xmlns:a16="http://schemas.microsoft.com/office/drawing/2014/main" id="{E90B9224-70A6-ABA9-C793-39AE0DC1BDFD}"/>
              </a:ext>
            </a:extLst>
          </p:cNvPr>
          <p:cNvSpPr>
            <a:spLocks noGrp="1"/>
          </p:cNvSpPr>
          <p:nvPr>
            <p:ph idx="1"/>
          </p:nvPr>
        </p:nvSpPr>
        <p:spPr/>
        <p:txBody>
          <a:bodyPr/>
          <a:lstStyle/>
          <a:p>
            <a:r>
              <a:rPr lang="en-US" sz="3600" dirty="0"/>
              <a:t>Imagine what is being described coming through space to touch down on planet Earth!</a:t>
            </a:r>
          </a:p>
          <a:p>
            <a:r>
              <a:rPr lang="en-US" sz="3600" dirty="0"/>
              <a:t>A 1500 mile cube glistening with the glory of God, like a huge diamond.</a:t>
            </a:r>
          </a:p>
        </p:txBody>
      </p:sp>
    </p:spTree>
    <p:extLst>
      <p:ext uri="{BB962C8B-B14F-4D97-AF65-F5344CB8AC3E}">
        <p14:creationId xmlns:p14="http://schemas.microsoft.com/office/powerpoint/2010/main" val="160508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normAutofit/>
          </a:bodyPr>
          <a:lstStyle/>
          <a:p>
            <a:pPr algn="ctr"/>
            <a:r>
              <a:rPr lang="en-US" sz="7200" dirty="0"/>
              <a:t>THE HOLY CITY</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400" dirty="0"/>
              <a:t>The Holy City   </a:t>
            </a:r>
            <a:r>
              <a:rPr lang="en-US" sz="4400" u="sng" dirty="0"/>
              <a:t>Exhibited</a:t>
            </a:r>
            <a:r>
              <a:rPr lang="en-US" sz="4400" dirty="0"/>
              <a:t>—21:9-11</a:t>
            </a:r>
          </a:p>
          <a:p>
            <a:r>
              <a:rPr lang="en-US" sz="4400" dirty="0"/>
              <a:t>The Holy City’s </a:t>
            </a:r>
            <a:r>
              <a:rPr lang="en-US" sz="4400" u="sng" dirty="0"/>
              <a:t>Exterior</a:t>
            </a:r>
            <a:r>
              <a:rPr lang="en-US" sz="4400" dirty="0"/>
              <a:t>—21:12-21</a:t>
            </a:r>
          </a:p>
          <a:p>
            <a:r>
              <a:rPr lang="en-US" sz="4400" dirty="0"/>
              <a:t>The Holy City’s </a:t>
            </a:r>
            <a:r>
              <a:rPr lang="en-US" sz="4400" u="sng" dirty="0"/>
              <a:t>Interior</a:t>
            </a:r>
            <a:r>
              <a:rPr lang="en-US" sz="4400" dirty="0"/>
              <a:t>—21:22-27</a:t>
            </a:r>
          </a:p>
          <a:p>
            <a:r>
              <a:rPr lang="en-US" sz="4400" dirty="0"/>
              <a:t>The Holy City    </a:t>
            </a:r>
            <a:r>
              <a:rPr lang="en-US" sz="4400" u="sng" dirty="0"/>
              <a:t>Experienced</a:t>
            </a:r>
            <a:r>
              <a:rPr lang="en-US" sz="4400" dirty="0"/>
              <a:t>—22:1-6</a:t>
            </a:r>
          </a:p>
        </p:txBody>
      </p:sp>
    </p:spTree>
    <p:extLst>
      <p:ext uri="{BB962C8B-B14F-4D97-AF65-F5344CB8AC3E}">
        <p14:creationId xmlns:p14="http://schemas.microsoft.com/office/powerpoint/2010/main" val="2703715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CF875-9804-DD11-66C1-3389CD8D37BB}"/>
              </a:ext>
            </a:extLst>
          </p:cNvPr>
          <p:cNvSpPr>
            <a:spLocks noGrp="1"/>
          </p:cNvSpPr>
          <p:nvPr>
            <p:ph type="title"/>
          </p:nvPr>
        </p:nvSpPr>
        <p:spPr/>
        <p:txBody>
          <a:bodyPr/>
          <a:lstStyle/>
          <a:p>
            <a:r>
              <a:rPr lang="en-US" dirty="0"/>
              <a:t>2. The Holy City’s </a:t>
            </a:r>
            <a:r>
              <a:rPr lang="en-US" b="1" i="1" u="sng" dirty="0"/>
              <a:t>Exterior</a:t>
            </a:r>
            <a:r>
              <a:rPr lang="en-US" dirty="0"/>
              <a:t>—21:12-21</a:t>
            </a:r>
          </a:p>
        </p:txBody>
      </p:sp>
      <p:sp>
        <p:nvSpPr>
          <p:cNvPr id="3" name="Content Placeholder 2">
            <a:extLst>
              <a:ext uri="{FF2B5EF4-FFF2-40B4-BE49-F238E27FC236}">
                <a16:creationId xmlns:a16="http://schemas.microsoft.com/office/drawing/2014/main" id="{DF1C009A-9088-FD2A-283F-B94DDE252D92}"/>
              </a:ext>
            </a:extLst>
          </p:cNvPr>
          <p:cNvSpPr>
            <a:spLocks noGrp="1"/>
          </p:cNvSpPr>
          <p:nvPr>
            <p:ph idx="1"/>
          </p:nvPr>
        </p:nvSpPr>
        <p:spPr/>
        <p:txBody>
          <a:bodyPr>
            <a:normAutofit/>
          </a:bodyPr>
          <a:lstStyle/>
          <a:p>
            <a:r>
              <a:rPr lang="en-US" sz="3600" dirty="0"/>
              <a:t>12 Gates in a great high wall.</a:t>
            </a:r>
          </a:p>
          <a:p>
            <a:r>
              <a:rPr lang="en-US" sz="3600" dirty="0"/>
              <a:t>The names of the 12 tribes overhead.</a:t>
            </a:r>
          </a:p>
          <a:p>
            <a:r>
              <a:rPr lang="en-US" sz="3600" dirty="0"/>
              <a:t>The names of the 12 apostles (not Judas) underneath.</a:t>
            </a:r>
          </a:p>
          <a:p>
            <a:r>
              <a:rPr lang="en-US" sz="3600" dirty="0"/>
              <a:t>12 Angels attending.</a:t>
            </a:r>
          </a:p>
        </p:txBody>
      </p:sp>
    </p:spTree>
    <p:extLst>
      <p:ext uri="{BB962C8B-B14F-4D97-AF65-F5344CB8AC3E}">
        <p14:creationId xmlns:p14="http://schemas.microsoft.com/office/powerpoint/2010/main" val="148853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654E9-76D4-E814-2BD7-B5B5814E7044}"/>
              </a:ext>
            </a:extLst>
          </p:cNvPr>
          <p:cNvSpPr>
            <a:spLocks noGrp="1"/>
          </p:cNvSpPr>
          <p:nvPr>
            <p:ph type="title"/>
          </p:nvPr>
        </p:nvSpPr>
        <p:spPr/>
        <p:txBody>
          <a:bodyPr/>
          <a:lstStyle/>
          <a:p>
            <a:r>
              <a:rPr lang="en-US" dirty="0"/>
              <a:t>2. The Exterior</a:t>
            </a:r>
          </a:p>
        </p:txBody>
      </p:sp>
      <p:sp>
        <p:nvSpPr>
          <p:cNvPr id="3" name="Content Placeholder 2">
            <a:extLst>
              <a:ext uri="{FF2B5EF4-FFF2-40B4-BE49-F238E27FC236}">
                <a16:creationId xmlns:a16="http://schemas.microsoft.com/office/drawing/2014/main" id="{D511BB7B-8376-ACAD-46D8-3946C0673AC7}"/>
              </a:ext>
            </a:extLst>
          </p:cNvPr>
          <p:cNvSpPr>
            <a:spLocks noGrp="1"/>
          </p:cNvSpPr>
          <p:nvPr>
            <p:ph idx="1"/>
          </p:nvPr>
        </p:nvSpPr>
        <p:spPr/>
        <p:txBody>
          <a:bodyPr>
            <a:normAutofit/>
          </a:bodyPr>
          <a:lstStyle/>
          <a:p>
            <a:r>
              <a:rPr lang="en-US" sz="3600" dirty="0"/>
              <a:t>12,000 Stadia square.  About 1500 miles square. Like a huge cube.</a:t>
            </a:r>
          </a:p>
          <a:p>
            <a:r>
              <a:rPr lang="en-US" sz="3600" dirty="0"/>
              <a:t>Enclosed by a wall 144 cubits wide. About 216 feet.</a:t>
            </a:r>
          </a:p>
          <a:p>
            <a:r>
              <a:rPr lang="en-US" sz="3600" dirty="0"/>
              <a:t>The wall has 12 foundations.</a:t>
            </a:r>
          </a:p>
        </p:txBody>
      </p:sp>
    </p:spTree>
    <p:extLst>
      <p:ext uri="{BB962C8B-B14F-4D97-AF65-F5344CB8AC3E}">
        <p14:creationId xmlns:p14="http://schemas.microsoft.com/office/powerpoint/2010/main" val="3905561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a:xfrm>
            <a:off x="618565" y="286603"/>
            <a:ext cx="10537115" cy="1093962"/>
          </a:xfrm>
        </p:spPr>
        <p:txBody>
          <a:bodyPr/>
          <a:lstStyle/>
          <a:p>
            <a:r>
              <a:rPr lang="en-US" dirty="0"/>
              <a:t>REVELATION 21:9-10</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a:xfrm>
            <a:off x="842683" y="1586753"/>
            <a:ext cx="10312998" cy="4282341"/>
          </a:xfrm>
        </p:spPr>
        <p:txBody>
          <a:bodyPr>
            <a:normAutofit/>
          </a:bodyPr>
          <a:lstStyle/>
          <a:p>
            <a:r>
              <a:rPr lang="en-US" sz="4000" b="1" i="1" dirty="0">
                <a:solidFill>
                  <a:srgbClr val="A23A28"/>
                </a:solidFill>
              </a:rPr>
              <a:t>9) </a:t>
            </a:r>
            <a:r>
              <a:rPr lang="en-US" sz="4000" dirty="0"/>
              <a:t>One of the seven angels who had the seven bowls full of the seven last plagues came and said to me, "Come, I will show you the bride, the wife of the Lamb." </a:t>
            </a:r>
            <a:r>
              <a:rPr lang="en-US" sz="4000" b="1" i="1" dirty="0">
                <a:solidFill>
                  <a:srgbClr val="A23A28"/>
                </a:solidFill>
              </a:rPr>
              <a:t>10) </a:t>
            </a:r>
            <a:r>
              <a:rPr lang="en-US" sz="4000" dirty="0"/>
              <a:t>And he carried me away in the Spirit to a mountain great and high, and showed me the Holy City, Jerusalem, coming down out of heaven from God.</a:t>
            </a:r>
          </a:p>
        </p:txBody>
      </p:sp>
    </p:spTree>
    <p:extLst>
      <p:ext uri="{BB962C8B-B14F-4D97-AF65-F5344CB8AC3E}">
        <p14:creationId xmlns:p14="http://schemas.microsoft.com/office/powerpoint/2010/main" val="313997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normAutofit/>
          </a:bodyPr>
          <a:lstStyle/>
          <a:p>
            <a:pPr algn="ctr"/>
            <a:r>
              <a:rPr lang="en-US" sz="7200" dirty="0"/>
              <a:t>THE HOLY CITY</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400" dirty="0"/>
              <a:t>The Holy City   </a:t>
            </a:r>
            <a:r>
              <a:rPr lang="en-US" sz="4400" u="sng" dirty="0"/>
              <a:t>Exhibited</a:t>
            </a:r>
            <a:r>
              <a:rPr lang="en-US" sz="4400" dirty="0"/>
              <a:t>—21:9-11</a:t>
            </a:r>
          </a:p>
          <a:p>
            <a:r>
              <a:rPr lang="en-US" sz="4400" dirty="0"/>
              <a:t>The Holy City’s </a:t>
            </a:r>
            <a:r>
              <a:rPr lang="en-US" sz="4400" u="sng" dirty="0"/>
              <a:t>Exterior</a:t>
            </a:r>
            <a:r>
              <a:rPr lang="en-US" sz="4400" dirty="0"/>
              <a:t>—21:12-21</a:t>
            </a:r>
          </a:p>
          <a:p>
            <a:r>
              <a:rPr lang="en-US" sz="4400" dirty="0"/>
              <a:t>The Holy City’s </a:t>
            </a:r>
            <a:r>
              <a:rPr lang="en-US" sz="4400" u="sng" dirty="0"/>
              <a:t>Interior</a:t>
            </a:r>
            <a:r>
              <a:rPr lang="en-US" sz="4400" dirty="0"/>
              <a:t>—21:22-27</a:t>
            </a:r>
          </a:p>
          <a:p>
            <a:r>
              <a:rPr lang="en-US" sz="4400" dirty="0"/>
              <a:t>The Holy City   </a:t>
            </a:r>
          </a:p>
        </p:txBody>
      </p:sp>
    </p:spTree>
    <p:extLst>
      <p:ext uri="{BB962C8B-B14F-4D97-AF65-F5344CB8AC3E}">
        <p14:creationId xmlns:p14="http://schemas.microsoft.com/office/powerpoint/2010/main" val="2758652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84B78-6E28-3FA3-E46F-2B334D96D239}"/>
              </a:ext>
            </a:extLst>
          </p:cNvPr>
          <p:cNvSpPr>
            <a:spLocks noGrp="1"/>
          </p:cNvSpPr>
          <p:nvPr>
            <p:ph type="title"/>
          </p:nvPr>
        </p:nvSpPr>
        <p:spPr/>
        <p:txBody>
          <a:bodyPr/>
          <a:lstStyle/>
          <a:p>
            <a:r>
              <a:rPr lang="en-US" dirty="0"/>
              <a:t>3. The Holy City’s </a:t>
            </a:r>
            <a:r>
              <a:rPr lang="en-US" b="1" i="1" u="sng" dirty="0"/>
              <a:t>Interior</a:t>
            </a:r>
            <a:r>
              <a:rPr lang="en-US" dirty="0"/>
              <a:t>—21:22-27</a:t>
            </a:r>
          </a:p>
        </p:txBody>
      </p:sp>
      <p:sp>
        <p:nvSpPr>
          <p:cNvPr id="3" name="Content Placeholder 2">
            <a:extLst>
              <a:ext uri="{FF2B5EF4-FFF2-40B4-BE49-F238E27FC236}">
                <a16:creationId xmlns:a16="http://schemas.microsoft.com/office/drawing/2014/main" id="{E7B3F81A-DBC4-F2BB-C551-BF5F7A04BB0B}"/>
              </a:ext>
            </a:extLst>
          </p:cNvPr>
          <p:cNvSpPr>
            <a:spLocks noGrp="1"/>
          </p:cNvSpPr>
          <p:nvPr>
            <p:ph idx="1"/>
          </p:nvPr>
        </p:nvSpPr>
        <p:spPr/>
        <p:txBody>
          <a:bodyPr>
            <a:normAutofit/>
          </a:bodyPr>
          <a:lstStyle/>
          <a:p>
            <a:r>
              <a:rPr lang="en-US" sz="3600" dirty="0"/>
              <a:t>There is no temple in this city.</a:t>
            </a:r>
          </a:p>
          <a:p>
            <a:r>
              <a:rPr lang="en-US" sz="3600" dirty="0"/>
              <a:t>No sun or moon.</a:t>
            </a:r>
          </a:p>
          <a:p>
            <a:r>
              <a:rPr lang="en-US" sz="3600" dirty="0"/>
              <a:t>The glory of God is its light.</a:t>
            </a:r>
          </a:p>
          <a:p>
            <a:r>
              <a:rPr lang="en-US" sz="3600" dirty="0"/>
              <a:t>All the nations of the world will have saved individuals there.</a:t>
            </a:r>
          </a:p>
          <a:p>
            <a:r>
              <a:rPr lang="en-US" sz="3600" dirty="0"/>
              <a:t>Nothing impure will ever enter.</a:t>
            </a:r>
          </a:p>
        </p:txBody>
      </p:sp>
    </p:spTree>
    <p:extLst>
      <p:ext uri="{BB962C8B-B14F-4D97-AF65-F5344CB8AC3E}">
        <p14:creationId xmlns:p14="http://schemas.microsoft.com/office/powerpoint/2010/main" val="266534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normAutofit/>
          </a:bodyPr>
          <a:lstStyle/>
          <a:p>
            <a:pPr algn="ctr"/>
            <a:r>
              <a:rPr lang="en-US" sz="7200" dirty="0"/>
              <a:t>THE HOLY CITY</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400" dirty="0"/>
              <a:t>The Holy City   </a:t>
            </a:r>
            <a:r>
              <a:rPr lang="en-US" sz="4400" u="sng" dirty="0"/>
              <a:t>Exhibited</a:t>
            </a:r>
            <a:r>
              <a:rPr lang="en-US" sz="4400" dirty="0"/>
              <a:t>—21:9-11</a:t>
            </a:r>
          </a:p>
          <a:p>
            <a:r>
              <a:rPr lang="en-US" sz="4400" dirty="0"/>
              <a:t>The Holy City’s </a:t>
            </a:r>
            <a:r>
              <a:rPr lang="en-US" sz="4400" u="sng" dirty="0"/>
              <a:t>Exterior</a:t>
            </a:r>
            <a:r>
              <a:rPr lang="en-US" sz="4400" dirty="0"/>
              <a:t>—21:12-21</a:t>
            </a:r>
          </a:p>
          <a:p>
            <a:r>
              <a:rPr lang="en-US" sz="4400" dirty="0"/>
              <a:t>The Holy City’s </a:t>
            </a:r>
            <a:r>
              <a:rPr lang="en-US" sz="4400" u="sng" dirty="0"/>
              <a:t>Interior</a:t>
            </a:r>
            <a:r>
              <a:rPr lang="en-US" sz="4400" dirty="0"/>
              <a:t>—21:22-27</a:t>
            </a:r>
          </a:p>
          <a:p>
            <a:r>
              <a:rPr lang="en-US" sz="4400" dirty="0"/>
              <a:t>The Holy City    </a:t>
            </a:r>
            <a:r>
              <a:rPr lang="en-US" sz="4400" u="sng" dirty="0"/>
              <a:t>Experienced</a:t>
            </a:r>
            <a:r>
              <a:rPr lang="en-US" sz="4400" dirty="0"/>
              <a:t>—22:1-6</a:t>
            </a:r>
          </a:p>
        </p:txBody>
      </p:sp>
    </p:spTree>
    <p:extLst>
      <p:ext uri="{BB962C8B-B14F-4D97-AF65-F5344CB8AC3E}">
        <p14:creationId xmlns:p14="http://schemas.microsoft.com/office/powerpoint/2010/main" val="3636693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C8CF6-295A-E859-F8F6-CDD6104C5386}"/>
              </a:ext>
            </a:extLst>
          </p:cNvPr>
          <p:cNvSpPr>
            <a:spLocks noGrp="1"/>
          </p:cNvSpPr>
          <p:nvPr>
            <p:ph type="title"/>
          </p:nvPr>
        </p:nvSpPr>
        <p:spPr/>
        <p:txBody>
          <a:bodyPr/>
          <a:lstStyle/>
          <a:p>
            <a:r>
              <a:rPr lang="en-US" dirty="0"/>
              <a:t>4. The Holy City </a:t>
            </a:r>
            <a:r>
              <a:rPr lang="en-US" b="1" i="1" u="sng" dirty="0"/>
              <a:t>Experienced</a:t>
            </a:r>
            <a:r>
              <a:rPr lang="en-US" dirty="0"/>
              <a:t>—22:1-6</a:t>
            </a:r>
          </a:p>
        </p:txBody>
      </p:sp>
      <p:sp>
        <p:nvSpPr>
          <p:cNvPr id="3" name="Content Placeholder 2">
            <a:extLst>
              <a:ext uri="{FF2B5EF4-FFF2-40B4-BE49-F238E27FC236}">
                <a16:creationId xmlns:a16="http://schemas.microsoft.com/office/drawing/2014/main" id="{DE5ECF8A-A244-E655-3D9A-3B4A48579FD2}"/>
              </a:ext>
            </a:extLst>
          </p:cNvPr>
          <p:cNvSpPr>
            <a:spLocks noGrp="1"/>
          </p:cNvSpPr>
          <p:nvPr>
            <p:ph idx="1"/>
          </p:nvPr>
        </p:nvSpPr>
        <p:spPr/>
        <p:txBody>
          <a:bodyPr>
            <a:normAutofit/>
          </a:bodyPr>
          <a:lstStyle/>
          <a:p>
            <a:r>
              <a:rPr lang="en-US" sz="3600" dirty="0"/>
              <a:t>All will have access to the river of the water of life;</a:t>
            </a:r>
          </a:p>
          <a:p>
            <a:r>
              <a:rPr lang="en-US" sz="3600" dirty="0"/>
              <a:t>And the tree of life;</a:t>
            </a:r>
          </a:p>
          <a:p>
            <a:r>
              <a:rPr lang="en-US" sz="3600" dirty="0"/>
              <a:t>And the 12 fruits;</a:t>
            </a:r>
          </a:p>
          <a:p>
            <a:r>
              <a:rPr lang="en-US" sz="3600" dirty="0"/>
              <a:t>And the leaves.</a:t>
            </a:r>
          </a:p>
          <a:p>
            <a:r>
              <a:rPr lang="en-US" sz="3600" dirty="0"/>
              <a:t>No curse.</a:t>
            </a:r>
          </a:p>
        </p:txBody>
      </p:sp>
    </p:spTree>
    <p:extLst>
      <p:ext uri="{BB962C8B-B14F-4D97-AF65-F5344CB8AC3E}">
        <p14:creationId xmlns:p14="http://schemas.microsoft.com/office/powerpoint/2010/main" val="276282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C8CF6-295A-E859-F8F6-CDD6104C5386}"/>
              </a:ext>
            </a:extLst>
          </p:cNvPr>
          <p:cNvSpPr>
            <a:spLocks noGrp="1"/>
          </p:cNvSpPr>
          <p:nvPr>
            <p:ph type="title"/>
          </p:nvPr>
        </p:nvSpPr>
        <p:spPr/>
        <p:txBody>
          <a:bodyPr/>
          <a:lstStyle/>
          <a:p>
            <a:r>
              <a:rPr lang="en-US" dirty="0"/>
              <a:t>4. The Holy City </a:t>
            </a:r>
            <a:r>
              <a:rPr lang="en-US" b="1" i="1" u="sng" dirty="0"/>
              <a:t>Experienced</a:t>
            </a:r>
            <a:r>
              <a:rPr lang="en-US" dirty="0"/>
              <a:t>—22:1-6</a:t>
            </a:r>
          </a:p>
        </p:txBody>
      </p:sp>
      <p:sp>
        <p:nvSpPr>
          <p:cNvPr id="3" name="Content Placeholder 2">
            <a:extLst>
              <a:ext uri="{FF2B5EF4-FFF2-40B4-BE49-F238E27FC236}">
                <a16:creationId xmlns:a16="http://schemas.microsoft.com/office/drawing/2014/main" id="{DE5ECF8A-A244-E655-3D9A-3B4A48579FD2}"/>
              </a:ext>
            </a:extLst>
          </p:cNvPr>
          <p:cNvSpPr>
            <a:spLocks noGrp="1"/>
          </p:cNvSpPr>
          <p:nvPr>
            <p:ph idx="1"/>
          </p:nvPr>
        </p:nvSpPr>
        <p:spPr/>
        <p:txBody>
          <a:bodyPr>
            <a:normAutofit/>
          </a:bodyPr>
          <a:lstStyle/>
          <a:p>
            <a:r>
              <a:rPr lang="en-US" sz="3600" dirty="0"/>
              <a:t>All the saved will:</a:t>
            </a:r>
          </a:p>
          <a:p>
            <a:r>
              <a:rPr lang="en-US" sz="3600" dirty="0"/>
              <a:t>Serve Him;</a:t>
            </a:r>
          </a:p>
          <a:p>
            <a:r>
              <a:rPr lang="en-US" sz="3600" dirty="0"/>
              <a:t>See Him;</a:t>
            </a:r>
          </a:p>
          <a:p>
            <a:r>
              <a:rPr lang="en-US" sz="3600" dirty="0"/>
              <a:t>Reign with Him forever and ever.</a:t>
            </a:r>
          </a:p>
        </p:txBody>
      </p:sp>
    </p:spTree>
    <p:extLst>
      <p:ext uri="{BB962C8B-B14F-4D97-AF65-F5344CB8AC3E}">
        <p14:creationId xmlns:p14="http://schemas.microsoft.com/office/powerpoint/2010/main" val="3558144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normAutofit/>
          </a:bodyPr>
          <a:lstStyle/>
          <a:p>
            <a:pPr algn="ctr"/>
            <a:r>
              <a:rPr lang="en-US" sz="7200" dirty="0"/>
              <a:t>THE HOLY CITY</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400" dirty="0"/>
              <a:t>The Holy City   </a:t>
            </a:r>
            <a:r>
              <a:rPr lang="en-US" sz="4400" u="sng" dirty="0"/>
              <a:t>Exhibited</a:t>
            </a:r>
            <a:r>
              <a:rPr lang="en-US" sz="4400" dirty="0"/>
              <a:t>—21:9-11</a:t>
            </a:r>
          </a:p>
          <a:p>
            <a:r>
              <a:rPr lang="en-US" sz="4400" dirty="0"/>
              <a:t>The Holy City’s </a:t>
            </a:r>
            <a:r>
              <a:rPr lang="en-US" sz="4400" u="sng" dirty="0"/>
              <a:t>Exterior</a:t>
            </a:r>
            <a:r>
              <a:rPr lang="en-US" sz="4400" dirty="0"/>
              <a:t>—21:12-21</a:t>
            </a:r>
          </a:p>
          <a:p>
            <a:r>
              <a:rPr lang="en-US" sz="4400" dirty="0"/>
              <a:t>The Holy City’s </a:t>
            </a:r>
            <a:r>
              <a:rPr lang="en-US" sz="4400" u="sng" dirty="0"/>
              <a:t>Interior</a:t>
            </a:r>
            <a:r>
              <a:rPr lang="en-US" sz="4400" dirty="0"/>
              <a:t>—21:22-27</a:t>
            </a:r>
          </a:p>
          <a:p>
            <a:r>
              <a:rPr lang="en-US" sz="4400" dirty="0"/>
              <a:t>The Holy City    </a:t>
            </a:r>
            <a:r>
              <a:rPr lang="en-US" sz="4400" u="sng" dirty="0"/>
              <a:t>Experienced</a:t>
            </a:r>
            <a:r>
              <a:rPr lang="en-US" sz="4400" dirty="0"/>
              <a:t>—22:1-6</a:t>
            </a:r>
          </a:p>
        </p:txBody>
      </p:sp>
    </p:spTree>
    <p:extLst>
      <p:ext uri="{BB962C8B-B14F-4D97-AF65-F5344CB8AC3E}">
        <p14:creationId xmlns:p14="http://schemas.microsoft.com/office/powerpoint/2010/main" val="1660903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21:11-12</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pPr marL="0" indent="0">
              <a:buNone/>
            </a:pPr>
            <a:r>
              <a:rPr lang="en-US" sz="4000" b="1" i="1" dirty="0">
                <a:solidFill>
                  <a:srgbClr val="A23A28"/>
                </a:solidFill>
              </a:rPr>
              <a:t>11) </a:t>
            </a:r>
            <a:r>
              <a:rPr lang="en-US" sz="4000" dirty="0"/>
              <a:t>It shone with the glory of God, and its brilliance was like that of a very precious jewel, like a jasper, clear as crystal. </a:t>
            </a:r>
            <a:r>
              <a:rPr lang="en-US" sz="4000" b="1" i="1" dirty="0">
                <a:solidFill>
                  <a:srgbClr val="A23A28"/>
                </a:solidFill>
              </a:rPr>
              <a:t>12) </a:t>
            </a:r>
            <a:r>
              <a:rPr lang="en-US" sz="4000" dirty="0"/>
              <a:t>It had a great, high wall with twelve gates, and with twelve angels at the gates. On the gates were written the names of the twelve tribes of Israel. </a:t>
            </a:r>
          </a:p>
        </p:txBody>
      </p:sp>
    </p:spTree>
    <p:extLst>
      <p:ext uri="{BB962C8B-B14F-4D97-AF65-F5344CB8AC3E}">
        <p14:creationId xmlns:p14="http://schemas.microsoft.com/office/powerpoint/2010/main" val="227554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21:13-14</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000" b="1" i="1" dirty="0">
                <a:solidFill>
                  <a:srgbClr val="A23A28"/>
                </a:solidFill>
              </a:rPr>
              <a:t>13) </a:t>
            </a:r>
            <a:r>
              <a:rPr lang="en-US" sz="4000" dirty="0"/>
              <a:t>There were three gates on the east, three on the north, three on the south and three on the west. </a:t>
            </a:r>
            <a:r>
              <a:rPr lang="en-US" sz="4000" b="1" i="1" dirty="0">
                <a:solidFill>
                  <a:srgbClr val="A23A28"/>
                </a:solidFill>
              </a:rPr>
              <a:t>14) </a:t>
            </a:r>
            <a:r>
              <a:rPr lang="en-US" sz="4000" dirty="0"/>
              <a:t>The wall of the city had twelve foundations, and on them were the names of the twelve apostles of the Lamb.</a:t>
            </a:r>
          </a:p>
        </p:txBody>
      </p:sp>
    </p:spTree>
    <p:extLst>
      <p:ext uri="{BB962C8B-B14F-4D97-AF65-F5344CB8AC3E}">
        <p14:creationId xmlns:p14="http://schemas.microsoft.com/office/powerpoint/2010/main" val="1677160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21:15-16</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000" b="1" i="1" dirty="0">
                <a:solidFill>
                  <a:srgbClr val="A23A28"/>
                </a:solidFill>
              </a:rPr>
              <a:t>15) </a:t>
            </a:r>
            <a:r>
              <a:rPr lang="en-US" sz="4000" dirty="0"/>
              <a:t>The angel who talked with me had a measuring rod of gold to measure the city, its gates and its walls. </a:t>
            </a:r>
            <a:r>
              <a:rPr lang="en-US" sz="4000" b="1" i="1" dirty="0">
                <a:solidFill>
                  <a:srgbClr val="A23A28"/>
                </a:solidFill>
              </a:rPr>
              <a:t>16) </a:t>
            </a:r>
            <a:r>
              <a:rPr lang="en-US" sz="4000" dirty="0"/>
              <a:t>The city was laid out like a square, as long as it was wide. He measured the city with the rod and found it to be 12,000 stadia in length, and as wide and high as it is long.</a:t>
            </a:r>
          </a:p>
        </p:txBody>
      </p:sp>
    </p:spTree>
    <p:extLst>
      <p:ext uri="{BB962C8B-B14F-4D97-AF65-F5344CB8AC3E}">
        <p14:creationId xmlns:p14="http://schemas.microsoft.com/office/powerpoint/2010/main" val="3114823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21:17-18</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000" b="1" i="1" dirty="0">
                <a:solidFill>
                  <a:srgbClr val="A23A28"/>
                </a:solidFill>
              </a:rPr>
              <a:t>17) </a:t>
            </a:r>
            <a:r>
              <a:rPr lang="en-US" sz="4000" dirty="0"/>
              <a:t>He measured its wall and it was 144 cubits thick, by man's measurement, which the angel was using. </a:t>
            </a:r>
            <a:r>
              <a:rPr lang="en-US" sz="4000" b="1" i="1" dirty="0">
                <a:solidFill>
                  <a:srgbClr val="A23A28"/>
                </a:solidFill>
              </a:rPr>
              <a:t>18) </a:t>
            </a:r>
            <a:r>
              <a:rPr lang="en-US" sz="4000" dirty="0"/>
              <a:t>The wall was made of jasper, and the city of pure gold, as pure as glass. </a:t>
            </a:r>
          </a:p>
        </p:txBody>
      </p:sp>
    </p:spTree>
    <p:extLst>
      <p:ext uri="{BB962C8B-B14F-4D97-AF65-F5344CB8AC3E}">
        <p14:creationId xmlns:p14="http://schemas.microsoft.com/office/powerpoint/2010/main" val="2859867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21:19-20</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Autofit/>
          </a:bodyPr>
          <a:lstStyle/>
          <a:p>
            <a:r>
              <a:rPr lang="en-US" sz="4000" b="1" i="1" dirty="0">
                <a:solidFill>
                  <a:srgbClr val="A23A28"/>
                </a:solidFill>
              </a:rPr>
              <a:t>19) </a:t>
            </a:r>
            <a:r>
              <a:rPr lang="en-US" sz="4000" dirty="0"/>
              <a:t>The foundations of the city walls were decorated with every kind of precious stone. The first foundation was jasper, the second sapphire, the third chalcedony, the fourth emerald, </a:t>
            </a:r>
            <a:r>
              <a:rPr lang="en-US" sz="4000" b="1" i="1" dirty="0">
                <a:solidFill>
                  <a:srgbClr val="A23A28"/>
                </a:solidFill>
              </a:rPr>
              <a:t>20) </a:t>
            </a:r>
            <a:r>
              <a:rPr lang="en-US" sz="4000" dirty="0"/>
              <a:t>the fifth sardonyx, the sixth carnelian, the seventh chrysolite, the eighth beryl, the ninth topaz, the tenth chrysoprase, the eleventh jacinth, and the twelfth amethyst. </a:t>
            </a:r>
          </a:p>
        </p:txBody>
      </p:sp>
    </p:spTree>
    <p:extLst>
      <p:ext uri="{BB962C8B-B14F-4D97-AF65-F5344CB8AC3E}">
        <p14:creationId xmlns:p14="http://schemas.microsoft.com/office/powerpoint/2010/main" val="3220967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21:21-22</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pPr marL="0" indent="0">
              <a:buNone/>
            </a:pPr>
            <a:r>
              <a:rPr lang="en-US" sz="4000" b="1" i="1" dirty="0">
                <a:solidFill>
                  <a:srgbClr val="A23A28"/>
                </a:solidFill>
              </a:rPr>
              <a:t>21) </a:t>
            </a:r>
            <a:r>
              <a:rPr lang="en-US" sz="4000" dirty="0"/>
              <a:t>The twelve gates were twelve pearls, each gate made of a single pearl. The great street of the city was of pure gold, like transparent glass. </a:t>
            </a:r>
            <a:r>
              <a:rPr lang="en-US" sz="4000" b="1" i="1" dirty="0">
                <a:solidFill>
                  <a:srgbClr val="A23A28"/>
                </a:solidFill>
              </a:rPr>
              <a:t>22) </a:t>
            </a:r>
            <a:r>
              <a:rPr lang="en-US" sz="4000" dirty="0"/>
              <a:t>I did not see a temple in the city, because the Lord God Almighty and the Lamb are its temple.</a:t>
            </a:r>
          </a:p>
        </p:txBody>
      </p:sp>
    </p:spTree>
    <p:extLst>
      <p:ext uri="{BB962C8B-B14F-4D97-AF65-F5344CB8AC3E}">
        <p14:creationId xmlns:p14="http://schemas.microsoft.com/office/powerpoint/2010/main" val="3505167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C4E2-B973-AC92-E95E-A562C18A75FF}"/>
              </a:ext>
            </a:extLst>
          </p:cNvPr>
          <p:cNvSpPr>
            <a:spLocks noGrp="1"/>
          </p:cNvSpPr>
          <p:nvPr>
            <p:ph type="title"/>
          </p:nvPr>
        </p:nvSpPr>
        <p:spPr/>
        <p:txBody>
          <a:bodyPr/>
          <a:lstStyle/>
          <a:p>
            <a:r>
              <a:rPr lang="en-US" dirty="0"/>
              <a:t>REVELATION 21:23-25</a:t>
            </a:r>
          </a:p>
        </p:txBody>
      </p:sp>
      <p:sp>
        <p:nvSpPr>
          <p:cNvPr id="3" name="Content Placeholder 2">
            <a:extLst>
              <a:ext uri="{FF2B5EF4-FFF2-40B4-BE49-F238E27FC236}">
                <a16:creationId xmlns:a16="http://schemas.microsoft.com/office/drawing/2014/main" id="{AB7D40D3-6EA9-669E-DE0A-1ED52087EDE1}"/>
              </a:ext>
            </a:extLst>
          </p:cNvPr>
          <p:cNvSpPr>
            <a:spLocks noGrp="1"/>
          </p:cNvSpPr>
          <p:nvPr>
            <p:ph idx="1"/>
          </p:nvPr>
        </p:nvSpPr>
        <p:spPr/>
        <p:txBody>
          <a:bodyPr>
            <a:normAutofit/>
          </a:bodyPr>
          <a:lstStyle/>
          <a:p>
            <a:r>
              <a:rPr lang="en-US" sz="4000" b="1" i="1" dirty="0">
                <a:solidFill>
                  <a:srgbClr val="A23A28"/>
                </a:solidFill>
              </a:rPr>
              <a:t>23) </a:t>
            </a:r>
            <a:r>
              <a:rPr lang="en-US" sz="4000" dirty="0"/>
              <a:t>The city does not need the sun or the moon to shine on it, for the glory of God gives it light, and the Lamb is its lamp. </a:t>
            </a:r>
            <a:r>
              <a:rPr lang="en-US" sz="4000" b="1" i="1" dirty="0">
                <a:solidFill>
                  <a:srgbClr val="A23A28"/>
                </a:solidFill>
              </a:rPr>
              <a:t>24) </a:t>
            </a:r>
            <a:r>
              <a:rPr lang="en-US" sz="4000" dirty="0"/>
              <a:t>The nations will walk by its light, and the kings of the earth will bring their splendor into it. </a:t>
            </a:r>
            <a:r>
              <a:rPr lang="en-US" sz="4000" b="1" i="1" dirty="0">
                <a:solidFill>
                  <a:srgbClr val="A23A28"/>
                </a:solidFill>
              </a:rPr>
              <a:t>25) </a:t>
            </a:r>
            <a:r>
              <a:rPr lang="en-US" sz="4000" dirty="0"/>
              <a:t>On no day will its gates ever be shut, for there will be no night there. </a:t>
            </a:r>
          </a:p>
        </p:txBody>
      </p:sp>
    </p:spTree>
    <p:extLst>
      <p:ext uri="{BB962C8B-B14F-4D97-AF65-F5344CB8AC3E}">
        <p14:creationId xmlns:p14="http://schemas.microsoft.com/office/powerpoint/2010/main" val="98478301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docProps/app.xml><?xml version="1.0" encoding="utf-8"?>
<Properties xmlns="http://schemas.openxmlformats.org/officeDocument/2006/extended-properties" xmlns:vt="http://schemas.openxmlformats.org/officeDocument/2006/docPropsVTypes">
  <Template/>
  <TotalTime>1549</TotalTime>
  <Words>1220</Words>
  <Application>Microsoft Office PowerPoint</Application>
  <PresentationFormat>Widescreen</PresentationFormat>
  <Paragraphs>85</Paragraphs>
  <Slides>25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25</vt:i4>
      </vt:variant>
    </vt:vector>
  </HeadingPairs>
  <TitlesOfParts>
    <vt:vector size="27" baseType="lpstr">
      <vt:lpstr>Calibri</vt:lpstr>
      <vt:lpstr>Retrospect</vt:lpstr>
      <vt:lpstr>THE HOLY CITY</vt:lpstr>
      <vt:lpstr>REVELATION 21:9-10</vt:lpstr>
      <vt:lpstr>REVELATION 21:11-12</vt:lpstr>
      <vt:lpstr>REVELATION 21:13-14</vt:lpstr>
      <vt:lpstr>REVELATION 21:15-16</vt:lpstr>
      <vt:lpstr>REVELATION 21:17-18</vt:lpstr>
      <vt:lpstr>REVELATION 21:19-20</vt:lpstr>
      <vt:lpstr>REVELATION 21:21-22</vt:lpstr>
      <vt:lpstr>REVELATION 21:23-25</vt:lpstr>
      <vt:lpstr>REVELATION 21:26-27</vt:lpstr>
      <vt:lpstr>REVELATION 22:1-2</vt:lpstr>
      <vt:lpstr>REVELATION 22:3-4</vt:lpstr>
      <vt:lpstr>REVELATION 22:5-6</vt:lpstr>
      <vt:lpstr>THE HOLY CITY</vt:lpstr>
      <vt:lpstr>THE HOLY CITY</vt:lpstr>
      <vt:lpstr>1.The Holy City Exhibited—21:9-11</vt:lpstr>
      <vt:lpstr>THE HOLY CITY</vt:lpstr>
      <vt:lpstr>2. The Holy City’s Exterior—21:12-21</vt:lpstr>
      <vt:lpstr>2. The Exterior</vt:lpstr>
      <vt:lpstr>THE HOLY CITY</vt:lpstr>
      <vt:lpstr>3. The Holy City’s Interior—21:22-27</vt:lpstr>
      <vt:lpstr>THE HOLY CITY</vt:lpstr>
      <vt:lpstr>4. The Holy City Experienced—22:1-6</vt:lpstr>
      <vt:lpstr>4. The Holy City Experienced—22:1-6</vt:lpstr>
      <vt:lpstr>THE HOLY CITY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steve hokuf</dc:creator>
  <cp:lastModifiedBy>Chrissy Jackson</cp:lastModifiedBy>
  <cp:revision>3</cp:revision>
  <dcterms:created xsi:type="dcterms:W3CDTF">2022-05-24T22:43:14Z</dcterms:created>
  <dcterms:modified xsi:type="dcterms:W3CDTF">2022-06-04T15:49:11Z</dcterms:modified>
</cp:coreProperties>
</file>