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91" r:id="rId2"/>
    <p:sldId id="256" r:id="rId3"/>
    <p:sldId id="258" r:id="rId4"/>
    <p:sldId id="289" r:id="rId5"/>
    <p:sldId id="275" r:id="rId6"/>
    <p:sldId id="276" r:id="rId7"/>
    <p:sldId id="277" r:id="rId8"/>
    <p:sldId id="278" r:id="rId9"/>
    <p:sldId id="279" r:id="rId10"/>
    <p:sldId id="286" r:id="rId11"/>
    <p:sldId id="257" r:id="rId12"/>
    <p:sldId id="262" r:id="rId13"/>
    <p:sldId id="263" r:id="rId14"/>
    <p:sldId id="292" r:id="rId15"/>
    <p:sldId id="264" r:id="rId16"/>
    <p:sldId id="274" r:id="rId17"/>
    <p:sldId id="259" r:id="rId18"/>
    <p:sldId id="265" r:id="rId19"/>
    <p:sldId id="266" r:id="rId20"/>
    <p:sldId id="267" r:id="rId21"/>
    <p:sldId id="270" r:id="rId22"/>
    <p:sldId id="269" r:id="rId23"/>
    <p:sldId id="268" r:id="rId24"/>
    <p:sldId id="272" r:id="rId25"/>
    <p:sldId id="260" r:id="rId26"/>
    <p:sldId id="271" r:id="rId27"/>
    <p:sldId id="261" r:id="rId28"/>
    <p:sldId id="288" r:id="rId29"/>
    <p:sldId id="273" r:id="rId30"/>
    <p:sldId id="287" r:id="rId31"/>
    <p:sldId id="29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9A55"/>
    <a:srgbClr val="2E272F"/>
    <a:srgbClr val="707070"/>
    <a:srgbClr val="3B31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103" d="100"/>
          <a:sy n="103" d="100"/>
        </p:scale>
        <p:origin x="828" y="10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F8B862-B5E9-4059-A7B9-94A82A964D06}" type="datetimeFigureOut">
              <a:rPr lang="en-US" smtClean="0"/>
              <a:pPr/>
              <a:t>4/16/2022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A0C609-33CA-4BCD-A550-3F0DDCFCEAA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A0C609-33CA-4BCD-A550-3F0DDCFCEAAA}"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81ECA1E0-470F-46E5-AF24-280D13520000}" type="datetimeFigureOut">
              <a:rPr lang="en-US" smtClean="0"/>
              <a:pPr/>
              <a:t>4/16/2022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CEC00E85-7F57-41F8-836E-AEDD4B2BD404}" type="slidenum">
              <a:rPr lang="en-US" smtClean="0"/>
              <a:pPr/>
              <a:t>‹#›</a:t>
            </a:fld>
            <a:endParaRPr lang="en-US"/>
          </a:p>
        </p:txBody>
      </p:sp>
      <p:sp>
        <p:nvSpPr>
          <p:cNvPr id="32" name="Rectangle 31"/>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9" name="Rectangle 38"/>
          <p:cNvSpPr/>
          <p:nvPr/>
        </p:nvSpPr>
        <p:spPr>
          <a:xfrm>
            <a:off x="412744" y="680477"/>
            <a:ext cx="6096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0" name="Rectangle 39"/>
          <p:cNvSpPr/>
          <p:nvPr/>
        </p:nvSpPr>
        <p:spPr>
          <a:xfrm>
            <a:off x="35876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1" name="Rectangle 40"/>
          <p:cNvSpPr/>
          <p:nvPr/>
        </p:nvSpPr>
        <p:spPr>
          <a:xfrm>
            <a:off x="333360"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42" name="Rectangle 41"/>
          <p:cNvSpPr/>
          <p:nvPr/>
        </p:nvSpPr>
        <p:spPr>
          <a:xfrm>
            <a:off x="295691"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1219200" y="4343400"/>
            <a:ext cx="103632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1219200" y="2834640"/>
            <a:ext cx="103632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56" name="Rectangle 55"/>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5" name="Rectangle 64"/>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6" name="Rectangle 65"/>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7" name="Rectangle 66"/>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1ECA1E0-470F-46E5-AF24-280D13520000}" type="datetimeFigureOut">
              <a:rPr lang="en-US" smtClean="0"/>
              <a:pPr/>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00E85-7F57-41F8-836E-AEDD4B2BD40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6416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812800" y="274640"/>
            <a:ext cx="78232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1ECA1E0-470F-46E5-AF24-280D13520000}" type="datetimeFigureOut">
              <a:rPr lang="en-US" smtClean="0"/>
              <a:pPr/>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00E85-7F57-41F8-836E-AEDD4B2BD40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lvl2pPr>
              <a:buClr>
                <a:srgbClr val="CABAAC"/>
              </a:buClr>
              <a:defRPr/>
            </a:lvl2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81ECA1E0-470F-46E5-AF24-280D13520000}" type="datetimeFigureOut">
              <a:rPr lang="en-US" smtClean="0"/>
              <a:pPr/>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00E85-7F57-41F8-836E-AEDD4B2BD40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6438603" y="1073888"/>
            <a:ext cx="5762848"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Freeform 14"/>
          <p:cNvSpPr>
            <a:spLocks/>
          </p:cNvSpPr>
          <p:nvPr/>
        </p:nvSpPr>
        <p:spPr bwMode="auto">
          <a:xfrm>
            <a:off x="498621" y="0"/>
            <a:ext cx="7352715"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5236414">
            <a:off x="6635304" y="1285480"/>
            <a:ext cx="4114800" cy="158496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Freeform 15"/>
          <p:cNvSpPr>
            <a:spLocks/>
          </p:cNvSpPr>
          <p:nvPr/>
        </p:nvSpPr>
        <p:spPr bwMode="auto">
          <a:xfrm>
            <a:off x="7924800" y="0"/>
            <a:ext cx="36576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Freeform 16"/>
          <p:cNvSpPr>
            <a:spLocks/>
          </p:cNvSpPr>
          <p:nvPr/>
        </p:nvSpPr>
        <p:spPr bwMode="auto">
          <a:xfrm>
            <a:off x="7924800" y="4267200"/>
            <a:ext cx="42672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Freeform 17"/>
          <p:cNvSpPr>
            <a:spLocks/>
          </p:cNvSpPr>
          <p:nvPr/>
        </p:nvSpPr>
        <p:spPr bwMode="auto">
          <a:xfrm>
            <a:off x="7924800" y="0"/>
            <a:ext cx="18288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Freeform 18"/>
          <p:cNvSpPr>
            <a:spLocks/>
          </p:cNvSpPr>
          <p:nvPr/>
        </p:nvSpPr>
        <p:spPr bwMode="auto">
          <a:xfrm>
            <a:off x="7931152" y="4246564"/>
            <a:ext cx="2787649"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Freeform 19"/>
          <p:cNvSpPr>
            <a:spLocks/>
          </p:cNvSpPr>
          <p:nvPr/>
        </p:nvSpPr>
        <p:spPr bwMode="auto">
          <a:xfrm>
            <a:off x="7924800" y="4267200"/>
            <a:ext cx="21336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1" name="Freeform 20"/>
          <p:cNvSpPr>
            <a:spLocks/>
          </p:cNvSpPr>
          <p:nvPr/>
        </p:nvSpPr>
        <p:spPr bwMode="auto">
          <a:xfrm>
            <a:off x="7924800" y="1371600"/>
            <a:ext cx="42672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Freeform 21"/>
          <p:cNvSpPr>
            <a:spLocks/>
          </p:cNvSpPr>
          <p:nvPr/>
        </p:nvSpPr>
        <p:spPr bwMode="auto">
          <a:xfrm>
            <a:off x="7924800" y="1752600"/>
            <a:ext cx="42672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3" name="Freeform 22"/>
          <p:cNvSpPr>
            <a:spLocks/>
          </p:cNvSpPr>
          <p:nvPr/>
        </p:nvSpPr>
        <p:spPr bwMode="auto">
          <a:xfrm>
            <a:off x="1320800" y="4267200"/>
            <a:ext cx="660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4" name="Freeform 23"/>
          <p:cNvSpPr>
            <a:spLocks/>
          </p:cNvSpPr>
          <p:nvPr/>
        </p:nvSpPr>
        <p:spPr bwMode="auto">
          <a:xfrm>
            <a:off x="711200" y="4267200"/>
            <a:ext cx="7112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5" name="Freeform 24"/>
          <p:cNvSpPr>
            <a:spLocks/>
          </p:cNvSpPr>
          <p:nvPr/>
        </p:nvSpPr>
        <p:spPr bwMode="auto">
          <a:xfrm>
            <a:off x="489099" y="2438400"/>
            <a:ext cx="75184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6" name="Freeform 25"/>
          <p:cNvSpPr>
            <a:spLocks/>
          </p:cNvSpPr>
          <p:nvPr/>
        </p:nvSpPr>
        <p:spPr bwMode="auto">
          <a:xfrm>
            <a:off x="489099" y="2133600"/>
            <a:ext cx="75184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Freeform 26"/>
          <p:cNvSpPr>
            <a:spLocks/>
          </p:cNvSpPr>
          <p:nvPr/>
        </p:nvSpPr>
        <p:spPr bwMode="auto">
          <a:xfrm>
            <a:off x="6096000" y="4267200"/>
            <a:ext cx="18288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3" name="Text Placeholder 2"/>
          <p:cNvSpPr>
            <a:spLocks noGrp="1"/>
          </p:cNvSpPr>
          <p:nvPr>
            <p:ph type="body" idx="1"/>
          </p:nvPr>
        </p:nvSpPr>
        <p:spPr>
          <a:xfrm>
            <a:off x="942536" y="1351672"/>
            <a:ext cx="7624064"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1ECA1E0-470F-46E5-AF24-280D13520000}" type="datetimeFigureOut">
              <a:rPr lang="en-US" smtClean="0"/>
              <a:pPr/>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00E85-7F57-41F8-836E-AEDD4B2BD404}" type="slidenum">
              <a:rPr lang="en-US" smtClean="0"/>
              <a:pPr/>
              <a:t>‹#›</a:t>
            </a:fld>
            <a:endParaRPr lang="en-US"/>
          </a:p>
        </p:txBody>
      </p:sp>
      <p:sp>
        <p:nvSpPr>
          <p:cNvPr id="7" name="Rectangle 6"/>
          <p:cNvSpPr/>
          <p:nvPr/>
        </p:nvSpPr>
        <p:spPr>
          <a:xfrm>
            <a:off x="484213" y="402265"/>
            <a:ext cx="1133856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942536" y="512064"/>
            <a:ext cx="10875264"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49538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p:nvSpPr>
        <p:spPr>
          <a:xfrm flipH="1">
            <a:off x="548145"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flipH="1">
            <a:off x="59793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flipH="1">
            <a:off x="63560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Rectangle 11"/>
          <p:cNvSpPr/>
          <p:nvPr/>
        </p:nvSpPr>
        <p:spPr>
          <a:xfrm>
            <a:off x="667304" y="680477"/>
            <a:ext cx="48768"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972800" cy="914400"/>
          </a:xfrm>
        </p:spPr>
        <p:txBody>
          <a:bodyPr/>
          <a:lstStyle/>
          <a:p>
            <a:r>
              <a:rPr kumimoji="0" lang="en-US"/>
              <a:t>Click to edit Master title style</a:t>
            </a:r>
          </a:p>
        </p:txBody>
      </p:sp>
      <p:sp>
        <p:nvSpPr>
          <p:cNvPr id="3" name="Content Placeholder 2"/>
          <p:cNvSpPr>
            <a:spLocks noGrp="1"/>
          </p:cNvSpPr>
          <p:nvPr>
            <p:ph sz="half" idx="1"/>
          </p:nvPr>
        </p:nvSpPr>
        <p:spPr>
          <a:xfrm>
            <a:off x="619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207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1ECA1E0-470F-46E5-AF24-280D13520000}" type="datetimeFigureOut">
              <a:rPr lang="en-US" smtClean="0"/>
              <a:pPr/>
              <a:t>4/16/2022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C00E85-7F57-41F8-836E-AEDD4B2BD40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6"/>
            <a:ext cx="11822773"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673099" y="512064"/>
            <a:ext cx="103632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609600" y="1809750"/>
            <a:ext cx="5386917"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09750"/>
            <a:ext cx="5389033"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459037"/>
            <a:ext cx="5389033"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1ECA1E0-470F-46E5-AF24-280D13520000}" type="datetimeFigureOut">
              <a:rPr lang="en-US" smtClean="0"/>
              <a:pPr/>
              <a:t>4/16/2022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C00E85-7F57-41F8-836E-AEDD4B2BD404}" type="slidenum">
              <a:rPr lang="en-US" smtClean="0"/>
              <a:pPr/>
              <a:t>‹#›</a:t>
            </a:fld>
            <a:endParaRPr lang="en-US"/>
          </a:p>
        </p:txBody>
      </p:sp>
      <p:sp>
        <p:nvSpPr>
          <p:cNvPr id="16" name="Rectangle 15"/>
          <p:cNvSpPr/>
          <p:nvPr/>
        </p:nvSpPr>
        <p:spPr>
          <a:xfrm>
            <a:off x="117053" y="680477"/>
            <a:ext cx="6096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7" name="Rectangle 16"/>
          <p:cNvSpPr/>
          <p:nvPr/>
        </p:nvSpPr>
        <p:spPr>
          <a:xfrm>
            <a:off x="6307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Rectangle 17"/>
          <p:cNvSpPr/>
          <p:nvPr/>
        </p:nvSpPr>
        <p:spPr>
          <a:xfrm>
            <a:off x="37669"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a:xfrm>
            <a:off x="0"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Rectangle 19"/>
          <p:cNvSpPr/>
          <p:nvPr/>
        </p:nvSpPr>
        <p:spPr>
          <a:xfrm flipH="1">
            <a:off x="19969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Rectangle 20"/>
          <p:cNvSpPr/>
          <p:nvPr/>
        </p:nvSpPr>
        <p:spPr>
          <a:xfrm flipH="1">
            <a:off x="252455"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Rectangle 21"/>
          <p:cNvSpPr/>
          <p:nvPr/>
        </p:nvSpPr>
        <p:spPr>
          <a:xfrm flipH="1">
            <a:off x="302243"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Rectangle 28"/>
          <p:cNvSpPr/>
          <p:nvPr/>
        </p:nvSpPr>
        <p:spPr>
          <a:xfrm flipH="1">
            <a:off x="339912"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0" name="Rectangle 29"/>
          <p:cNvSpPr/>
          <p:nvPr/>
        </p:nvSpPr>
        <p:spPr>
          <a:xfrm>
            <a:off x="371613" y="680477"/>
            <a:ext cx="48768"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81ECA1E0-470F-46E5-AF24-280D13520000}" type="datetimeFigureOut">
              <a:rPr lang="en-US" smtClean="0"/>
              <a:pPr/>
              <a:t>4/16/2022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C00E85-7F57-41F8-836E-AEDD4B2BD40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CA1E0-470F-46E5-AF24-280D13520000}" type="datetimeFigureOut">
              <a:rPr lang="en-US" smtClean="0"/>
              <a:pPr/>
              <a:t>4/16/2022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C00E85-7F57-41F8-836E-AEDD4B2BD40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109728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914400"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1ECA1E0-470F-46E5-AF24-280D13520000}" type="datetimeFigureOut">
              <a:rPr lang="en-US" smtClean="0"/>
              <a:pPr/>
              <a:t>4/16/2022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C00E85-7F57-41F8-836E-AEDD4B2BD40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490709"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cxnSp>
        <p:nvCxnSpPr>
          <p:cNvPr id="9" name="Straight Connector 8"/>
          <p:cNvCxnSpPr/>
          <p:nvPr/>
        </p:nvCxnSpPr>
        <p:spPr>
          <a:xfrm flipV="1">
            <a:off x="484260"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11374903" y="1197789"/>
            <a:ext cx="132763" cy="171288"/>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1219200" y="441252"/>
            <a:ext cx="9144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490709" y="1893781"/>
            <a:ext cx="11704320" cy="4960144"/>
          </a:xfrm>
          <a:solidFill>
            <a:schemeClr val="bg2"/>
          </a:solidFill>
        </p:spPr>
        <p:txBody>
          <a:bodyPr/>
          <a:lstStyle>
            <a:lvl1pPr marL="0" indent="0">
              <a:buNone/>
              <a:defRPr sz="3200"/>
            </a:lvl1pPr>
            <a:extLst/>
          </a:lstStyle>
          <a:p>
            <a:r>
              <a:rPr kumimoji="0" lang="en-US"/>
              <a:t>Click icon to add picture</a:t>
            </a:r>
          </a:p>
        </p:txBody>
      </p:sp>
      <p:sp>
        <p:nvSpPr>
          <p:cNvPr id="4" name="Text Placeholder 3"/>
          <p:cNvSpPr>
            <a:spLocks noGrp="1"/>
          </p:cNvSpPr>
          <p:nvPr>
            <p:ph type="body" sz="half" idx="2"/>
          </p:nvPr>
        </p:nvSpPr>
        <p:spPr bwMode="grayWhite">
          <a:xfrm>
            <a:off x="1219200" y="1150144"/>
            <a:ext cx="914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11578103" y="1350189"/>
            <a:ext cx="132763" cy="171288"/>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11115579" y="1453352"/>
            <a:ext cx="132763" cy="171288"/>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8636000" y="55499"/>
            <a:ext cx="2844800" cy="365125"/>
          </a:xfrm>
        </p:spPr>
        <p:txBody>
          <a:bodyPr/>
          <a:lstStyle/>
          <a:p>
            <a:fld id="{81ECA1E0-470F-46E5-AF24-280D13520000}" type="datetimeFigureOut">
              <a:rPr lang="en-US" smtClean="0"/>
              <a:pPr/>
              <a:t>4/16/2022</a:t>
            </a:fld>
            <a:endParaRPr lang="en-US"/>
          </a:p>
        </p:txBody>
      </p:sp>
      <p:sp>
        <p:nvSpPr>
          <p:cNvPr id="6" name="Footer Placeholder 5"/>
          <p:cNvSpPr>
            <a:spLocks noGrp="1"/>
          </p:cNvSpPr>
          <p:nvPr>
            <p:ph type="ftr" sz="quarter" idx="11"/>
          </p:nvPr>
        </p:nvSpPr>
        <p:spPr>
          <a:xfrm>
            <a:off x="1219200" y="55499"/>
            <a:ext cx="7416800" cy="365125"/>
          </a:xfrm>
        </p:spPr>
        <p:txBody>
          <a:bodyPr/>
          <a:lstStyle/>
          <a:p>
            <a:endParaRPr lang="en-US"/>
          </a:p>
        </p:txBody>
      </p:sp>
      <p:sp>
        <p:nvSpPr>
          <p:cNvPr id="7" name="Slide Number Placeholder 6"/>
          <p:cNvSpPr>
            <a:spLocks noGrp="1"/>
          </p:cNvSpPr>
          <p:nvPr>
            <p:ph type="sldNum" sz="quarter" idx="12"/>
          </p:nvPr>
        </p:nvSpPr>
        <p:spPr>
          <a:xfrm>
            <a:off x="11480800" y="55499"/>
            <a:ext cx="609600" cy="365125"/>
          </a:xfrm>
        </p:spPr>
        <p:txBody>
          <a:bodyPr/>
          <a:lstStyle/>
          <a:p>
            <a:fld id="{CEC00E85-7F57-41F8-836E-AEDD4B2BD40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Rectangle 11"/>
          <p:cNvSpPr/>
          <p:nvPr/>
        </p:nvSpPr>
        <p:spPr>
          <a:xfrm>
            <a:off x="412744" y="680477"/>
            <a:ext cx="6096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5" name="Rectangle 14"/>
          <p:cNvSpPr/>
          <p:nvPr/>
        </p:nvSpPr>
        <p:spPr>
          <a:xfrm>
            <a:off x="358764" y="680477"/>
            <a:ext cx="36576"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6" name="Rectangle 15"/>
          <p:cNvSpPr/>
          <p:nvPr/>
        </p:nvSpPr>
        <p:spPr>
          <a:xfrm>
            <a:off x="333360"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7" name="Rectangle 16"/>
          <p:cNvSpPr/>
          <p:nvPr/>
        </p:nvSpPr>
        <p:spPr>
          <a:xfrm>
            <a:off x="295691"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1219200" y="512064"/>
            <a:ext cx="10363200" cy="914400"/>
          </a:xfrm>
          <a:prstGeom prst="rect">
            <a:avLst/>
          </a:prstGeom>
        </p:spPr>
        <p:txBody>
          <a:bodyPr vert="horz" anchor="t">
            <a:noAutofit/>
          </a:bodyPr>
          <a:lstStyle/>
          <a:p>
            <a:r>
              <a:rPr kumimoji="0" lang="en-US" dirty="0"/>
              <a:t>Click to edit Master title style</a:t>
            </a:r>
          </a:p>
        </p:txBody>
      </p:sp>
      <p:sp>
        <p:nvSpPr>
          <p:cNvPr id="13" name="Text Placeholder 12"/>
          <p:cNvSpPr>
            <a:spLocks noGrp="1"/>
          </p:cNvSpPr>
          <p:nvPr>
            <p:ph type="body" idx="1"/>
          </p:nvPr>
        </p:nvSpPr>
        <p:spPr>
          <a:xfrm>
            <a:off x="1219200" y="1783560"/>
            <a:ext cx="10363200" cy="457200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8636000" y="6416676"/>
            <a:ext cx="2844800" cy="365125"/>
          </a:xfrm>
          <a:prstGeom prst="rect">
            <a:avLst/>
          </a:prstGeom>
        </p:spPr>
        <p:txBody>
          <a:bodyPr vert="horz" anchor="b"/>
          <a:lstStyle>
            <a:lvl1pPr algn="l" eaLnBrk="1" latinLnBrk="0" hangingPunct="1">
              <a:defRPr kumimoji="0" sz="1100">
                <a:solidFill>
                  <a:schemeClr val="tx2"/>
                </a:solidFill>
              </a:defRPr>
            </a:lvl1pPr>
            <a:extLst/>
          </a:lstStyle>
          <a:p>
            <a:fld id="{81ECA1E0-470F-46E5-AF24-280D13520000}" type="datetimeFigureOut">
              <a:rPr lang="en-US" smtClean="0"/>
              <a:pPr/>
              <a:t>4/16/2022</a:t>
            </a:fld>
            <a:endParaRPr lang="en-US"/>
          </a:p>
        </p:txBody>
      </p:sp>
      <p:sp>
        <p:nvSpPr>
          <p:cNvPr id="3" name="Footer Placeholder 2"/>
          <p:cNvSpPr>
            <a:spLocks noGrp="1"/>
          </p:cNvSpPr>
          <p:nvPr>
            <p:ph type="ftr" sz="quarter" idx="3"/>
          </p:nvPr>
        </p:nvSpPr>
        <p:spPr>
          <a:xfrm>
            <a:off x="1219200" y="6416676"/>
            <a:ext cx="74168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11480800" y="6416676"/>
            <a:ext cx="609600" cy="365125"/>
          </a:xfrm>
          <a:prstGeom prst="rect">
            <a:avLst/>
          </a:prstGeom>
        </p:spPr>
        <p:txBody>
          <a:bodyPr vert="horz" anchor="b"/>
          <a:lstStyle>
            <a:lvl1pPr algn="l" eaLnBrk="1" latinLnBrk="0" hangingPunct="1">
              <a:defRPr kumimoji="0" sz="1200">
                <a:solidFill>
                  <a:schemeClr val="tx2"/>
                </a:solidFill>
              </a:defRPr>
            </a:lvl1pPr>
            <a:extLst/>
          </a:lstStyle>
          <a:p>
            <a:fld id="{CEC00E85-7F57-41F8-836E-AEDD4B2BD40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spc="-100" baseline="0">
          <a:solidFill>
            <a:srgbClr val="3B313A"/>
          </a:solidFill>
          <a:latin typeface="+mj-lt"/>
          <a:ea typeface="+mj-ea"/>
          <a:cs typeface="+mj-cs"/>
        </a:defRPr>
      </a:lvl1pPr>
      <a:extLst/>
    </p:titleStyle>
    <p:bodyStyle>
      <a:lvl1pPr marL="411480" indent="-342900" algn="l" rtl="0" eaLnBrk="1" latinLnBrk="0" hangingPunct="1">
        <a:spcBef>
          <a:spcPts val="700"/>
        </a:spcBef>
        <a:buClr>
          <a:srgbClr val="C59A55"/>
        </a:buClr>
        <a:buSzPct val="95000"/>
        <a:buFont typeface="Wingdings"/>
        <a:buChar char=""/>
        <a:defRPr kumimoji="0" sz="4000" kern="1200">
          <a:solidFill>
            <a:srgbClr val="2E272F"/>
          </a:solidFill>
          <a:latin typeface="+mn-lt"/>
          <a:ea typeface="+mn-ea"/>
          <a:cs typeface="+mn-cs"/>
        </a:defRPr>
      </a:lvl1pPr>
      <a:lvl2pPr marL="740664" indent="-285750" algn="l" rtl="0" eaLnBrk="1" latinLnBrk="0" hangingPunct="1">
        <a:spcBef>
          <a:spcPct val="20000"/>
        </a:spcBef>
        <a:buClr>
          <a:srgbClr val="CABAAC"/>
        </a:buClr>
        <a:buSzPct val="90000"/>
        <a:buFont typeface="Wingdings"/>
        <a:buChar char=""/>
        <a:defRPr kumimoji="0" sz="3600" kern="1200">
          <a:solidFill>
            <a:srgbClr val="2E272F"/>
          </a:solidFill>
          <a:latin typeface="+mn-lt"/>
          <a:ea typeface="+mn-ea"/>
          <a:cs typeface="+mn-cs"/>
        </a:defRPr>
      </a:lvl2pPr>
      <a:lvl3pPr marL="996696" indent="-228600" algn="l" rtl="0" eaLnBrk="1" latinLnBrk="0" hangingPunct="1">
        <a:spcBef>
          <a:spcPct val="20000"/>
        </a:spcBef>
        <a:buClr>
          <a:srgbClr val="CABAAC"/>
        </a:buClr>
        <a:buFont typeface="Wingdings 2"/>
        <a:buChar char=""/>
        <a:defRPr kumimoji="0" sz="2400" kern="1200">
          <a:solidFill>
            <a:srgbClr val="2E272F"/>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rgbClr val="2E272F"/>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rgbClr val="2E272F"/>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973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14400"/>
            <a:ext cx="10972800" cy="3886200"/>
          </a:xfrm>
        </p:spPr>
        <p:txBody>
          <a:bodyPr>
            <a:normAutofit/>
          </a:bodyPr>
          <a:lstStyle/>
          <a:p>
            <a:r>
              <a:rPr lang="en-US" sz="5400" dirty="0"/>
              <a:t>Because He arose we know and can be sure of  4 IMPORTANT TRUTHS:</a:t>
            </a:r>
          </a:p>
          <a:p>
            <a:r>
              <a:rPr lang="en-US" sz="5400" dirty="0"/>
              <a:t>1. The Bible is True!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02440"/>
            <a:ext cx="10972800" cy="924024"/>
          </a:xfrm>
        </p:spPr>
        <p:txBody>
          <a:bodyPr/>
          <a:lstStyle/>
          <a:p>
            <a:r>
              <a:rPr lang="en-US" sz="5400" dirty="0">
                <a:solidFill>
                  <a:srgbClr val="C59A55"/>
                </a:solidFill>
              </a:rPr>
              <a:t>1. </a:t>
            </a:r>
            <a:r>
              <a:rPr lang="en-US" sz="5400" b="1" dirty="0">
                <a:solidFill>
                  <a:srgbClr val="C59A55"/>
                </a:solidFill>
              </a:rPr>
              <a:t>THE BIBLE IS TRUE</a:t>
            </a:r>
            <a:endParaRPr lang="en-US" sz="5400" dirty="0">
              <a:solidFill>
                <a:srgbClr val="C59A55"/>
              </a:solidFill>
            </a:endParaRPr>
          </a:p>
        </p:txBody>
      </p:sp>
      <p:sp>
        <p:nvSpPr>
          <p:cNvPr id="3" name="Content Placeholder 2"/>
          <p:cNvSpPr>
            <a:spLocks noGrp="1"/>
          </p:cNvSpPr>
          <p:nvPr>
            <p:ph idx="1"/>
          </p:nvPr>
        </p:nvSpPr>
        <p:spPr>
          <a:xfrm>
            <a:off x="609600" y="1426464"/>
            <a:ext cx="10972800" cy="4929096"/>
          </a:xfrm>
        </p:spPr>
        <p:txBody>
          <a:bodyPr>
            <a:normAutofit/>
          </a:bodyPr>
          <a:lstStyle/>
          <a:p>
            <a:r>
              <a:rPr lang="en-US" sz="4400" dirty="0"/>
              <a:t>“According to the Scriptures.”—15:3-4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762000"/>
          </a:xfrm>
        </p:spPr>
        <p:txBody>
          <a:bodyPr/>
          <a:lstStyle/>
          <a:p>
            <a:r>
              <a:rPr lang="en-US" dirty="0">
                <a:solidFill>
                  <a:srgbClr val="C59A55"/>
                </a:solidFill>
              </a:rPr>
              <a:t>1.THE BIBLE IS TRUE</a:t>
            </a:r>
          </a:p>
        </p:txBody>
      </p:sp>
      <p:sp>
        <p:nvSpPr>
          <p:cNvPr id="3" name="Content Placeholder 2"/>
          <p:cNvSpPr>
            <a:spLocks noGrp="1"/>
          </p:cNvSpPr>
          <p:nvPr>
            <p:ph idx="1"/>
          </p:nvPr>
        </p:nvSpPr>
        <p:spPr>
          <a:xfrm>
            <a:off x="609600" y="1371600"/>
            <a:ext cx="10972800" cy="5181600"/>
          </a:xfrm>
        </p:spPr>
        <p:txBody>
          <a:bodyPr>
            <a:normAutofit/>
          </a:bodyPr>
          <a:lstStyle/>
          <a:p>
            <a:r>
              <a:rPr lang="en-US" sz="4000" dirty="0"/>
              <a:t>A.  </a:t>
            </a:r>
            <a:r>
              <a:rPr lang="en-US" sz="4000" b="1" i="1" u="sng" dirty="0"/>
              <a:t>Paul preached it </a:t>
            </a:r>
            <a:r>
              <a:rPr lang="en-US" sz="4000" dirty="0"/>
              <a:t>(1-4).</a:t>
            </a:r>
          </a:p>
          <a:p>
            <a:pPr lvl="1"/>
            <a:r>
              <a:rPr lang="en-US" sz="4000" dirty="0"/>
              <a:t>“For what I received I passed on to you as of first importance.”</a:t>
            </a:r>
          </a:p>
          <a:p>
            <a:pPr>
              <a:buNone/>
            </a:pPr>
            <a:endParaRPr lang="en-US" dirty="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0"/>
            <a:ext cx="10972800" cy="5669760"/>
          </a:xfrm>
        </p:spPr>
        <p:txBody>
          <a:bodyPr>
            <a:noAutofit/>
          </a:bodyPr>
          <a:lstStyle/>
          <a:p>
            <a:r>
              <a:rPr lang="en-US" dirty="0"/>
              <a:t>B.  </a:t>
            </a:r>
            <a:r>
              <a:rPr lang="en-US" b="1" i="1" u="sng" dirty="0"/>
              <a:t>Peter quoted it </a:t>
            </a:r>
            <a:r>
              <a:rPr lang="en-US" dirty="0"/>
              <a:t>(Acts 2:27-32).</a:t>
            </a:r>
          </a:p>
          <a:p>
            <a:pPr lvl="1"/>
            <a:r>
              <a:rPr lang="en-US" sz="4000" dirty="0"/>
              <a:t>“Because you will not abandon me to the grave, nor will you let your Holy One see decay.”            Ps. 16:8-11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0"/>
            <a:ext cx="10972800" cy="4724400"/>
          </a:xfrm>
        </p:spPr>
        <p:txBody>
          <a:bodyPr>
            <a:noAutofit/>
          </a:bodyPr>
          <a:lstStyle/>
          <a:p>
            <a:r>
              <a:rPr lang="en-US" dirty="0"/>
              <a:t>C.  </a:t>
            </a:r>
            <a:r>
              <a:rPr lang="en-US" b="1" i="1" u="sng" dirty="0"/>
              <a:t>Paul quotes it</a:t>
            </a:r>
            <a:r>
              <a:rPr lang="en-US" dirty="0"/>
              <a:t>. (Acts 13:32-37).</a:t>
            </a:r>
          </a:p>
          <a:p>
            <a:pPr lvl="1"/>
            <a:r>
              <a:rPr lang="en-US" dirty="0"/>
              <a:t>“As it is written in the second Psalm: “You are my Son; today I have become your Father.”  The fact that God raised him from the dead, never to decay, is stated in these words: “I will give you the holy and sure blessings promised to David.”  So it is stated elsewhere: “You will not let your Holy One see decay.”</a:t>
            </a:r>
          </a:p>
          <a:p>
            <a:pPr lvl="1"/>
            <a:r>
              <a:rPr lang="en-US" dirty="0"/>
              <a:t>Ps. 2:7; Isaiah 55:3; Ps. 16:10.</a:t>
            </a:r>
          </a:p>
        </p:txBody>
      </p:sp>
    </p:spTree>
    <p:extLst>
      <p:ext uri="{BB962C8B-B14F-4D97-AF65-F5344CB8AC3E}">
        <p14:creationId xmlns:p14="http://schemas.microsoft.com/office/powerpoint/2010/main" val="323787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02440"/>
            <a:ext cx="9601200" cy="869160"/>
          </a:xfrm>
        </p:spPr>
        <p:txBody>
          <a:bodyPr/>
          <a:lstStyle/>
          <a:p>
            <a:r>
              <a:rPr lang="en-US" dirty="0">
                <a:solidFill>
                  <a:srgbClr val="C59A55"/>
                </a:solidFill>
              </a:rPr>
              <a:t>1.THE BIBLE IS TRUE</a:t>
            </a:r>
          </a:p>
        </p:txBody>
      </p:sp>
      <p:sp>
        <p:nvSpPr>
          <p:cNvPr id="3" name="Content Placeholder 2"/>
          <p:cNvSpPr>
            <a:spLocks noGrp="1"/>
          </p:cNvSpPr>
          <p:nvPr>
            <p:ph idx="1"/>
          </p:nvPr>
        </p:nvSpPr>
        <p:spPr>
          <a:xfrm>
            <a:off x="609600" y="1371600"/>
            <a:ext cx="10972800" cy="4191000"/>
          </a:xfrm>
        </p:spPr>
        <p:txBody>
          <a:bodyPr>
            <a:noAutofit/>
          </a:bodyPr>
          <a:lstStyle/>
          <a:p>
            <a:r>
              <a:rPr lang="en-US" sz="3600" dirty="0"/>
              <a:t>D.  </a:t>
            </a:r>
            <a:r>
              <a:rPr lang="en-US" sz="3600" b="1" i="1" u="sng" dirty="0"/>
              <a:t>Jesus predicted it.</a:t>
            </a:r>
          </a:p>
          <a:p>
            <a:pPr lvl="1"/>
            <a:r>
              <a:rPr lang="en-US" sz="3600" dirty="0"/>
              <a:t>“Jesus answered them, “Destroy this temple, and I will raise it again in three days.”—John 2:19</a:t>
            </a:r>
          </a:p>
          <a:p>
            <a:pPr lvl="1"/>
            <a:r>
              <a:rPr lang="en-US" sz="3600" dirty="0"/>
              <a:t>“After he was raised from the dead, his disciples recalled what he had said.  Then they believed the Scripture and the words that Jesus had spoken.”—John 2:22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502440"/>
            <a:ext cx="10972800" cy="924024"/>
          </a:xfrm>
        </p:spPr>
        <p:txBody>
          <a:bodyPr/>
          <a:lstStyle/>
          <a:p>
            <a:r>
              <a:rPr lang="en-US" sz="5400" dirty="0">
                <a:solidFill>
                  <a:srgbClr val="C59A55"/>
                </a:solidFill>
              </a:rPr>
              <a:t>4 IMPORTANT TRUTHS</a:t>
            </a:r>
          </a:p>
        </p:txBody>
      </p:sp>
      <p:sp>
        <p:nvSpPr>
          <p:cNvPr id="2" name="Content Placeholder 1"/>
          <p:cNvSpPr>
            <a:spLocks noGrp="1"/>
          </p:cNvSpPr>
          <p:nvPr>
            <p:ph idx="1"/>
          </p:nvPr>
        </p:nvSpPr>
        <p:spPr>
          <a:xfrm>
            <a:off x="609600" y="1426464"/>
            <a:ext cx="10972800" cy="4929096"/>
          </a:xfrm>
        </p:spPr>
        <p:txBody>
          <a:bodyPr>
            <a:normAutofit/>
          </a:bodyPr>
          <a:lstStyle/>
          <a:p>
            <a:r>
              <a:rPr lang="en-US" sz="4400" dirty="0"/>
              <a:t>1.  The Bible is True</a:t>
            </a:r>
          </a:p>
          <a:p>
            <a:r>
              <a:rPr lang="en-US" sz="4400" dirty="0"/>
              <a:t>2.  Salvation is Complete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ox(in)">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02440"/>
            <a:ext cx="10972800" cy="924024"/>
          </a:xfrm>
        </p:spPr>
        <p:txBody>
          <a:bodyPr/>
          <a:lstStyle/>
          <a:p>
            <a:r>
              <a:rPr lang="en-US" dirty="0">
                <a:solidFill>
                  <a:srgbClr val="C59A55"/>
                </a:solidFill>
              </a:rPr>
              <a:t>2.  </a:t>
            </a:r>
            <a:r>
              <a:rPr lang="en-US" b="1" dirty="0">
                <a:solidFill>
                  <a:srgbClr val="C59A55"/>
                </a:solidFill>
              </a:rPr>
              <a:t>SALVATION IS COMPLETE</a:t>
            </a:r>
          </a:p>
        </p:txBody>
      </p:sp>
      <p:sp>
        <p:nvSpPr>
          <p:cNvPr id="3" name="Content Placeholder 2"/>
          <p:cNvSpPr>
            <a:spLocks noGrp="1"/>
          </p:cNvSpPr>
          <p:nvPr>
            <p:ph idx="1"/>
          </p:nvPr>
        </p:nvSpPr>
        <p:spPr>
          <a:xfrm>
            <a:off x="609600" y="1426464"/>
            <a:ext cx="10972800" cy="4929096"/>
          </a:xfrm>
        </p:spPr>
        <p:txBody>
          <a:bodyPr>
            <a:normAutofit/>
          </a:bodyPr>
          <a:lstStyle/>
          <a:p>
            <a:r>
              <a:rPr lang="en-US" sz="4000" dirty="0"/>
              <a:t>“If Christ has not been raised, your faith is futile; you are still in your sins.”  1 Cor. 15:17</a:t>
            </a:r>
          </a:p>
          <a:p>
            <a:r>
              <a:rPr lang="en-US" sz="3600" dirty="0"/>
              <a:t>  </a:t>
            </a:r>
            <a:r>
              <a:rPr lang="en-US" sz="3600" b="1" i="1" u="sng" dirty="0"/>
              <a:t>We too can have eternal life</a:t>
            </a:r>
            <a:r>
              <a:rPr lang="en-US" sz="3600" dirty="0"/>
              <a:t>.</a:t>
            </a:r>
          </a:p>
          <a:p>
            <a:pPr lvl="2"/>
            <a:r>
              <a:rPr lang="en-US" sz="3600" dirty="0"/>
              <a:t>  “In Christ all will be made alive.”    1 Cor. 15:22</a:t>
            </a:r>
          </a:p>
          <a:p>
            <a:pPr lvl="2"/>
            <a:r>
              <a:rPr lang="en-US" sz="3600" dirty="0"/>
              <a:t>“I am the resurrection and the life.  He who believes in me will live, even though he dies.”  John 11:25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heckerboard(across)">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02440"/>
            <a:ext cx="10972800" cy="924024"/>
          </a:xfrm>
        </p:spPr>
        <p:txBody>
          <a:bodyPr/>
          <a:lstStyle/>
          <a:p>
            <a:r>
              <a:rPr lang="en-US" sz="4400" dirty="0">
                <a:solidFill>
                  <a:srgbClr val="C59A55"/>
                </a:solidFill>
              </a:rPr>
              <a:t>2. SALVATION IS COMPLETE</a:t>
            </a:r>
          </a:p>
        </p:txBody>
      </p:sp>
      <p:sp>
        <p:nvSpPr>
          <p:cNvPr id="3" name="Content Placeholder 2"/>
          <p:cNvSpPr>
            <a:spLocks noGrp="1"/>
          </p:cNvSpPr>
          <p:nvPr>
            <p:ph idx="1"/>
          </p:nvPr>
        </p:nvSpPr>
        <p:spPr>
          <a:xfrm>
            <a:off x="609600" y="1362075"/>
            <a:ext cx="10972800" cy="4993485"/>
          </a:xfrm>
        </p:spPr>
        <p:txBody>
          <a:bodyPr>
            <a:normAutofit/>
          </a:bodyPr>
          <a:lstStyle/>
          <a:p>
            <a:r>
              <a:rPr lang="en-US" sz="4000" dirty="0"/>
              <a:t>  </a:t>
            </a:r>
            <a:r>
              <a:rPr lang="en-US" sz="4400" b="1" i="1" u="sng" dirty="0"/>
              <a:t>Christ intercedes for us</a:t>
            </a:r>
            <a:r>
              <a:rPr lang="en-US" sz="4400" dirty="0"/>
              <a:t>.</a:t>
            </a:r>
          </a:p>
          <a:p>
            <a:pPr lvl="1"/>
            <a:r>
              <a:rPr lang="en-US" sz="4000" dirty="0"/>
              <a:t>“He always lives to intercede for them.”               Heb. 7:25.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02440"/>
            <a:ext cx="10972800" cy="924024"/>
          </a:xfrm>
        </p:spPr>
        <p:txBody>
          <a:bodyPr/>
          <a:lstStyle/>
          <a:p>
            <a:r>
              <a:rPr lang="en-US" dirty="0">
                <a:solidFill>
                  <a:srgbClr val="C59A55"/>
                </a:solidFill>
              </a:rPr>
              <a:t>2. SALVATION IS COMPLETE</a:t>
            </a:r>
          </a:p>
        </p:txBody>
      </p:sp>
      <p:sp>
        <p:nvSpPr>
          <p:cNvPr id="3" name="Content Placeholder 2"/>
          <p:cNvSpPr>
            <a:spLocks noGrp="1"/>
          </p:cNvSpPr>
          <p:nvPr>
            <p:ph idx="1"/>
          </p:nvPr>
        </p:nvSpPr>
        <p:spPr>
          <a:xfrm>
            <a:off x="609600" y="1426464"/>
            <a:ext cx="10972800" cy="4059936"/>
          </a:xfrm>
        </p:spPr>
        <p:txBody>
          <a:bodyPr>
            <a:normAutofit fontScale="85000" lnSpcReduction="10000"/>
          </a:bodyPr>
          <a:lstStyle/>
          <a:p>
            <a:r>
              <a:rPr lang="en-US" sz="4400" b="1" i="1" u="sng" dirty="0"/>
              <a:t> The Holy Spirit has come</a:t>
            </a:r>
            <a:r>
              <a:rPr lang="en-US" sz="4400" dirty="0"/>
              <a:t>.</a:t>
            </a:r>
          </a:p>
          <a:p>
            <a:pPr lvl="1"/>
            <a:r>
              <a:rPr lang="en-US" sz="4200" dirty="0"/>
              <a:t>“The Counselor, the Holy Spirit, whom the Father will send in my name…”  John 14:26	</a:t>
            </a:r>
          </a:p>
          <a:p>
            <a:pPr lvl="1"/>
            <a:r>
              <a:rPr lang="en-US" sz="4200" dirty="0"/>
              <a:t>“When the Counselor comes, whom I will send to you from the Father, the Spirit of truth…”  John 15:26.</a:t>
            </a:r>
          </a:p>
          <a:p>
            <a:pPr lvl="1"/>
            <a:r>
              <a:rPr lang="en-US" sz="4200" dirty="0"/>
              <a:t>“Unless I go away, the Counselor will not come to you.”  John 16:7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1828801"/>
            <a:ext cx="7772400" cy="1600199"/>
          </a:xfrm>
        </p:spPr>
        <p:txBody>
          <a:bodyPr>
            <a:noAutofit/>
          </a:bodyPr>
          <a:lstStyle/>
          <a:p>
            <a:pPr algn="ctr"/>
            <a:r>
              <a:rPr lang="en-US" sz="8800" dirty="0">
                <a:solidFill>
                  <a:srgbClr val="2E272F"/>
                </a:solidFill>
              </a:rPr>
              <a:t>CHRIST AROSE!</a:t>
            </a:r>
          </a:p>
        </p:txBody>
      </p:sp>
      <p:sp>
        <p:nvSpPr>
          <p:cNvPr id="3" name="Subtitle 2"/>
          <p:cNvSpPr>
            <a:spLocks noGrp="1"/>
          </p:cNvSpPr>
          <p:nvPr>
            <p:ph type="subTitle" idx="1"/>
          </p:nvPr>
        </p:nvSpPr>
        <p:spPr/>
        <p:txBody>
          <a:bodyPr>
            <a:normAutofit/>
          </a:bodyPr>
          <a:lstStyle/>
          <a:p>
            <a:pPr algn="r"/>
            <a:r>
              <a:rPr lang="en-US" sz="4800" dirty="0">
                <a:solidFill>
                  <a:srgbClr val="C59A55"/>
                </a:solidFill>
              </a:rPr>
              <a:t>1 CORINTHIANS 15:1-11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969264"/>
          </a:xfrm>
        </p:spPr>
        <p:txBody>
          <a:bodyPr/>
          <a:lstStyle/>
          <a:p>
            <a:r>
              <a:rPr lang="en-US" dirty="0">
                <a:solidFill>
                  <a:srgbClr val="C59A55"/>
                </a:solidFill>
              </a:rPr>
              <a:t>2. SALVATION IS COMPLETE</a:t>
            </a:r>
          </a:p>
        </p:txBody>
      </p:sp>
      <p:sp>
        <p:nvSpPr>
          <p:cNvPr id="3" name="Content Placeholder 2"/>
          <p:cNvSpPr>
            <a:spLocks noGrp="1"/>
          </p:cNvSpPr>
          <p:nvPr>
            <p:ph idx="1"/>
          </p:nvPr>
        </p:nvSpPr>
        <p:spPr>
          <a:xfrm>
            <a:off x="609600" y="1426464"/>
            <a:ext cx="10972800" cy="4517136"/>
          </a:xfrm>
        </p:spPr>
        <p:txBody>
          <a:bodyPr>
            <a:normAutofit/>
          </a:bodyPr>
          <a:lstStyle/>
          <a:p>
            <a:r>
              <a:rPr lang="en-US" sz="4400" dirty="0"/>
              <a:t>  </a:t>
            </a:r>
            <a:r>
              <a:rPr lang="en-US" sz="4400" b="1" i="1" u="sng" dirty="0"/>
              <a:t>Spiritual gifts are given</a:t>
            </a:r>
            <a:r>
              <a:rPr lang="en-US" sz="4400" dirty="0"/>
              <a:t>.</a:t>
            </a:r>
          </a:p>
          <a:p>
            <a:pPr lvl="1"/>
            <a:r>
              <a:rPr lang="en-US" sz="4000" dirty="0"/>
              <a:t>“But to each one of us grace has been given as Christ apportioned it.  This is why it says:  “When he ascended on high, he led captives in his train and gave gifts to men.” Eph. 4:7-8 quoting        Ps.  68:18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47869"/>
            <a:ext cx="10972800" cy="978595"/>
          </a:xfrm>
        </p:spPr>
        <p:txBody>
          <a:bodyPr/>
          <a:lstStyle/>
          <a:p>
            <a:r>
              <a:rPr lang="en-US" dirty="0">
                <a:solidFill>
                  <a:srgbClr val="C59A55"/>
                </a:solidFill>
              </a:rPr>
              <a:t>2. SALVATION IS COMPLETE</a:t>
            </a:r>
          </a:p>
        </p:txBody>
      </p:sp>
      <p:sp>
        <p:nvSpPr>
          <p:cNvPr id="3" name="Content Placeholder 2"/>
          <p:cNvSpPr>
            <a:spLocks noGrp="1"/>
          </p:cNvSpPr>
          <p:nvPr>
            <p:ph idx="1"/>
          </p:nvPr>
        </p:nvSpPr>
        <p:spPr>
          <a:xfrm>
            <a:off x="606490" y="1426464"/>
            <a:ext cx="10975910" cy="4364736"/>
          </a:xfrm>
        </p:spPr>
        <p:txBody>
          <a:bodyPr/>
          <a:lstStyle/>
          <a:p>
            <a:r>
              <a:rPr lang="en-US" dirty="0"/>
              <a:t>  </a:t>
            </a:r>
            <a:r>
              <a:rPr lang="en-US" sz="4800" b="1" i="1" u="sng" dirty="0"/>
              <a:t>New position</a:t>
            </a:r>
            <a:r>
              <a:rPr lang="en-US" sz="4800" dirty="0"/>
              <a:t>.</a:t>
            </a:r>
          </a:p>
          <a:p>
            <a:pPr lvl="1"/>
            <a:r>
              <a:rPr lang="en-US" sz="4000" dirty="0"/>
              <a:t>“Praise be to the God and Father of our Lord Jesus Christ, who has blessed us in the heavenly realms with every spiritual blessing in Christ.”--  Eph. 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97159" y="502440"/>
            <a:ext cx="10985241" cy="924024"/>
          </a:xfrm>
        </p:spPr>
        <p:txBody>
          <a:bodyPr/>
          <a:lstStyle/>
          <a:p>
            <a:r>
              <a:rPr lang="en-US" dirty="0">
                <a:solidFill>
                  <a:srgbClr val="C59A55"/>
                </a:solidFill>
              </a:rPr>
              <a:t>2. SALVATION IS COMPLETE</a:t>
            </a:r>
          </a:p>
        </p:txBody>
      </p:sp>
      <p:sp>
        <p:nvSpPr>
          <p:cNvPr id="3" name="Content Placeholder 2"/>
          <p:cNvSpPr>
            <a:spLocks noGrp="1"/>
          </p:cNvSpPr>
          <p:nvPr>
            <p:ph idx="1"/>
          </p:nvPr>
        </p:nvSpPr>
        <p:spPr>
          <a:xfrm>
            <a:off x="609600" y="1362075"/>
            <a:ext cx="10972800" cy="4993485"/>
          </a:xfrm>
        </p:spPr>
        <p:txBody>
          <a:bodyPr/>
          <a:lstStyle/>
          <a:p>
            <a:r>
              <a:rPr lang="en-US" dirty="0"/>
              <a:t>  </a:t>
            </a:r>
            <a:r>
              <a:rPr lang="en-US" sz="4800" b="1" i="1" u="sng" dirty="0"/>
              <a:t>New Authority</a:t>
            </a:r>
            <a:r>
              <a:rPr lang="en-US" sz="4800" dirty="0"/>
              <a:t>.</a:t>
            </a:r>
          </a:p>
          <a:p>
            <a:pPr lvl="1"/>
            <a:r>
              <a:rPr lang="en-US" sz="4000" dirty="0"/>
              <a:t>“All authority in heaven and on earth has been given to me.  Therefore go and make disciples…”       Matt. 28:19-20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969264"/>
          </a:xfrm>
        </p:spPr>
        <p:txBody>
          <a:bodyPr/>
          <a:lstStyle/>
          <a:p>
            <a:r>
              <a:rPr lang="en-US" dirty="0">
                <a:solidFill>
                  <a:srgbClr val="C59A55"/>
                </a:solidFill>
              </a:rPr>
              <a:t>2. SALVATION IS COMPLETE</a:t>
            </a:r>
          </a:p>
        </p:txBody>
      </p:sp>
      <p:sp>
        <p:nvSpPr>
          <p:cNvPr id="3" name="Content Placeholder 2"/>
          <p:cNvSpPr>
            <a:spLocks noGrp="1"/>
          </p:cNvSpPr>
          <p:nvPr>
            <p:ph idx="1"/>
          </p:nvPr>
        </p:nvSpPr>
        <p:spPr>
          <a:xfrm>
            <a:off x="609600" y="1426464"/>
            <a:ext cx="10972800" cy="4136136"/>
          </a:xfrm>
        </p:spPr>
        <p:txBody>
          <a:bodyPr>
            <a:normAutofit fontScale="92500" lnSpcReduction="10000"/>
          </a:bodyPr>
          <a:lstStyle/>
          <a:p>
            <a:r>
              <a:rPr lang="en-US" dirty="0"/>
              <a:t>  </a:t>
            </a:r>
            <a:r>
              <a:rPr lang="en-US" sz="4400" b="1" i="1" u="sng" dirty="0"/>
              <a:t>New Power</a:t>
            </a:r>
            <a:r>
              <a:rPr lang="en-US" sz="4400" dirty="0"/>
              <a:t>.</a:t>
            </a:r>
          </a:p>
          <a:p>
            <a:pPr lvl="1"/>
            <a:r>
              <a:rPr lang="en-US" sz="4000" dirty="0"/>
              <a:t>“That you may know…his incomparably great power for us who believe.  That power is like the working of his mighty strength which he exerted in Christ when he raised him from the dead…” Eph. 1:18-20.</a:t>
            </a:r>
          </a:p>
          <a:p>
            <a:pPr lvl="1"/>
            <a:r>
              <a:rPr lang="en-US" sz="4000" dirty="0"/>
              <a:t>“I want to know him and the power of his resurrection…”  Phil. 3:10.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02440"/>
            <a:ext cx="10972800" cy="924024"/>
          </a:xfrm>
        </p:spPr>
        <p:txBody>
          <a:bodyPr/>
          <a:lstStyle/>
          <a:p>
            <a:r>
              <a:rPr lang="en-US" sz="5400" b="1" dirty="0">
                <a:solidFill>
                  <a:srgbClr val="C59A55"/>
                </a:solidFill>
              </a:rPr>
              <a:t>4 IMPORTANT TRUTHS</a:t>
            </a:r>
          </a:p>
        </p:txBody>
      </p:sp>
      <p:sp>
        <p:nvSpPr>
          <p:cNvPr id="3" name="Content Placeholder 2"/>
          <p:cNvSpPr>
            <a:spLocks noGrp="1"/>
          </p:cNvSpPr>
          <p:nvPr>
            <p:ph idx="1"/>
          </p:nvPr>
        </p:nvSpPr>
        <p:spPr>
          <a:xfrm>
            <a:off x="609600" y="1426464"/>
            <a:ext cx="10972800" cy="4929096"/>
          </a:xfrm>
        </p:spPr>
        <p:txBody>
          <a:bodyPr>
            <a:normAutofit/>
          </a:bodyPr>
          <a:lstStyle/>
          <a:p>
            <a:r>
              <a:rPr lang="en-US" sz="4400" dirty="0"/>
              <a:t>1.  THE BIBLE IS TRUE</a:t>
            </a:r>
          </a:p>
          <a:p>
            <a:r>
              <a:rPr lang="en-US" sz="4400" dirty="0"/>
              <a:t>2.  SALVATION IS COMPLETE</a:t>
            </a:r>
          </a:p>
          <a:p>
            <a:r>
              <a:rPr lang="en-US" sz="4400" dirty="0"/>
              <a:t>3.  HIS CHURCH IS BEING BUILT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02440"/>
            <a:ext cx="10972800" cy="924024"/>
          </a:xfrm>
        </p:spPr>
        <p:txBody>
          <a:bodyPr/>
          <a:lstStyle/>
          <a:p>
            <a:r>
              <a:rPr lang="en-US" dirty="0">
                <a:solidFill>
                  <a:srgbClr val="C59A55"/>
                </a:solidFill>
              </a:rPr>
              <a:t>3. </a:t>
            </a:r>
            <a:r>
              <a:rPr lang="en-US" b="1" dirty="0">
                <a:solidFill>
                  <a:srgbClr val="C59A55"/>
                </a:solidFill>
              </a:rPr>
              <a:t>HIS CHURCH IS BEING BUILT</a:t>
            </a:r>
          </a:p>
        </p:txBody>
      </p:sp>
      <p:sp>
        <p:nvSpPr>
          <p:cNvPr id="3" name="Content Placeholder 2"/>
          <p:cNvSpPr>
            <a:spLocks noGrp="1"/>
          </p:cNvSpPr>
          <p:nvPr>
            <p:ph idx="1"/>
          </p:nvPr>
        </p:nvSpPr>
        <p:spPr>
          <a:xfrm>
            <a:off x="609600" y="1426464"/>
            <a:ext cx="10972800" cy="4929096"/>
          </a:xfrm>
        </p:spPr>
        <p:txBody>
          <a:bodyPr>
            <a:normAutofit/>
          </a:bodyPr>
          <a:lstStyle/>
          <a:p>
            <a:r>
              <a:rPr lang="en-US" sz="4000" dirty="0"/>
              <a:t>“You are the Christ, the Son of the living God…” ---  “on this rock I will build my church, and the gates of Hades will not overcome it.”   Matt. 16:16-18.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969264"/>
          </a:xfrm>
        </p:spPr>
        <p:txBody>
          <a:bodyPr/>
          <a:lstStyle/>
          <a:p>
            <a:r>
              <a:rPr lang="en-US" sz="5400" dirty="0">
                <a:solidFill>
                  <a:srgbClr val="C59A55"/>
                </a:solidFill>
              </a:rPr>
              <a:t>4 IMPORTANT TRUTHS</a:t>
            </a:r>
          </a:p>
        </p:txBody>
      </p:sp>
      <p:sp>
        <p:nvSpPr>
          <p:cNvPr id="3" name="Content Placeholder 2"/>
          <p:cNvSpPr>
            <a:spLocks noGrp="1"/>
          </p:cNvSpPr>
          <p:nvPr>
            <p:ph idx="1"/>
          </p:nvPr>
        </p:nvSpPr>
        <p:spPr>
          <a:xfrm>
            <a:off x="609600" y="1447800"/>
            <a:ext cx="10972800" cy="4572000"/>
          </a:xfrm>
        </p:spPr>
        <p:txBody>
          <a:bodyPr>
            <a:normAutofit/>
          </a:bodyPr>
          <a:lstStyle/>
          <a:p>
            <a:r>
              <a:rPr lang="en-US" sz="4400" dirty="0"/>
              <a:t>1. THE BIBLE IS TRUE</a:t>
            </a:r>
          </a:p>
          <a:p>
            <a:r>
              <a:rPr lang="en-US" sz="4400" dirty="0"/>
              <a:t>2. SALVATION IS COMPLETE</a:t>
            </a:r>
          </a:p>
          <a:p>
            <a:r>
              <a:rPr lang="en-US" sz="4400" dirty="0"/>
              <a:t>3. HIS CHURCH IS BEING BUILT</a:t>
            </a:r>
          </a:p>
          <a:p>
            <a:r>
              <a:rPr lang="en-US" sz="4400" dirty="0"/>
              <a:t>4.  JUDGMENT IS CERTAIN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685800"/>
          </a:xfrm>
        </p:spPr>
        <p:txBody>
          <a:bodyPr/>
          <a:lstStyle/>
          <a:p>
            <a:r>
              <a:rPr lang="en-US" dirty="0">
                <a:solidFill>
                  <a:srgbClr val="C59A55"/>
                </a:solidFill>
              </a:rPr>
              <a:t>4. </a:t>
            </a:r>
            <a:r>
              <a:rPr lang="en-US" sz="4800" b="1" dirty="0">
                <a:solidFill>
                  <a:srgbClr val="C59A55"/>
                </a:solidFill>
              </a:rPr>
              <a:t>JUDGMENT IS CERTAIN</a:t>
            </a:r>
          </a:p>
        </p:txBody>
      </p:sp>
      <p:sp>
        <p:nvSpPr>
          <p:cNvPr id="3" name="Content Placeholder 2"/>
          <p:cNvSpPr>
            <a:spLocks noGrp="1"/>
          </p:cNvSpPr>
          <p:nvPr>
            <p:ph idx="1"/>
          </p:nvPr>
        </p:nvSpPr>
        <p:spPr>
          <a:xfrm>
            <a:off x="609600" y="1371600"/>
            <a:ext cx="10972800" cy="4191000"/>
          </a:xfrm>
        </p:spPr>
        <p:txBody>
          <a:bodyPr>
            <a:noAutofit/>
          </a:bodyPr>
          <a:lstStyle/>
          <a:p>
            <a:r>
              <a:rPr lang="en-US" sz="3600" dirty="0"/>
              <a:t>John 5:24-30--“…the dead will hear the voice of the Son of God and those who hear  will live…the Father…has given him authority to judge because he is the Son of Man… all who are in their graves will hear his voice and come out—those who have done good will rise to live, and those who have done evil will rise to be condemned.”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353568"/>
            <a:ext cx="6629400" cy="969264"/>
          </a:xfrm>
        </p:spPr>
        <p:txBody>
          <a:bodyPr/>
          <a:lstStyle/>
          <a:p>
            <a:pPr algn="ctr"/>
            <a:r>
              <a:rPr lang="en-US" sz="5400" dirty="0">
                <a:solidFill>
                  <a:srgbClr val="C59A55"/>
                </a:solidFill>
              </a:rPr>
              <a:t>4 IMPORTANT TRUTHS</a:t>
            </a:r>
          </a:p>
        </p:txBody>
      </p:sp>
      <p:sp>
        <p:nvSpPr>
          <p:cNvPr id="3" name="Content Placeholder 2"/>
          <p:cNvSpPr>
            <a:spLocks noGrp="1"/>
          </p:cNvSpPr>
          <p:nvPr>
            <p:ph idx="1"/>
          </p:nvPr>
        </p:nvSpPr>
        <p:spPr>
          <a:xfrm>
            <a:off x="2476500" y="1322832"/>
            <a:ext cx="7467600" cy="4572000"/>
          </a:xfrm>
        </p:spPr>
        <p:txBody>
          <a:bodyPr>
            <a:normAutofit/>
          </a:bodyPr>
          <a:lstStyle/>
          <a:p>
            <a:r>
              <a:rPr lang="en-US" sz="4400" dirty="0"/>
              <a:t>1. THE BIBLE IS TRUE</a:t>
            </a:r>
          </a:p>
          <a:p>
            <a:r>
              <a:rPr lang="en-US" sz="4400" dirty="0"/>
              <a:t>2. SALVATION IS COMPLETE</a:t>
            </a:r>
          </a:p>
          <a:p>
            <a:r>
              <a:rPr lang="en-US" sz="4400" dirty="0"/>
              <a:t>3. HIS CHURCH IS BEING BUILT</a:t>
            </a:r>
          </a:p>
          <a:p>
            <a:r>
              <a:rPr lang="en-US" sz="4400" dirty="0"/>
              <a:t>4.  JUDGMENT IS CERTAIN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457200"/>
            <a:ext cx="10972800" cy="969264"/>
          </a:xfrm>
        </p:spPr>
        <p:txBody>
          <a:bodyPr/>
          <a:lstStyle/>
          <a:p>
            <a:r>
              <a:rPr lang="en-US" dirty="0">
                <a:solidFill>
                  <a:srgbClr val="C59A55"/>
                </a:solidFill>
              </a:rPr>
              <a:t>ROMANS 10:9-10 </a:t>
            </a:r>
          </a:p>
        </p:txBody>
      </p:sp>
      <p:sp>
        <p:nvSpPr>
          <p:cNvPr id="2" name="Content Placeholder 1"/>
          <p:cNvSpPr>
            <a:spLocks noGrp="1"/>
          </p:cNvSpPr>
          <p:nvPr>
            <p:ph idx="1"/>
          </p:nvPr>
        </p:nvSpPr>
        <p:spPr>
          <a:xfrm>
            <a:off x="609600" y="1371600"/>
            <a:ext cx="10972800" cy="5181600"/>
          </a:xfrm>
        </p:spPr>
        <p:txBody>
          <a:bodyPr>
            <a:noAutofit/>
          </a:bodyPr>
          <a:lstStyle/>
          <a:p>
            <a:r>
              <a:rPr lang="en-US" sz="3600" dirty="0"/>
              <a:t>“That if you confess with your mouth, “Jesus is Lord,” and </a:t>
            </a:r>
            <a:r>
              <a:rPr lang="en-US" sz="3600" b="1" dirty="0"/>
              <a:t>believe in your heart that God raised him from the dead</a:t>
            </a:r>
            <a:r>
              <a:rPr lang="en-US" sz="3600" dirty="0"/>
              <a:t>, you will be saved.  For it is with your heart that you believe and are justified, and it is with your mouth that you confess and are saved.”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02440"/>
            <a:ext cx="10972800" cy="838200"/>
          </a:xfrm>
        </p:spPr>
        <p:txBody>
          <a:bodyPr>
            <a:noAutofit/>
          </a:bodyPr>
          <a:lstStyle/>
          <a:p>
            <a:pPr algn="ctr"/>
            <a:r>
              <a:rPr lang="en-US" sz="4400" b="1" dirty="0">
                <a:solidFill>
                  <a:srgbClr val="C59A55"/>
                </a:solidFill>
              </a:rPr>
              <a:t>The Resurrection permeates Paul’s Preaching</a:t>
            </a:r>
          </a:p>
        </p:txBody>
      </p:sp>
      <p:sp>
        <p:nvSpPr>
          <p:cNvPr id="3" name="Content Placeholder 2"/>
          <p:cNvSpPr>
            <a:spLocks noGrp="1"/>
          </p:cNvSpPr>
          <p:nvPr>
            <p:ph idx="1"/>
          </p:nvPr>
        </p:nvSpPr>
        <p:spPr>
          <a:xfrm>
            <a:off x="609600" y="1340640"/>
            <a:ext cx="10972800" cy="5014920"/>
          </a:xfrm>
        </p:spPr>
        <p:txBody>
          <a:bodyPr>
            <a:normAutofit/>
          </a:bodyPr>
          <a:lstStyle/>
          <a:p>
            <a:r>
              <a:rPr lang="en-US" sz="4000" dirty="0"/>
              <a:t>“The gospel  I  preached to you.”—15:1</a:t>
            </a:r>
          </a:p>
          <a:p>
            <a:r>
              <a:rPr lang="en-US" sz="4000" dirty="0"/>
              <a:t>“By this gospel you are saved.”—15:2</a:t>
            </a:r>
          </a:p>
          <a:p>
            <a:r>
              <a:rPr lang="en-US" sz="4000" dirty="0"/>
              <a:t>“Of first importance.”—15:3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457200"/>
            <a:ext cx="10972800" cy="969264"/>
          </a:xfrm>
        </p:spPr>
        <p:txBody>
          <a:bodyPr/>
          <a:lstStyle/>
          <a:p>
            <a:r>
              <a:rPr lang="en-US" dirty="0">
                <a:solidFill>
                  <a:srgbClr val="C59A55"/>
                </a:solidFill>
              </a:rPr>
              <a:t>ROMANS 10:13</a:t>
            </a:r>
          </a:p>
        </p:txBody>
      </p:sp>
      <p:sp>
        <p:nvSpPr>
          <p:cNvPr id="2" name="Content Placeholder 1"/>
          <p:cNvSpPr>
            <a:spLocks noGrp="1"/>
          </p:cNvSpPr>
          <p:nvPr>
            <p:ph idx="1"/>
          </p:nvPr>
        </p:nvSpPr>
        <p:spPr>
          <a:xfrm>
            <a:off x="609600" y="1426464"/>
            <a:ext cx="10972800" cy="4517136"/>
          </a:xfrm>
        </p:spPr>
        <p:txBody>
          <a:bodyPr>
            <a:noAutofit/>
          </a:bodyPr>
          <a:lstStyle/>
          <a:p>
            <a:r>
              <a:rPr lang="en-US" sz="4400" dirty="0"/>
              <a:t>“Everyone who calls on the name of the Lord will be saved.”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02440"/>
            <a:ext cx="10972800" cy="924024"/>
          </a:xfrm>
        </p:spPr>
        <p:txBody>
          <a:bodyPr/>
          <a:lstStyle/>
          <a:p>
            <a:r>
              <a:rPr lang="en-US" dirty="0">
                <a:solidFill>
                  <a:srgbClr val="C59A55"/>
                </a:solidFill>
              </a:rPr>
              <a:t>Ephesians 2:8-9</a:t>
            </a:r>
          </a:p>
        </p:txBody>
      </p:sp>
      <p:sp>
        <p:nvSpPr>
          <p:cNvPr id="3" name="Content Placeholder 2"/>
          <p:cNvSpPr>
            <a:spLocks noGrp="1"/>
          </p:cNvSpPr>
          <p:nvPr>
            <p:ph idx="1"/>
          </p:nvPr>
        </p:nvSpPr>
        <p:spPr>
          <a:xfrm>
            <a:off x="609600" y="1426464"/>
            <a:ext cx="10972800" cy="4929096"/>
          </a:xfrm>
        </p:spPr>
        <p:txBody>
          <a:bodyPr>
            <a:normAutofit/>
          </a:bodyPr>
          <a:lstStyle/>
          <a:p>
            <a:r>
              <a:rPr lang="en-US" sz="4000" dirty="0"/>
              <a:t>“For it is by grace you have been saved, through faith--and this not from yourselves, it is the gift of God-- not by works, so that no one can boast.”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02440"/>
            <a:ext cx="10972800" cy="924024"/>
          </a:xfrm>
        </p:spPr>
        <p:txBody>
          <a:bodyPr/>
          <a:lstStyle/>
          <a:p>
            <a:r>
              <a:rPr lang="en-US" dirty="0">
                <a:solidFill>
                  <a:srgbClr val="C59A55"/>
                </a:solidFill>
              </a:rPr>
              <a:t>1 Corinthians 15:1-11</a:t>
            </a:r>
          </a:p>
        </p:txBody>
      </p:sp>
      <p:sp>
        <p:nvSpPr>
          <p:cNvPr id="3" name="Content Placeholder 2"/>
          <p:cNvSpPr>
            <a:spLocks noGrp="1"/>
          </p:cNvSpPr>
          <p:nvPr>
            <p:ph idx="1"/>
          </p:nvPr>
        </p:nvSpPr>
        <p:spPr>
          <a:xfrm>
            <a:off x="609600" y="1426464"/>
            <a:ext cx="10972800" cy="4929096"/>
          </a:xfrm>
        </p:spPr>
        <p:txBody>
          <a:bodyPr>
            <a:normAutofit/>
          </a:bodyPr>
          <a:lstStyle/>
          <a:p>
            <a:r>
              <a:rPr lang="en-US" sz="4000" dirty="0"/>
              <a:t>The culture in Corinth would laugh at even the possibility of resurrection.</a:t>
            </a:r>
          </a:p>
          <a:p>
            <a:r>
              <a:rPr lang="en-US" sz="4000" dirty="0"/>
              <a:t>Acts 18:32– “When they heard about the resurrection of the dead, some of them sneered.”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457200"/>
            <a:ext cx="10972800" cy="969264"/>
          </a:xfrm>
        </p:spPr>
        <p:txBody>
          <a:bodyPr/>
          <a:lstStyle/>
          <a:p>
            <a:r>
              <a:rPr lang="en-US" dirty="0">
                <a:solidFill>
                  <a:srgbClr val="2E272F"/>
                </a:solidFill>
              </a:rPr>
              <a:t>1 Corinthians 15:1-11</a:t>
            </a:r>
          </a:p>
        </p:txBody>
      </p:sp>
      <p:sp>
        <p:nvSpPr>
          <p:cNvPr id="2" name="Content Placeholder 1"/>
          <p:cNvSpPr>
            <a:spLocks noGrp="1"/>
          </p:cNvSpPr>
          <p:nvPr>
            <p:ph idx="1"/>
          </p:nvPr>
        </p:nvSpPr>
        <p:spPr>
          <a:xfrm>
            <a:off x="609600" y="1426464"/>
            <a:ext cx="10972800" cy="4440936"/>
          </a:xfrm>
        </p:spPr>
        <p:txBody>
          <a:bodyPr>
            <a:noAutofit/>
          </a:bodyPr>
          <a:lstStyle/>
          <a:p>
            <a:pPr marL="68580" indent="0">
              <a:buNone/>
            </a:pPr>
            <a:r>
              <a:rPr lang="en-US" sz="4000" dirty="0">
                <a:solidFill>
                  <a:srgbClr val="C59A55"/>
                </a:solidFill>
              </a:rPr>
              <a:t>1) </a:t>
            </a:r>
            <a:r>
              <a:rPr lang="en-US" sz="4000" dirty="0"/>
              <a:t>Now, brothers, I want to remind you of the gospel I preached to you, which you received and on which you have taken your stand. </a:t>
            </a:r>
            <a:r>
              <a:rPr lang="en-US" sz="4000" dirty="0">
                <a:solidFill>
                  <a:srgbClr val="C59A55"/>
                </a:solidFill>
              </a:rPr>
              <a:t>2) </a:t>
            </a:r>
            <a:r>
              <a:rPr lang="en-US" sz="4000" dirty="0"/>
              <a:t>By this gospel you are saved, if you hold firmly to the word I preached to you. Otherwise, you have believed in vain.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914400"/>
            <a:ext cx="10972800" cy="5092892"/>
          </a:xfrm>
        </p:spPr>
        <p:txBody>
          <a:bodyPr/>
          <a:lstStyle/>
          <a:p>
            <a:pPr marL="68580" indent="0">
              <a:buNone/>
            </a:pPr>
            <a:r>
              <a:rPr lang="en-US" sz="4000" dirty="0">
                <a:solidFill>
                  <a:srgbClr val="C59A55"/>
                </a:solidFill>
              </a:rPr>
              <a:t>3) </a:t>
            </a:r>
            <a:r>
              <a:rPr lang="en-US" sz="4000" dirty="0"/>
              <a:t>For what I received I passed on to you as of first importance : that Christ died for our sins according to the Scriptures, </a:t>
            </a:r>
            <a:r>
              <a:rPr lang="en-US" sz="4000" dirty="0">
                <a:solidFill>
                  <a:srgbClr val="C59A55"/>
                </a:solidFill>
              </a:rPr>
              <a:t>4) </a:t>
            </a:r>
            <a:r>
              <a:rPr lang="en-US" sz="4000" dirty="0"/>
              <a:t>that he was buried, that he was raised on the third day according to the Scriptures</a:t>
            </a:r>
            <a:r>
              <a:rPr lang="en-US" dirty="0"/>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914400"/>
            <a:ext cx="10972800" cy="5092892"/>
          </a:xfrm>
        </p:spPr>
        <p:txBody>
          <a:bodyPr>
            <a:normAutofit/>
          </a:bodyPr>
          <a:lstStyle/>
          <a:p>
            <a:pPr marL="68580" indent="0">
              <a:buNone/>
            </a:pPr>
            <a:r>
              <a:rPr lang="en-US" sz="4000" dirty="0">
                <a:solidFill>
                  <a:srgbClr val="C59A55"/>
                </a:solidFill>
              </a:rPr>
              <a:t>5) </a:t>
            </a:r>
            <a:r>
              <a:rPr lang="en-US" sz="4000" dirty="0"/>
              <a:t>and that he appeared to Peter, and then to the Twelve.  </a:t>
            </a:r>
            <a:r>
              <a:rPr lang="en-US" sz="4000" dirty="0">
                <a:solidFill>
                  <a:srgbClr val="C59A55"/>
                </a:solidFill>
              </a:rPr>
              <a:t>6) </a:t>
            </a:r>
            <a:r>
              <a:rPr lang="en-US" sz="4000" dirty="0"/>
              <a:t>After that, he appeared to more than five hundred of the brothers at the same time, most of whom are still living, though some have fallen asleep.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914400"/>
            <a:ext cx="10972800" cy="5092892"/>
          </a:xfrm>
        </p:spPr>
        <p:txBody>
          <a:bodyPr>
            <a:normAutofit/>
          </a:bodyPr>
          <a:lstStyle/>
          <a:p>
            <a:pPr marL="68580" indent="0">
              <a:buNone/>
            </a:pPr>
            <a:r>
              <a:rPr lang="en-US" sz="4000" dirty="0">
                <a:solidFill>
                  <a:srgbClr val="C59A55"/>
                </a:solidFill>
              </a:rPr>
              <a:t>7) </a:t>
            </a:r>
            <a:r>
              <a:rPr lang="en-US" sz="4000" dirty="0"/>
              <a:t>Then he appeared to James, then to all the apostles, </a:t>
            </a:r>
            <a:r>
              <a:rPr lang="en-US" sz="4000" dirty="0">
                <a:solidFill>
                  <a:srgbClr val="C59A55"/>
                </a:solidFill>
              </a:rPr>
              <a:t>8) </a:t>
            </a:r>
            <a:r>
              <a:rPr lang="en-US" sz="4000" dirty="0"/>
              <a:t>and last of all he appeared to me also, as to one abnormally born. </a:t>
            </a:r>
            <a:r>
              <a:rPr lang="en-US" sz="4000" dirty="0">
                <a:solidFill>
                  <a:srgbClr val="C59A55"/>
                </a:solidFill>
              </a:rPr>
              <a:t>9) </a:t>
            </a:r>
            <a:r>
              <a:rPr lang="en-US" sz="4000" dirty="0"/>
              <a:t>For I am the least of the apostles and do not even deserve to be called an apostle, because I persecuted the church of God.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914400"/>
            <a:ext cx="10972800" cy="5092892"/>
          </a:xfrm>
        </p:spPr>
        <p:txBody>
          <a:bodyPr>
            <a:normAutofit/>
          </a:bodyPr>
          <a:lstStyle/>
          <a:p>
            <a:pPr marL="68580" indent="0">
              <a:buNone/>
            </a:pPr>
            <a:r>
              <a:rPr lang="en-US" sz="4000" dirty="0">
                <a:solidFill>
                  <a:srgbClr val="C59A55"/>
                </a:solidFill>
              </a:rPr>
              <a:t>10) </a:t>
            </a:r>
            <a:r>
              <a:rPr lang="en-US" sz="4000" dirty="0"/>
              <a:t>“But by the grace of God I am what I am, and his grace to me was not without effect. No, I worked harder than all of them--yet not I, but the grace of God that was with me. </a:t>
            </a:r>
            <a:r>
              <a:rPr lang="en-US" sz="4000" dirty="0">
                <a:solidFill>
                  <a:srgbClr val="C59A55"/>
                </a:solidFill>
              </a:rPr>
              <a:t>11) </a:t>
            </a:r>
            <a:r>
              <a:rPr lang="en-US" sz="4000" dirty="0"/>
              <a:t>Whether, then, it was I or they, this is what we preach, and this is what you believed.”</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2733</TotalTime>
  <Words>1319</Words>
  <Application>Microsoft Office PowerPoint</Application>
  <PresentationFormat>Widescreen</PresentationFormat>
  <Paragraphs>85</Paragraphs>
  <Slides>31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Calibri</vt:lpstr>
      <vt:lpstr>Wingdings</vt:lpstr>
      <vt:lpstr>Wingdings 2</vt:lpstr>
      <vt:lpstr>Wingdings 3</vt:lpstr>
      <vt:lpstr>Metro</vt:lpstr>
      <vt:lpstr>PowerPoint Presentation</vt:lpstr>
      <vt:lpstr>CHRIST AROSE!</vt:lpstr>
      <vt:lpstr>The Resurrection permeates Paul’s Preaching</vt:lpstr>
      <vt:lpstr>1 Corinthians 15:1-11</vt:lpstr>
      <vt:lpstr>1 Corinthians 15:1-11</vt:lpstr>
      <vt:lpstr>PowerPoint Presentation</vt:lpstr>
      <vt:lpstr>PowerPoint Presentation</vt:lpstr>
      <vt:lpstr>PowerPoint Presentation</vt:lpstr>
      <vt:lpstr>PowerPoint Presentation</vt:lpstr>
      <vt:lpstr>PowerPoint Presentation</vt:lpstr>
      <vt:lpstr>1. THE BIBLE IS TRUE</vt:lpstr>
      <vt:lpstr>1.THE BIBLE IS TRUE</vt:lpstr>
      <vt:lpstr>PowerPoint Presentation</vt:lpstr>
      <vt:lpstr>PowerPoint Presentation</vt:lpstr>
      <vt:lpstr>1.THE BIBLE IS TRUE</vt:lpstr>
      <vt:lpstr>4 IMPORTANT TRUTHS</vt:lpstr>
      <vt:lpstr>2.  SALVATION IS COMPLETE</vt:lpstr>
      <vt:lpstr>2. SALVATION IS COMPLETE</vt:lpstr>
      <vt:lpstr>2. SALVATION IS COMPLETE</vt:lpstr>
      <vt:lpstr>2. SALVATION IS COMPLETE</vt:lpstr>
      <vt:lpstr>2. SALVATION IS COMPLETE</vt:lpstr>
      <vt:lpstr>2. SALVATION IS COMPLETE</vt:lpstr>
      <vt:lpstr>2. SALVATION IS COMPLETE</vt:lpstr>
      <vt:lpstr>4 IMPORTANT TRUTHS</vt:lpstr>
      <vt:lpstr>3. HIS CHURCH IS BEING BUILT</vt:lpstr>
      <vt:lpstr>4 IMPORTANT TRUTHS</vt:lpstr>
      <vt:lpstr>4. JUDGMENT IS CERTAIN</vt:lpstr>
      <vt:lpstr>4 IMPORTANT TRUTHS</vt:lpstr>
      <vt:lpstr>ROMANS 10:9-10 </vt:lpstr>
      <vt:lpstr>ROMANS 10:13</vt:lpstr>
      <vt:lpstr>Ephesians 2:8-9</vt:lpstr>
    </vt:vector>
  </TitlesOfParts>
  <Company>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 AROSE, SO WHAT?</dc:title>
  <dc:creator>PastorSteve</dc:creator>
  <cp:lastModifiedBy>Chrissy Jackson</cp:lastModifiedBy>
  <cp:revision>24</cp:revision>
  <dcterms:created xsi:type="dcterms:W3CDTF">2017-04-11T14:43:03Z</dcterms:created>
  <dcterms:modified xsi:type="dcterms:W3CDTF">2022-04-17T01:31:56Z</dcterms:modified>
</cp:coreProperties>
</file>