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97" r:id="rId2"/>
    <p:sldId id="256" r:id="rId3"/>
    <p:sldId id="295" r:id="rId4"/>
    <p:sldId id="283" r:id="rId5"/>
    <p:sldId id="294" r:id="rId6"/>
    <p:sldId id="284" r:id="rId7"/>
    <p:sldId id="285" r:id="rId8"/>
    <p:sldId id="286" r:id="rId9"/>
    <p:sldId id="287" r:id="rId10"/>
    <p:sldId id="288" r:id="rId11"/>
    <p:sldId id="289" r:id="rId12"/>
    <p:sldId id="290" r:id="rId13"/>
    <p:sldId id="291" r:id="rId14"/>
    <p:sldId id="292" r:id="rId15"/>
    <p:sldId id="277" r:id="rId16"/>
    <p:sldId id="278" r:id="rId17"/>
    <p:sldId id="257" r:id="rId18"/>
    <p:sldId id="258" r:id="rId19"/>
    <p:sldId id="259" r:id="rId20"/>
    <p:sldId id="260" r:id="rId21"/>
    <p:sldId id="262" r:id="rId22"/>
    <p:sldId id="265" r:id="rId23"/>
    <p:sldId id="266" r:id="rId24"/>
    <p:sldId id="279" r:id="rId25"/>
    <p:sldId id="281" r:id="rId26"/>
    <p:sldId id="261" r:id="rId27"/>
    <p:sldId id="263" r:id="rId28"/>
    <p:sldId id="280" r:id="rId29"/>
    <p:sldId id="264" r:id="rId30"/>
    <p:sldId id="276" r:id="rId31"/>
    <p:sldId id="267" r:id="rId32"/>
    <p:sldId id="275" r:id="rId33"/>
    <p:sldId id="268" r:id="rId34"/>
    <p:sldId id="269" r:id="rId35"/>
    <p:sldId id="270" r:id="rId36"/>
    <p:sldId id="271" r:id="rId37"/>
    <p:sldId id="272" r:id="rId38"/>
    <p:sldId id="273" r:id="rId39"/>
    <p:sldId id="282"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E6C"/>
    <a:srgbClr val="755549"/>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78" y="6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C8C8B06B-3E0B-4C93-B494-CF8F175BC237}"/>
    <pc:docChg chg="modSld">
      <pc:chgData name="Sound Booth" userId="a5eb99cd2d888d98" providerId="LiveId" clId="{C8C8B06B-3E0B-4C93-B494-CF8F175BC237}" dt="2022-04-10T13:39:41.707" v="15" actId="20577"/>
      <pc:docMkLst>
        <pc:docMk/>
      </pc:docMkLst>
      <pc:sldChg chg="modSp mod">
        <pc:chgData name="Sound Booth" userId="a5eb99cd2d888d98" providerId="LiveId" clId="{C8C8B06B-3E0B-4C93-B494-CF8F175BC237}" dt="2022-04-10T13:39:29.242" v="12" actId="20577"/>
        <pc:sldMkLst>
          <pc:docMk/>
          <pc:sldMk cId="0" sldId="268"/>
        </pc:sldMkLst>
        <pc:spChg chg="mod">
          <ac:chgData name="Sound Booth" userId="a5eb99cd2d888d98" providerId="LiveId" clId="{C8C8B06B-3E0B-4C93-B494-CF8F175BC237}" dt="2022-04-10T13:39:29.242" v="12" actId="20577"/>
          <ac:spMkLst>
            <pc:docMk/>
            <pc:sldMk cId="0" sldId="268"/>
            <ac:spMk id="3" creationId="{00000000-0000-0000-0000-000000000000}"/>
          </ac:spMkLst>
        </pc:spChg>
      </pc:sldChg>
      <pc:sldChg chg="modSp mod">
        <pc:chgData name="Sound Booth" userId="a5eb99cd2d888d98" providerId="LiveId" clId="{C8C8B06B-3E0B-4C93-B494-CF8F175BC237}" dt="2022-04-10T13:39:41.707" v="15" actId="20577"/>
        <pc:sldMkLst>
          <pc:docMk/>
          <pc:sldMk cId="0" sldId="275"/>
        </pc:sldMkLst>
        <pc:spChg chg="mod">
          <ac:chgData name="Sound Booth" userId="a5eb99cd2d888d98" providerId="LiveId" clId="{C8C8B06B-3E0B-4C93-B494-CF8F175BC237}" dt="2022-04-10T13:39:41.707" v="15" actId="20577"/>
          <ac:spMkLst>
            <pc:docMk/>
            <pc:sldMk cId="0" sldId="27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034D6E-13AF-41DB-A75E-BF53DD3033A4}" type="datetimeFigureOut">
              <a:rPr lang="en-US" smtClean="0"/>
              <a:pPr/>
              <a:t>4/10/2022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E65E8-F0FB-4B2C-BE78-769F99F12E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E65E8-F0FB-4B2C-BE78-769F99F12ED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98F95FAA-5581-40AE-8C98-28B9E9ECFF3F}" type="datetimeFigureOut">
              <a:rPr lang="en-US" smtClean="0"/>
              <a:pPr/>
              <a:t>4/10/2022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A78EB26-D4A2-4BC2-BDF4-E056ADDC5D87}"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F95FAA-5581-40AE-8C98-28B9E9ECFF3F}"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8EB26-D4A2-4BC2-BDF4-E056ADDC5D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F95FAA-5581-40AE-8C98-28B9E9ECFF3F}"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8EB26-D4A2-4BC2-BDF4-E056ADDC5D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55549"/>
                </a:solidFill>
              </a:defRPr>
            </a:lvl1pPr>
          </a:lstStyle>
          <a:p>
            <a:r>
              <a:rPr kumimoji="0" lang="en-US" dirty="0"/>
              <a:t>Click to edit Master title style</a:t>
            </a:r>
          </a:p>
        </p:txBody>
      </p:sp>
      <p:sp>
        <p:nvSpPr>
          <p:cNvPr id="3" name="Content Placeholder 2"/>
          <p:cNvSpPr>
            <a:spLocks noGrp="1"/>
          </p:cNvSpPr>
          <p:nvPr>
            <p:ph idx="1"/>
          </p:nvPr>
        </p:nvSpPr>
        <p:spPr/>
        <p:txBody>
          <a:bodyPr/>
          <a:lstStyle>
            <a:lvl1pPr>
              <a:buClr>
                <a:srgbClr val="6C7E6C"/>
              </a:buClr>
              <a:defRPr>
                <a:solidFill>
                  <a:srgbClr val="755549"/>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98F95FAA-5581-40AE-8C98-28B9E9ECFF3F}"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8EB26-D4A2-4BC2-BDF4-E056ADDC5D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F95FAA-5581-40AE-8C98-28B9E9ECFF3F}"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8EB26-D4A2-4BC2-BDF4-E056ADDC5D87}"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8F95FAA-5581-40AE-8C98-28B9E9ECFF3F}"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8EB26-D4A2-4BC2-BDF4-E056ADDC5D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8F95FAA-5581-40AE-8C98-28B9E9ECFF3F}" type="datetimeFigureOut">
              <a:rPr lang="en-US" smtClean="0"/>
              <a:pPr/>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8EB26-D4A2-4BC2-BDF4-E056ADDC5D87}"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98F95FAA-5581-40AE-8C98-28B9E9ECFF3F}" type="datetimeFigureOut">
              <a:rPr lang="en-US" smtClean="0"/>
              <a:pPr/>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8EB26-D4A2-4BC2-BDF4-E056ADDC5D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95FAA-5581-40AE-8C98-28B9E9ECFF3F}" type="datetimeFigureOut">
              <a:rPr lang="en-US" smtClean="0"/>
              <a:pPr/>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8EB26-D4A2-4BC2-BDF4-E056ADDC5D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8F95FAA-5581-40AE-8C98-28B9E9ECFF3F}"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8EB26-D4A2-4BC2-BDF4-E056ADDC5D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98F95FAA-5581-40AE-8C98-28B9E9ECFF3F}" type="datetimeFigureOut">
              <a:rPr lang="en-US" smtClean="0"/>
              <a:pPr/>
              <a:t>4/10/2022</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6A78EB26-D4A2-4BC2-BDF4-E056ADDC5D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98F95FAA-5581-40AE-8C98-28B9E9ECFF3F}" type="datetimeFigureOut">
              <a:rPr lang="en-US" smtClean="0"/>
              <a:pPr/>
              <a:t>4/10/2022</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6A78EB26-D4A2-4BC2-BDF4-E056ADDC5D8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rgbClr val="755549"/>
          </a:solidFill>
          <a:latin typeface="+mj-lt"/>
          <a:ea typeface="+mj-ea"/>
          <a:cs typeface="+mj-cs"/>
        </a:defRPr>
      </a:lvl1pPr>
      <a:extLst/>
    </p:titleStyle>
    <p:bodyStyle>
      <a:lvl1pPr marL="411480" indent="-342900" algn="l" rtl="0" eaLnBrk="1" latinLnBrk="0" hangingPunct="1">
        <a:spcBef>
          <a:spcPts val="700"/>
        </a:spcBef>
        <a:buClr>
          <a:srgbClr val="6C7E6C"/>
        </a:buClr>
        <a:buSzPct val="95000"/>
        <a:buFont typeface="Wingdings" panose="05000000000000000000" pitchFamily="2" charset="2"/>
        <a:buChar char="§"/>
        <a:defRPr kumimoji="0" sz="3000" kern="1200">
          <a:solidFill>
            <a:srgbClr val="4A4A4A"/>
          </a:solidFill>
          <a:latin typeface="+mn-lt"/>
          <a:ea typeface="+mn-ea"/>
          <a:cs typeface="+mn-cs"/>
        </a:defRPr>
      </a:lvl1pPr>
      <a:lvl2pPr marL="740664" indent="-285750" algn="l" rtl="0" eaLnBrk="1" latinLnBrk="0" hangingPunct="1">
        <a:spcBef>
          <a:spcPct val="20000"/>
        </a:spcBef>
        <a:buClr>
          <a:srgbClr val="6C7E6C"/>
        </a:buClr>
        <a:buSzPct val="90000"/>
        <a:buFont typeface="Wingdings" panose="05000000000000000000" pitchFamily="2" charset="2"/>
        <a:buChar char="§"/>
        <a:defRPr kumimoji="0" sz="2600" kern="1200">
          <a:solidFill>
            <a:srgbClr val="4A4A4A"/>
          </a:solidFill>
          <a:latin typeface="+mn-lt"/>
          <a:ea typeface="+mn-ea"/>
          <a:cs typeface="+mn-cs"/>
        </a:defRPr>
      </a:lvl2pPr>
      <a:lvl3pPr marL="996696" indent="-228600" algn="l" rtl="0" eaLnBrk="1" latinLnBrk="0" hangingPunct="1">
        <a:spcBef>
          <a:spcPct val="20000"/>
        </a:spcBef>
        <a:buClr>
          <a:srgbClr val="6C7E6C"/>
        </a:buClr>
        <a:buFont typeface="Wingdings" panose="05000000000000000000" pitchFamily="2" charset="2"/>
        <a:buChar char="§"/>
        <a:defRPr kumimoji="0" sz="2400" kern="1200">
          <a:solidFill>
            <a:srgbClr val="4A4A4A"/>
          </a:solidFill>
          <a:latin typeface="+mn-lt"/>
          <a:ea typeface="+mn-ea"/>
          <a:cs typeface="+mn-cs"/>
        </a:defRPr>
      </a:lvl3pPr>
      <a:lvl4pPr marL="1261872" indent="-228600" algn="l" rtl="0" eaLnBrk="1" latinLnBrk="0" hangingPunct="1">
        <a:spcBef>
          <a:spcPct val="20000"/>
        </a:spcBef>
        <a:buClr>
          <a:srgbClr val="6C7E6C"/>
        </a:buClr>
        <a:buFont typeface="Wingdings" panose="05000000000000000000" pitchFamily="2" charset="2"/>
        <a:buChar char="§"/>
        <a:defRPr kumimoji="0" sz="2200" kern="1200">
          <a:solidFill>
            <a:srgbClr val="4A4A4A"/>
          </a:solidFill>
          <a:latin typeface="+mn-lt"/>
          <a:ea typeface="+mn-ea"/>
          <a:cs typeface="+mn-cs"/>
        </a:defRPr>
      </a:lvl4pPr>
      <a:lvl5pPr marL="1481328" indent="-210312" algn="l" rtl="0" eaLnBrk="1" latinLnBrk="0" hangingPunct="1">
        <a:spcBef>
          <a:spcPct val="20000"/>
        </a:spcBef>
        <a:buClr>
          <a:srgbClr val="6C7E6C"/>
        </a:buClr>
        <a:buFont typeface="Wingdings" panose="05000000000000000000" pitchFamily="2" charset="2"/>
        <a:buChar char="§"/>
        <a:defRPr kumimoji="0" sz="2000" kern="1200">
          <a:solidFill>
            <a:srgbClr val="4A4A4A"/>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79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9906000" cy="3886200"/>
          </a:xfrm>
        </p:spPr>
        <p:txBody>
          <a:bodyPr>
            <a:normAutofit/>
          </a:bodyPr>
          <a:lstStyle/>
          <a:p>
            <a:pPr marL="68580" indent="0">
              <a:buNone/>
            </a:pPr>
            <a:r>
              <a:rPr lang="en-US" sz="4000" i="1" dirty="0">
                <a:solidFill>
                  <a:srgbClr val="6C7E6C"/>
                </a:solidFill>
              </a:rPr>
              <a:t>38) </a:t>
            </a:r>
            <a:r>
              <a:rPr lang="en-US" sz="4000" dirty="0">
                <a:solidFill>
                  <a:srgbClr val="4A4A4A"/>
                </a:solidFill>
              </a:rPr>
              <a:t>"Blessed is the king who comes in the name of the Lord!" "Peace in heaven and glory in the highest!" </a:t>
            </a:r>
            <a:r>
              <a:rPr lang="en-US" sz="4000" i="1" dirty="0">
                <a:solidFill>
                  <a:srgbClr val="6C7E6C"/>
                </a:solidFill>
              </a:rPr>
              <a:t>39) </a:t>
            </a:r>
            <a:r>
              <a:rPr lang="en-US" sz="4000" dirty="0">
                <a:solidFill>
                  <a:srgbClr val="4A4A4A"/>
                </a:solidFill>
              </a:rPr>
              <a:t>Some of the Pharisees in the crowd said to Jesus, "Teacher, rebuke your disciples!" </a:t>
            </a:r>
            <a:r>
              <a:rPr lang="en-US" sz="4000" i="1" dirty="0">
                <a:solidFill>
                  <a:srgbClr val="6C7E6C"/>
                </a:solidFill>
              </a:rPr>
              <a:t>40) </a:t>
            </a:r>
            <a:r>
              <a:rPr lang="en-US" sz="4000" dirty="0">
                <a:solidFill>
                  <a:srgbClr val="4A4A4A"/>
                </a:solidFill>
              </a:rPr>
              <a:t>"I tell you," he replied, "if they keep quiet, the stones will cry out."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9906000" cy="3352800"/>
          </a:xfrm>
        </p:spPr>
        <p:txBody>
          <a:bodyPr>
            <a:normAutofit/>
          </a:bodyPr>
          <a:lstStyle/>
          <a:p>
            <a:pPr marL="68580" indent="0">
              <a:buNone/>
            </a:pPr>
            <a:r>
              <a:rPr lang="en-US" sz="4000" i="1" dirty="0">
                <a:solidFill>
                  <a:srgbClr val="6C7E6C"/>
                </a:solidFill>
              </a:rPr>
              <a:t>41) </a:t>
            </a:r>
            <a:r>
              <a:rPr lang="en-US" sz="4000" dirty="0">
                <a:solidFill>
                  <a:srgbClr val="4A4A4A"/>
                </a:solidFill>
              </a:rPr>
              <a:t>“As he approached Jerusalem and saw the city, he wept over it </a:t>
            </a:r>
            <a:r>
              <a:rPr lang="en-US" sz="4000" i="1" dirty="0">
                <a:solidFill>
                  <a:srgbClr val="6C7E6C"/>
                </a:solidFill>
              </a:rPr>
              <a:t>42) </a:t>
            </a:r>
            <a:r>
              <a:rPr lang="en-US" sz="4000" dirty="0">
                <a:solidFill>
                  <a:srgbClr val="4A4A4A"/>
                </a:solidFill>
              </a:rPr>
              <a:t>and said, "If you, even you, had only known on this day what would bring you peace--but now it is hidden from your eyes.”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990600"/>
            <a:ext cx="9982200" cy="4876800"/>
          </a:xfrm>
        </p:spPr>
        <p:txBody>
          <a:bodyPr>
            <a:noAutofit/>
          </a:bodyPr>
          <a:lstStyle/>
          <a:p>
            <a:pPr marL="68580" indent="0">
              <a:buNone/>
            </a:pPr>
            <a:r>
              <a:rPr lang="en-US" sz="4000" i="1" dirty="0">
                <a:solidFill>
                  <a:srgbClr val="6C7E6C"/>
                </a:solidFill>
              </a:rPr>
              <a:t>43) </a:t>
            </a:r>
            <a:r>
              <a:rPr lang="en-US" sz="4000" dirty="0">
                <a:solidFill>
                  <a:srgbClr val="4A4A4A"/>
                </a:solidFill>
              </a:rPr>
              <a:t>“The days will come upon you when your enemies will build an embankment against you and encircle you and hem you in on every side. </a:t>
            </a:r>
            <a:r>
              <a:rPr lang="en-US" sz="4000" i="1" dirty="0">
                <a:solidFill>
                  <a:srgbClr val="6C7E6C"/>
                </a:solidFill>
              </a:rPr>
              <a:t>44) </a:t>
            </a:r>
            <a:r>
              <a:rPr lang="en-US" sz="4000" dirty="0">
                <a:solidFill>
                  <a:srgbClr val="4A4A4A"/>
                </a:solidFill>
              </a:rPr>
              <a:t>They will dash you to the ground, you and the children within your walls. They will not leave one stone on another, because you did not recognize the time of God's coming to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9906000" cy="3200400"/>
          </a:xfrm>
        </p:spPr>
        <p:txBody>
          <a:bodyPr>
            <a:normAutofit/>
          </a:bodyPr>
          <a:lstStyle/>
          <a:p>
            <a:pPr marL="68580" indent="0">
              <a:buNone/>
            </a:pPr>
            <a:r>
              <a:rPr lang="en-US" sz="4000" i="1" dirty="0">
                <a:solidFill>
                  <a:srgbClr val="6C7E6C"/>
                </a:solidFill>
              </a:rPr>
              <a:t>45) </a:t>
            </a:r>
            <a:r>
              <a:rPr lang="en-US" sz="4000" dirty="0">
                <a:solidFill>
                  <a:srgbClr val="4A4A4A"/>
                </a:solidFill>
              </a:rPr>
              <a:t>“Then he entered the temple area and began driving out those who were selling. </a:t>
            </a:r>
            <a:r>
              <a:rPr lang="en-US" sz="4000" i="1" dirty="0">
                <a:solidFill>
                  <a:srgbClr val="6C7E6C"/>
                </a:solidFill>
              </a:rPr>
              <a:t>46)</a:t>
            </a:r>
            <a:r>
              <a:rPr lang="en-US" sz="4000" dirty="0">
                <a:solidFill>
                  <a:srgbClr val="4A4A4A"/>
                </a:solidFill>
              </a:rPr>
              <a:t> "It is written," he said to them, " 'My house will be a house of prayer' ; but you have made it 'a den of robbers.'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9906000" cy="3962400"/>
          </a:xfrm>
        </p:spPr>
        <p:txBody>
          <a:bodyPr>
            <a:normAutofit/>
          </a:bodyPr>
          <a:lstStyle/>
          <a:p>
            <a:pPr marL="68580" indent="0">
              <a:buNone/>
            </a:pPr>
            <a:r>
              <a:rPr lang="en-US" sz="4000" i="1" dirty="0">
                <a:solidFill>
                  <a:srgbClr val="6C7E6C"/>
                </a:solidFill>
              </a:rPr>
              <a:t>47) </a:t>
            </a:r>
            <a:r>
              <a:rPr lang="en-US" sz="4000" dirty="0">
                <a:solidFill>
                  <a:srgbClr val="4A4A4A"/>
                </a:solidFill>
              </a:rPr>
              <a:t>“Every day he was teaching at the temple. But the chief priests, the teachers of the law and the leaders among the people were trying to kill him. </a:t>
            </a:r>
            <a:r>
              <a:rPr lang="en-US" sz="4000" i="1" dirty="0">
                <a:solidFill>
                  <a:srgbClr val="6C7E6C"/>
                </a:solidFill>
              </a:rPr>
              <a:t>48) </a:t>
            </a:r>
            <a:r>
              <a:rPr lang="en-US" sz="4000" dirty="0">
                <a:solidFill>
                  <a:srgbClr val="4A4A4A"/>
                </a:solidFill>
              </a:rPr>
              <a:t>Yet they could not find any way to do it, because all the people hung on his words.”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lstStyle/>
          <a:p>
            <a:pPr algn="ctr"/>
            <a:r>
              <a:rPr lang="en-US" sz="5400" dirty="0"/>
              <a:t>THE TRIUMPHAL ENTRY</a:t>
            </a:r>
          </a:p>
        </p:txBody>
      </p:sp>
      <p:sp>
        <p:nvSpPr>
          <p:cNvPr id="3" name="Content Placeholder 2"/>
          <p:cNvSpPr>
            <a:spLocks noGrp="1"/>
          </p:cNvSpPr>
          <p:nvPr>
            <p:ph idx="1"/>
          </p:nvPr>
        </p:nvSpPr>
        <p:spPr>
          <a:xfrm>
            <a:off x="1143000" y="1143000"/>
            <a:ext cx="9906000" cy="4572000"/>
          </a:xfrm>
        </p:spPr>
        <p:txBody>
          <a:bodyPr>
            <a:normAutofit/>
          </a:bodyPr>
          <a:lstStyle/>
          <a:p>
            <a:r>
              <a:rPr lang="en-US" sz="4000" dirty="0">
                <a:solidFill>
                  <a:srgbClr val="4A4A4A"/>
                </a:solidFill>
              </a:rPr>
              <a:t>A grand entrance like the Rose Parade, Mummers Parade, etc.</a:t>
            </a:r>
          </a:p>
          <a:p>
            <a:r>
              <a:rPr lang="en-US" sz="4000" dirty="0">
                <a:solidFill>
                  <a:srgbClr val="4A4A4A"/>
                </a:solidFill>
              </a:rPr>
              <a:t>What impresses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noAutofit/>
          </a:bodyPr>
          <a:lstStyle/>
          <a:p>
            <a:pPr algn="ctr"/>
            <a:r>
              <a:rPr lang="en-US" sz="5400" dirty="0"/>
              <a:t>LUKE 19:28-48</a:t>
            </a:r>
          </a:p>
        </p:txBody>
      </p:sp>
      <p:sp>
        <p:nvSpPr>
          <p:cNvPr id="3" name="Content Placeholder 2"/>
          <p:cNvSpPr>
            <a:spLocks noGrp="1"/>
          </p:cNvSpPr>
          <p:nvPr>
            <p:ph idx="1"/>
          </p:nvPr>
        </p:nvSpPr>
        <p:spPr>
          <a:xfrm>
            <a:off x="1143000" y="1219200"/>
            <a:ext cx="9906000" cy="4572000"/>
          </a:xfrm>
        </p:spPr>
        <p:txBody>
          <a:bodyPr>
            <a:normAutofit/>
          </a:bodyPr>
          <a:lstStyle/>
          <a:p>
            <a:r>
              <a:rPr lang="en-US" sz="4000" dirty="0">
                <a:solidFill>
                  <a:srgbClr val="4A4A4A"/>
                </a:solidFill>
              </a:rPr>
              <a:t>From Jericho (about 1200 feet </a:t>
            </a:r>
            <a:r>
              <a:rPr lang="en-US" sz="4000" u="sng" dirty="0">
                <a:solidFill>
                  <a:srgbClr val="4A4A4A"/>
                </a:solidFill>
              </a:rPr>
              <a:t>below</a:t>
            </a:r>
            <a:r>
              <a:rPr lang="en-US" sz="4000" dirty="0">
                <a:solidFill>
                  <a:srgbClr val="4A4A4A"/>
                </a:solidFill>
              </a:rPr>
              <a:t> sea level) up to Jerusalem (2680 ft. above sea level), a steep 15 mile journey through barren and dangerous wilderness.</a:t>
            </a:r>
          </a:p>
          <a:p>
            <a:r>
              <a:rPr lang="en-US" sz="4000" dirty="0">
                <a:solidFill>
                  <a:srgbClr val="4A4A4A"/>
                </a:solidFill>
              </a:rPr>
              <a:t>Will it be the coronation of the king or the cross?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9906000" cy="914400"/>
          </a:xfrm>
        </p:spPr>
        <p:txBody>
          <a:bodyPr>
            <a:noAutofit/>
          </a:bodyPr>
          <a:lstStyle/>
          <a:p>
            <a:pPr algn="ctr"/>
            <a:r>
              <a:rPr lang="en-US" sz="5400" dirty="0"/>
              <a:t>Notice the </a:t>
            </a:r>
            <a:r>
              <a:rPr lang="en-US" sz="5400" dirty="0">
                <a:solidFill>
                  <a:srgbClr val="C00000"/>
                </a:solidFill>
              </a:rPr>
              <a:t>3 R’s </a:t>
            </a:r>
            <a:r>
              <a:rPr lang="en-US" sz="5400" dirty="0"/>
              <a:t>of the KING</a:t>
            </a:r>
          </a:p>
        </p:txBody>
      </p:sp>
      <p:sp>
        <p:nvSpPr>
          <p:cNvPr id="3" name="Content Placeholder 2"/>
          <p:cNvSpPr>
            <a:spLocks noGrp="1"/>
          </p:cNvSpPr>
          <p:nvPr>
            <p:ph idx="1"/>
          </p:nvPr>
        </p:nvSpPr>
        <p:spPr>
          <a:xfrm>
            <a:off x="1143000" y="1219200"/>
            <a:ext cx="9906000" cy="4572000"/>
          </a:xfrm>
        </p:spPr>
        <p:txBody>
          <a:bodyPr>
            <a:normAutofit/>
          </a:bodyPr>
          <a:lstStyle/>
          <a:p>
            <a:r>
              <a:rPr lang="en-US" sz="4400" dirty="0">
                <a:solidFill>
                  <a:srgbClr val="4A4A4A"/>
                </a:solidFill>
              </a:rPr>
              <a:t>R---</a:t>
            </a:r>
            <a:r>
              <a:rPr lang="en-US" sz="4400" dirty="0">
                <a:solidFill>
                  <a:srgbClr val="C00000"/>
                </a:solidFill>
              </a:rPr>
              <a:t>R</a:t>
            </a:r>
            <a:r>
              <a:rPr lang="en-US" sz="4400" dirty="0">
                <a:solidFill>
                  <a:srgbClr val="4A4A4A"/>
                </a:solidFill>
              </a:rPr>
              <a:t>egalia of the King.</a:t>
            </a:r>
          </a:p>
          <a:p>
            <a:r>
              <a:rPr lang="en-US" sz="4400" dirty="0">
                <a:solidFill>
                  <a:srgbClr val="4A4A4A"/>
                </a:solidFill>
              </a:rPr>
              <a:t>R---</a:t>
            </a:r>
            <a:r>
              <a:rPr lang="en-US" sz="4400" dirty="0">
                <a:solidFill>
                  <a:srgbClr val="C00000"/>
                </a:solidFill>
              </a:rPr>
              <a:t>R</a:t>
            </a:r>
            <a:r>
              <a:rPr lang="en-US" sz="4400" dirty="0">
                <a:solidFill>
                  <a:srgbClr val="4A4A4A"/>
                </a:solidFill>
              </a:rPr>
              <a:t>eception of the King.</a:t>
            </a:r>
          </a:p>
          <a:p>
            <a:r>
              <a:rPr lang="en-US" sz="4400" dirty="0">
                <a:solidFill>
                  <a:srgbClr val="4A4A4A"/>
                </a:solidFill>
              </a:rPr>
              <a:t>R---</a:t>
            </a:r>
            <a:r>
              <a:rPr lang="en-US" sz="4400" dirty="0">
                <a:solidFill>
                  <a:srgbClr val="C00000"/>
                </a:solidFill>
              </a:rPr>
              <a:t>R</a:t>
            </a:r>
            <a:r>
              <a:rPr lang="en-US" sz="4400" dirty="0">
                <a:solidFill>
                  <a:srgbClr val="4A4A4A"/>
                </a:solidFill>
              </a:rPr>
              <a:t>esponse of the 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819912"/>
          </a:xfrm>
        </p:spPr>
        <p:txBody>
          <a:bodyPr>
            <a:noAutofit/>
          </a:bodyPr>
          <a:lstStyle/>
          <a:p>
            <a:pPr algn="ctr"/>
            <a:r>
              <a:rPr lang="en-US" sz="5400" dirty="0"/>
              <a:t>1</a:t>
            </a:r>
            <a:r>
              <a:rPr lang="en-US" sz="5400" baseline="30000" dirty="0"/>
              <a:t>st</a:t>
            </a:r>
            <a:r>
              <a:rPr lang="en-US" sz="5400" dirty="0"/>
              <a:t> </a:t>
            </a:r>
            <a:r>
              <a:rPr lang="en-US" sz="5400" dirty="0">
                <a:solidFill>
                  <a:srgbClr val="C00000"/>
                </a:solidFill>
              </a:rPr>
              <a:t>R</a:t>
            </a:r>
            <a:r>
              <a:rPr lang="en-US" sz="5400" dirty="0"/>
              <a:t>---</a:t>
            </a:r>
            <a:r>
              <a:rPr lang="en-US" sz="5400" dirty="0">
                <a:solidFill>
                  <a:srgbClr val="C00000"/>
                </a:solidFill>
              </a:rPr>
              <a:t>REGALIA</a:t>
            </a:r>
            <a:r>
              <a:rPr lang="en-US" sz="5400" dirty="0"/>
              <a:t> OF THE KING</a:t>
            </a:r>
          </a:p>
        </p:txBody>
      </p:sp>
      <p:sp>
        <p:nvSpPr>
          <p:cNvPr id="3" name="Content Placeholder 2"/>
          <p:cNvSpPr>
            <a:spLocks noGrp="1"/>
          </p:cNvSpPr>
          <p:nvPr>
            <p:ph idx="1"/>
          </p:nvPr>
        </p:nvSpPr>
        <p:spPr>
          <a:xfrm>
            <a:off x="1143000" y="1143000"/>
            <a:ext cx="9906000" cy="3581400"/>
          </a:xfrm>
        </p:spPr>
        <p:txBody>
          <a:bodyPr>
            <a:normAutofit/>
          </a:bodyPr>
          <a:lstStyle/>
          <a:p>
            <a:r>
              <a:rPr lang="en-US" sz="4000" dirty="0">
                <a:solidFill>
                  <a:srgbClr val="4A4A4A"/>
                </a:solidFill>
              </a:rPr>
              <a:t>Zechariah 9:9– “See, your king comes to you, righteous and having salvation, gentle and riding on a donkey, on a colt , the foal of a donkey.”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lstStyle/>
          <a:p>
            <a:pPr algn="ctr"/>
            <a:r>
              <a:rPr lang="en-US" sz="5400" dirty="0"/>
              <a:t>King Solomon’s Inauguration</a:t>
            </a:r>
          </a:p>
        </p:txBody>
      </p:sp>
      <p:sp>
        <p:nvSpPr>
          <p:cNvPr id="3" name="Content Placeholder 2"/>
          <p:cNvSpPr>
            <a:spLocks noGrp="1"/>
          </p:cNvSpPr>
          <p:nvPr>
            <p:ph idx="1"/>
          </p:nvPr>
        </p:nvSpPr>
        <p:spPr>
          <a:xfrm>
            <a:off x="1143000" y="1219200"/>
            <a:ext cx="9906000" cy="4800600"/>
          </a:xfrm>
        </p:spPr>
        <p:txBody>
          <a:bodyPr>
            <a:normAutofit/>
          </a:bodyPr>
          <a:lstStyle/>
          <a:p>
            <a:r>
              <a:rPr lang="en-US" sz="4000" dirty="0">
                <a:solidFill>
                  <a:srgbClr val="4A4A4A"/>
                </a:solidFill>
              </a:rPr>
              <a:t>1 Kings 1:33– “Set Solomon my son on my own mule and take him down to Gihon…anoint him king over Israel.  Blow the trumpet and shout, ‘Long live King Solomon!’”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62000"/>
            <a:ext cx="7851648" cy="3657600"/>
          </a:xfrm>
        </p:spPr>
        <p:txBody>
          <a:bodyPr>
            <a:noAutofit/>
          </a:bodyPr>
          <a:lstStyle/>
          <a:p>
            <a:pPr algn="ctr"/>
            <a:r>
              <a:rPr lang="en-US" sz="9600" b="0" i="1" dirty="0"/>
              <a:t>THE KING </a:t>
            </a:r>
            <a:br>
              <a:rPr lang="en-US" sz="9600" b="0" i="1" dirty="0"/>
            </a:br>
            <a:r>
              <a:rPr lang="en-US" sz="9600" b="0" i="1" dirty="0"/>
              <a:t>IS COMING</a:t>
            </a:r>
          </a:p>
        </p:txBody>
      </p:sp>
      <p:sp>
        <p:nvSpPr>
          <p:cNvPr id="3" name="Subtitle 2"/>
          <p:cNvSpPr>
            <a:spLocks noGrp="1"/>
          </p:cNvSpPr>
          <p:nvPr>
            <p:ph type="subTitle" idx="1"/>
          </p:nvPr>
        </p:nvSpPr>
        <p:spPr>
          <a:xfrm>
            <a:off x="2057400" y="4038600"/>
            <a:ext cx="7854696" cy="942536"/>
          </a:xfrm>
        </p:spPr>
        <p:txBody>
          <a:bodyPr>
            <a:normAutofit/>
          </a:bodyPr>
          <a:lstStyle/>
          <a:p>
            <a:pPr algn="r"/>
            <a:r>
              <a:rPr lang="en-US" sz="4400" dirty="0"/>
              <a:t>Luke 19:28-48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lstStyle/>
          <a:p>
            <a:pPr algn="ctr"/>
            <a:r>
              <a:rPr lang="en-US" sz="5400" dirty="0"/>
              <a:t>KING JEHU’s Inauguration</a:t>
            </a:r>
          </a:p>
        </p:txBody>
      </p:sp>
      <p:sp>
        <p:nvSpPr>
          <p:cNvPr id="3" name="Content Placeholder 2"/>
          <p:cNvSpPr>
            <a:spLocks noGrp="1"/>
          </p:cNvSpPr>
          <p:nvPr>
            <p:ph idx="1"/>
          </p:nvPr>
        </p:nvSpPr>
        <p:spPr>
          <a:xfrm>
            <a:off x="1143000" y="1143000"/>
            <a:ext cx="9906000" cy="5212560"/>
          </a:xfrm>
        </p:spPr>
        <p:txBody>
          <a:bodyPr>
            <a:normAutofit/>
          </a:bodyPr>
          <a:lstStyle/>
          <a:p>
            <a:r>
              <a:rPr lang="en-US" sz="4000" dirty="0">
                <a:solidFill>
                  <a:srgbClr val="4A4A4A"/>
                </a:solidFill>
              </a:rPr>
              <a:t>2 Kings 9:12-13– “This is what the LORD says:  “I anoint you king over Israel.”  They hurried and took their cloaks and spread them under him on the bare steps.  Then they blew the trumpet and shouted,  “Jehu is 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914400"/>
          </a:xfrm>
        </p:spPr>
        <p:txBody>
          <a:bodyPr>
            <a:noAutofit/>
          </a:bodyPr>
          <a:lstStyle/>
          <a:p>
            <a:pPr algn="ctr"/>
            <a:r>
              <a:rPr lang="en-US" sz="5400" dirty="0"/>
              <a:t>2</a:t>
            </a:r>
            <a:r>
              <a:rPr lang="en-US" sz="5400" baseline="30000" dirty="0"/>
              <a:t>nd</a:t>
            </a:r>
            <a:r>
              <a:rPr lang="en-US" sz="5400" dirty="0"/>
              <a:t> </a:t>
            </a:r>
            <a:r>
              <a:rPr lang="en-US" sz="5400" dirty="0">
                <a:solidFill>
                  <a:srgbClr val="C00000"/>
                </a:solidFill>
              </a:rPr>
              <a:t>R</a:t>
            </a:r>
            <a:r>
              <a:rPr lang="en-US" sz="5400" dirty="0"/>
              <a:t>---</a:t>
            </a:r>
            <a:r>
              <a:rPr lang="en-US" sz="5400" dirty="0">
                <a:solidFill>
                  <a:srgbClr val="C00000"/>
                </a:solidFill>
              </a:rPr>
              <a:t>Reception</a:t>
            </a:r>
            <a:r>
              <a:rPr lang="en-US" sz="5400" dirty="0"/>
              <a:t> of the King</a:t>
            </a:r>
          </a:p>
        </p:txBody>
      </p:sp>
      <p:sp>
        <p:nvSpPr>
          <p:cNvPr id="3" name="Content Placeholder 2"/>
          <p:cNvSpPr>
            <a:spLocks noGrp="1"/>
          </p:cNvSpPr>
          <p:nvPr>
            <p:ph idx="1"/>
          </p:nvPr>
        </p:nvSpPr>
        <p:spPr>
          <a:xfrm>
            <a:off x="1143000" y="1143000"/>
            <a:ext cx="9906000" cy="5181600"/>
          </a:xfrm>
        </p:spPr>
        <p:txBody>
          <a:bodyPr/>
          <a:lstStyle/>
          <a:p>
            <a:r>
              <a:rPr lang="en-US" sz="4000" dirty="0">
                <a:solidFill>
                  <a:srgbClr val="4A4A4A"/>
                </a:solidFill>
              </a:rPr>
              <a:t>The whole crowd of disciples– “Blessed is the king who comes in the name of the Lord!  Peace in heaven and glory in the highest.”  Luke 19:38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normAutofit/>
          </a:bodyPr>
          <a:lstStyle/>
          <a:p>
            <a:pPr algn="ctr"/>
            <a:r>
              <a:rPr lang="en-US" sz="5400" dirty="0"/>
              <a:t>2</a:t>
            </a:r>
            <a:r>
              <a:rPr lang="en-US" sz="5400" baseline="30000" dirty="0"/>
              <a:t>nd</a:t>
            </a:r>
            <a:r>
              <a:rPr lang="en-US" sz="5400" dirty="0"/>
              <a:t> </a:t>
            </a:r>
            <a:r>
              <a:rPr lang="en-US" sz="5400" dirty="0">
                <a:solidFill>
                  <a:srgbClr val="C00000"/>
                </a:solidFill>
              </a:rPr>
              <a:t>R</a:t>
            </a:r>
            <a:r>
              <a:rPr lang="en-US" sz="5400" dirty="0"/>
              <a:t>---</a:t>
            </a:r>
            <a:r>
              <a:rPr lang="en-US" sz="5400" dirty="0">
                <a:solidFill>
                  <a:srgbClr val="C00000"/>
                </a:solidFill>
              </a:rPr>
              <a:t>Reception</a:t>
            </a:r>
            <a:r>
              <a:rPr lang="en-US" sz="5400" dirty="0"/>
              <a:t> of the King</a:t>
            </a:r>
          </a:p>
        </p:txBody>
      </p:sp>
      <p:sp>
        <p:nvSpPr>
          <p:cNvPr id="3" name="Content Placeholder 2"/>
          <p:cNvSpPr>
            <a:spLocks noGrp="1"/>
          </p:cNvSpPr>
          <p:nvPr>
            <p:ph idx="1"/>
          </p:nvPr>
        </p:nvSpPr>
        <p:spPr>
          <a:xfrm>
            <a:off x="1219200" y="1143000"/>
            <a:ext cx="9829800" cy="4724400"/>
          </a:xfrm>
        </p:spPr>
        <p:txBody>
          <a:bodyPr>
            <a:normAutofit/>
          </a:bodyPr>
          <a:lstStyle/>
          <a:p>
            <a:r>
              <a:rPr lang="en-US" sz="4000" dirty="0">
                <a:solidFill>
                  <a:srgbClr val="4A4A4A"/>
                </a:solidFill>
              </a:rPr>
              <a:t>Matthew 21:9 --  “Hosanna to the Son of David!”  “Blessed is he who comes in the name of the Lord!”  “Hosanna in the highest!”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normAutofit/>
          </a:bodyPr>
          <a:lstStyle/>
          <a:p>
            <a:pPr algn="ctr"/>
            <a:r>
              <a:rPr lang="en-US" sz="5400" dirty="0"/>
              <a:t>2</a:t>
            </a:r>
            <a:r>
              <a:rPr lang="en-US" sz="5400" baseline="30000" dirty="0"/>
              <a:t>nd</a:t>
            </a:r>
            <a:r>
              <a:rPr lang="en-US" sz="5400" dirty="0"/>
              <a:t> </a:t>
            </a:r>
            <a:r>
              <a:rPr lang="en-US" sz="5400" dirty="0">
                <a:solidFill>
                  <a:srgbClr val="C00000"/>
                </a:solidFill>
              </a:rPr>
              <a:t>R</a:t>
            </a:r>
            <a:r>
              <a:rPr lang="en-US" sz="5400" dirty="0"/>
              <a:t>---</a:t>
            </a:r>
            <a:r>
              <a:rPr lang="en-US" sz="5400" dirty="0">
                <a:solidFill>
                  <a:srgbClr val="C00000"/>
                </a:solidFill>
              </a:rPr>
              <a:t>Reception</a:t>
            </a:r>
            <a:r>
              <a:rPr lang="en-US" sz="5400" dirty="0"/>
              <a:t> of the King</a:t>
            </a:r>
          </a:p>
        </p:txBody>
      </p:sp>
      <p:sp>
        <p:nvSpPr>
          <p:cNvPr id="3" name="Content Placeholder 2"/>
          <p:cNvSpPr>
            <a:spLocks noGrp="1"/>
          </p:cNvSpPr>
          <p:nvPr>
            <p:ph idx="1"/>
          </p:nvPr>
        </p:nvSpPr>
        <p:spPr>
          <a:xfrm>
            <a:off x="1143000" y="1143000"/>
            <a:ext cx="9906000" cy="5212560"/>
          </a:xfrm>
        </p:spPr>
        <p:txBody>
          <a:bodyPr>
            <a:normAutofit/>
          </a:bodyPr>
          <a:lstStyle/>
          <a:p>
            <a:r>
              <a:rPr lang="en-US" sz="4000" dirty="0">
                <a:solidFill>
                  <a:srgbClr val="4A4A4A"/>
                </a:solidFill>
              </a:rPr>
              <a:t>“Who is this?”   </a:t>
            </a:r>
          </a:p>
          <a:p>
            <a:r>
              <a:rPr lang="en-US" sz="4000" dirty="0">
                <a:solidFill>
                  <a:srgbClr val="4A4A4A"/>
                </a:solidFill>
              </a:rPr>
              <a:t>The crowds answered,  “This is Jesus, the prophet from Nazareth in Galilee.”           Matthew 21:10-11</a:t>
            </a:r>
          </a:p>
          <a:p>
            <a:r>
              <a:rPr lang="en-US" sz="4000" dirty="0">
                <a:solidFill>
                  <a:srgbClr val="4A4A4A"/>
                </a:solidFill>
              </a:rPr>
              <a:t>Muslims could agree, Jesus is a good prophet.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lstStyle/>
          <a:p>
            <a:pPr algn="ctr"/>
            <a:r>
              <a:rPr lang="en-US" sz="5400" dirty="0"/>
              <a:t>Luke 19:44--Jesus</a:t>
            </a:r>
          </a:p>
        </p:txBody>
      </p:sp>
      <p:sp>
        <p:nvSpPr>
          <p:cNvPr id="3" name="Content Placeholder 2"/>
          <p:cNvSpPr>
            <a:spLocks noGrp="1"/>
          </p:cNvSpPr>
          <p:nvPr>
            <p:ph idx="1"/>
          </p:nvPr>
        </p:nvSpPr>
        <p:spPr>
          <a:xfrm>
            <a:off x="1143000" y="1371600"/>
            <a:ext cx="9906000" cy="4983960"/>
          </a:xfrm>
        </p:spPr>
        <p:txBody>
          <a:bodyPr>
            <a:normAutofit/>
          </a:bodyPr>
          <a:lstStyle/>
          <a:p>
            <a:r>
              <a:rPr lang="en-US" sz="4000" dirty="0">
                <a:solidFill>
                  <a:srgbClr val="4A4A4A"/>
                </a:solidFill>
              </a:rPr>
              <a:t>“You did not recognize the time of God’s coming to you.”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lstStyle/>
          <a:p>
            <a:pPr algn="ctr"/>
            <a:r>
              <a:rPr lang="en-US" sz="5400" dirty="0"/>
              <a:t>Zech. 9:9</a:t>
            </a:r>
          </a:p>
        </p:txBody>
      </p:sp>
      <p:sp>
        <p:nvSpPr>
          <p:cNvPr id="3" name="Content Placeholder 2"/>
          <p:cNvSpPr>
            <a:spLocks noGrp="1"/>
          </p:cNvSpPr>
          <p:nvPr>
            <p:ph idx="1"/>
          </p:nvPr>
        </p:nvSpPr>
        <p:spPr>
          <a:xfrm>
            <a:off x="1143000" y="1143000"/>
            <a:ext cx="9906000" cy="4724400"/>
          </a:xfrm>
        </p:spPr>
        <p:txBody>
          <a:bodyPr>
            <a:normAutofit/>
          </a:bodyPr>
          <a:lstStyle/>
          <a:p>
            <a:r>
              <a:rPr lang="en-US" sz="4000" dirty="0">
                <a:solidFill>
                  <a:srgbClr val="4A4A4A"/>
                </a:solidFill>
              </a:rPr>
              <a:t>“See your king comes to you, righteous and having salvation, gentle and riding on  a donkey, on a colt, the foal of a donkey.”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3375"/>
            <a:ext cx="10363200" cy="914400"/>
          </a:xfrm>
        </p:spPr>
        <p:txBody>
          <a:bodyPr/>
          <a:lstStyle/>
          <a:p>
            <a:pPr algn="ctr"/>
            <a:r>
              <a:rPr lang="en-US" sz="5400" dirty="0"/>
              <a:t>ISRAEL</a:t>
            </a:r>
          </a:p>
        </p:txBody>
      </p:sp>
      <p:sp>
        <p:nvSpPr>
          <p:cNvPr id="3" name="Content Placeholder 2"/>
          <p:cNvSpPr>
            <a:spLocks noGrp="1"/>
          </p:cNvSpPr>
          <p:nvPr>
            <p:ph idx="1"/>
          </p:nvPr>
        </p:nvSpPr>
        <p:spPr>
          <a:xfrm>
            <a:off x="1143000" y="1143000"/>
            <a:ext cx="9906000" cy="4648200"/>
          </a:xfrm>
        </p:spPr>
        <p:txBody>
          <a:bodyPr>
            <a:normAutofit/>
          </a:bodyPr>
          <a:lstStyle/>
          <a:p>
            <a:r>
              <a:rPr lang="en-US" sz="4000" dirty="0">
                <a:solidFill>
                  <a:srgbClr val="4A4A4A"/>
                </a:solidFill>
              </a:rPr>
              <a:t>Isaiah 1:3– “The ox knows his master, the donkey his owner’s manger, but Israel does not know, my people do not understand.”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066800"/>
          </a:xfrm>
        </p:spPr>
        <p:txBody>
          <a:bodyPr/>
          <a:lstStyle/>
          <a:p>
            <a:pPr algn="ctr"/>
            <a:r>
              <a:rPr lang="en-US" sz="5400" dirty="0"/>
              <a:t>PHARISEES</a:t>
            </a:r>
          </a:p>
        </p:txBody>
      </p:sp>
      <p:sp>
        <p:nvSpPr>
          <p:cNvPr id="3" name="Content Placeholder 2"/>
          <p:cNvSpPr>
            <a:spLocks noGrp="1"/>
          </p:cNvSpPr>
          <p:nvPr>
            <p:ph idx="1"/>
          </p:nvPr>
        </p:nvSpPr>
        <p:spPr>
          <a:xfrm>
            <a:off x="1143000" y="1143000"/>
            <a:ext cx="9906000" cy="4953000"/>
          </a:xfrm>
        </p:spPr>
        <p:txBody>
          <a:bodyPr>
            <a:noAutofit/>
          </a:bodyPr>
          <a:lstStyle/>
          <a:p>
            <a:r>
              <a:rPr lang="en-US" sz="4000" dirty="0">
                <a:solidFill>
                  <a:srgbClr val="4A4A4A"/>
                </a:solidFill>
              </a:rPr>
              <a:t>Luke 19:39– “Teacher, rebuke your disciples!”</a:t>
            </a:r>
          </a:p>
          <a:p>
            <a:r>
              <a:rPr lang="en-US" sz="4000" dirty="0">
                <a:solidFill>
                  <a:srgbClr val="4A4A4A"/>
                </a:solidFill>
              </a:rPr>
              <a:t>Luke 19:40– “I tell you, he (Jesus) replied, if they keep quiet, the stones will cry out.”</a:t>
            </a:r>
          </a:p>
          <a:p>
            <a:r>
              <a:rPr lang="en-US" sz="4000" dirty="0">
                <a:solidFill>
                  <a:srgbClr val="4A4A4A"/>
                </a:solidFill>
              </a:rPr>
              <a:t>Luke 19:47-  “But the chief priests, the teachers of the law and the leaders among the people were trying to kill him.”</a:t>
            </a:r>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0363200" cy="914400"/>
          </a:xfrm>
        </p:spPr>
        <p:txBody>
          <a:bodyPr/>
          <a:lstStyle/>
          <a:p>
            <a:pPr algn="ctr"/>
            <a:r>
              <a:rPr lang="en-US" sz="5400" dirty="0"/>
              <a:t>PHARISEES</a:t>
            </a:r>
          </a:p>
        </p:txBody>
      </p:sp>
      <p:sp>
        <p:nvSpPr>
          <p:cNvPr id="3" name="Content Placeholder 2"/>
          <p:cNvSpPr>
            <a:spLocks noGrp="1"/>
          </p:cNvSpPr>
          <p:nvPr>
            <p:ph idx="1"/>
          </p:nvPr>
        </p:nvSpPr>
        <p:spPr>
          <a:xfrm>
            <a:off x="1143000" y="1143000"/>
            <a:ext cx="9906000" cy="4983960"/>
          </a:xfrm>
        </p:spPr>
        <p:txBody>
          <a:bodyPr>
            <a:noAutofit/>
          </a:bodyPr>
          <a:lstStyle/>
          <a:p>
            <a:r>
              <a:rPr lang="en-US" sz="4000" dirty="0">
                <a:solidFill>
                  <a:srgbClr val="4A4A4A"/>
                </a:solidFill>
              </a:rPr>
              <a:t>John 12:19– “The Pharisees said to one another, “See, this is getting us no where.  Look how the whole world has gone after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52400"/>
            <a:ext cx="9067800" cy="1600200"/>
          </a:xfrm>
        </p:spPr>
        <p:txBody>
          <a:bodyPr>
            <a:noAutofit/>
          </a:bodyPr>
          <a:lstStyle/>
          <a:p>
            <a:pPr algn="ctr"/>
            <a:r>
              <a:rPr lang="en-US" sz="5400" dirty="0"/>
              <a:t>3</a:t>
            </a:r>
            <a:r>
              <a:rPr lang="en-US" sz="5400" baseline="30000" dirty="0"/>
              <a:t>rd</a:t>
            </a:r>
            <a:r>
              <a:rPr lang="en-US" sz="5400" dirty="0"/>
              <a:t> </a:t>
            </a:r>
            <a:r>
              <a:rPr lang="en-US" sz="5400" dirty="0">
                <a:solidFill>
                  <a:srgbClr val="C00000"/>
                </a:solidFill>
              </a:rPr>
              <a:t>R</a:t>
            </a:r>
            <a:r>
              <a:rPr lang="en-US" sz="5400" dirty="0"/>
              <a:t>---</a:t>
            </a:r>
            <a:r>
              <a:rPr lang="en-US" sz="5400" dirty="0">
                <a:solidFill>
                  <a:srgbClr val="C00000"/>
                </a:solidFill>
              </a:rPr>
              <a:t>RESPONSE</a:t>
            </a:r>
            <a:br>
              <a:rPr lang="en-US" sz="5400" dirty="0">
                <a:solidFill>
                  <a:srgbClr val="C00000"/>
                </a:solidFill>
              </a:rPr>
            </a:br>
            <a:r>
              <a:rPr lang="en-US" sz="5400" dirty="0"/>
              <a:t>OF THE KING</a:t>
            </a:r>
          </a:p>
        </p:txBody>
      </p:sp>
      <p:sp>
        <p:nvSpPr>
          <p:cNvPr id="3" name="Content Placeholder 2"/>
          <p:cNvSpPr>
            <a:spLocks noGrp="1"/>
          </p:cNvSpPr>
          <p:nvPr>
            <p:ph idx="1"/>
          </p:nvPr>
        </p:nvSpPr>
        <p:spPr>
          <a:xfrm>
            <a:off x="1143000" y="1828800"/>
            <a:ext cx="9906000" cy="3200400"/>
          </a:xfrm>
        </p:spPr>
        <p:txBody>
          <a:bodyPr>
            <a:noAutofit/>
          </a:bodyPr>
          <a:lstStyle/>
          <a:p>
            <a:r>
              <a:rPr lang="en-US" sz="4000" dirty="0">
                <a:solidFill>
                  <a:srgbClr val="4A4A4A"/>
                </a:solidFill>
              </a:rPr>
              <a:t>Luke 19:41-44</a:t>
            </a:r>
          </a:p>
          <a:p>
            <a:r>
              <a:rPr lang="en-US" sz="4000" dirty="0">
                <a:solidFill>
                  <a:srgbClr val="4A4A4A"/>
                </a:solidFill>
              </a:rPr>
              <a:t>Jesus “wept over it” (lit. deep sobs) over Jerusalem. </a:t>
            </a:r>
          </a:p>
          <a:p>
            <a:r>
              <a:rPr lang="en-US" sz="4000" dirty="0">
                <a:solidFill>
                  <a:srgbClr val="4A4A4A"/>
                </a:solidFill>
              </a:rPr>
              <a:t>He knew most were insincere.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0500"/>
            <a:ext cx="10363200" cy="914400"/>
          </a:xfrm>
        </p:spPr>
        <p:txBody>
          <a:bodyPr/>
          <a:lstStyle/>
          <a:p>
            <a:pPr algn="ctr"/>
            <a:r>
              <a:rPr lang="en-US" sz="5400" dirty="0"/>
              <a:t>The Triumphal Entry</a:t>
            </a:r>
          </a:p>
        </p:txBody>
      </p:sp>
      <p:sp>
        <p:nvSpPr>
          <p:cNvPr id="3" name="Content Placeholder 2"/>
          <p:cNvSpPr>
            <a:spLocks noGrp="1"/>
          </p:cNvSpPr>
          <p:nvPr>
            <p:ph idx="1"/>
          </p:nvPr>
        </p:nvSpPr>
        <p:spPr>
          <a:xfrm>
            <a:off x="1143000" y="1371600"/>
            <a:ext cx="9906000" cy="4419600"/>
          </a:xfrm>
        </p:spPr>
        <p:txBody>
          <a:bodyPr>
            <a:normAutofit/>
          </a:bodyPr>
          <a:lstStyle/>
          <a:p>
            <a:r>
              <a:rPr lang="en-US" sz="4000" dirty="0">
                <a:solidFill>
                  <a:srgbClr val="4A4A4A"/>
                </a:solidFill>
              </a:rPr>
              <a:t>Palm Sunday</a:t>
            </a:r>
          </a:p>
          <a:p>
            <a:r>
              <a:rPr lang="en-US" sz="4000" dirty="0">
                <a:solidFill>
                  <a:srgbClr val="4A4A4A"/>
                </a:solidFill>
              </a:rPr>
              <a:t>From the Mount of Olives, down the </a:t>
            </a:r>
            <a:r>
              <a:rPr lang="en-US" sz="4000" dirty="0" err="1">
                <a:solidFill>
                  <a:srgbClr val="4A4A4A"/>
                </a:solidFill>
              </a:rPr>
              <a:t>Kidron</a:t>
            </a:r>
            <a:r>
              <a:rPr lang="en-US" sz="4000" dirty="0">
                <a:solidFill>
                  <a:srgbClr val="4A4A4A"/>
                </a:solidFill>
              </a:rPr>
              <a:t> Valley, and into Jerusalem.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545336"/>
          </a:xfrm>
        </p:spPr>
        <p:txBody>
          <a:bodyPr>
            <a:noAutofit/>
          </a:bodyPr>
          <a:lstStyle/>
          <a:p>
            <a:pPr algn="ctr"/>
            <a:r>
              <a:rPr lang="en-US" sz="5400" dirty="0"/>
              <a:t>3</a:t>
            </a:r>
            <a:r>
              <a:rPr lang="en-US" sz="5400" baseline="30000" dirty="0"/>
              <a:t>rd</a:t>
            </a:r>
            <a:r>
              <a:rPr lang="en-US" sz="5400" dirty="0"/>
              <a:t> </a:t>
            </a:r>
            <a:r>
              <a:rPr lang="en-US" sz="5400" dirty="0">
                <a:solidFill>
                  <a:srgbClr val="C00000"/>
                </a:solidFill>
              </a:rPr>
              <a:t>R</a:t>
            </a:r>
            <a:r>
              <a:rPr lang="en-US" sz="5400" dirty="0"/>
              <a:t>---</a:t>
            </a:r>
            <a:r>
              <a:rPr lang="en-US" sz="5400" dirty="0">
                <a:solidFill>
                  <a:srgbClr val="C00000"/>
                </a:solidFill>
              </a:rPr>
              <a:t>RESPONSE</a:t>
            </a:r>
            <a:br>
              <a:rPr lang="en-US" sz="5400" dirty="0">
                <a:solidFill>
                  <a:srgbClr val="FF0000"/>
                </a:solidFill>
              </a:rPr>
            </a:br>
            <a:r>
              <a:rPr lang="en-US" sz="5400" dirty="0"/>
              <a:t>OF THE KING</a:t>
            </a:r>
          </a:p>
        </p:txBody>
      </p:sp>
      <p:sp>
        <p:nvSpPr>
          <p:cNvPr id="3" name="Content Placeholder 2"/>
          <p:cNvSpPr>
            <a:spLocks noGrp="1"/>
          </p:cNvSpPr>
          <p:nvPr>
            <p:ph idx="1"/>
          </p:nvPr>
        </p:nvSpPr>
        <p:spPr>
          <a:xfrm>
            <a:off x="1143000" y="2057400"/>
            <a:ext cx="9906000" cy="3276600"/>
          </a:xfrm>
        </p:spPr>
        <p:txBody>
          <a:bodyPr>
            <a:noAutofit/>
          </a:bodyPr>
          <a:lstStyle/>
          <a:p>
            <a:r>
              <a:rPr lang="en-US" sz="4000" dirty="0">
                <a:solidFill>
                  <a:srgbClr val="4A4A4A"/>
                </a:solidFill>
              </a:rPr>
              <a:t>Luke 19:45-48</a:t>
            </a:r>
          </a:p>
          <a:p>
            <a:r>
              <a:rPr lang="en-US" sz="4000" dirty="0">
                <a:solidFill>
                  <a:srgbClr val="4A4A4A"/>
                </a:solidFill>
              </a:rPr>
              <a:t>“Jesus entered the temple area and began driving out those who were selling …’My house will be a house of prayer’, but you have made it ‘a den of robbers.’”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600200"/>
          </a:xfrm>
        </p:spPr>
        <p:txBody>
          <a:bodyPr>
            <a:noAutofit/>
          </a:bodyPr>
          <a:lstStyle/>
          <a:p>
            <a:pPr algn="ctr"/>
            <a:r>
              <a:rPr lang="en-US" sz="5400" b="1" dirty="0"/>
              <a:t>HOW WOULD JESUS RESPOND TO YOU, TO US?</a:t>
            </a:r>
          </a:p>
        </p:txBody>
      </p:sp>
      <p:sp>
        <p:nvSpPr>
          <p:cNvPr id="3" name="Content Placeholder 2"/>
          <p:cNvSpPr>
            <a:spLocks noGrp="1"/>
          </p:cNvSpPr>
          <p:nvPr>
            <p:ph idx="1"/>
          </p:nvPr>
        </p:nvSpPr>
        <p:spPr>
          <a:xfrm>
            <a:off x="1143000" y="2133600"/>
            <a:ext cx="9906000" cy="3505200"/>
          </a:xfrm>
        </p:spPr>
        <p:txBody>
          <a:bodyPr>
            <a:noAutofit/>
          </a:bodyPr>
          <a:lstStyle/>
          <a:p>
            <a:r>
              <a:rPr lang="en-US" sz="4000" dirty="0">
                <a:solidFill>
                  <a:srgbClr val="4A4A4A"/>
                </a:solidFill>
              </a:rPr>
              <a:t>Jesus knows your heart. He knows your soul.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914400"/>
          </a:xfrm>
        </p:spPr>
        <p:txBody>
          <a:bodyPr/>
          <a:lstStyle/>
          <a:p>
            <a:pPr algn="ctr"/>
            <a:r>
              <a:rPr lang="en-US" sz="5400" dirty="0"/>
              <a:t>2 Cor. 5:10</a:t>
            </a:r>
          </a:p>
        </p:txBody>
      </p:sp>
      <p:sp>
        <p:nvSpPr>
          <p:cNvPr id="3" name="Content Placeholder 2"/>
          <p:cNvSpPr>
            <a:spLocks noGrp="1"/>
          </p:cNvSpPr>
          <p:nvPr>
            <p:ph idx="1"/>
          </p:nvPr>
        </p:nvSpPr>
        <p:spPr>
          <a:xfrm>
            <a:off x="1143000" y="1295400"/>
            <a:ext cx="9906000" cy="4572000"/>
          </a:xfrm>
        </p:spPr>
        <p:txBody>
          <a:bodyPr>
            <a:normAutofit/>
          </a:bodyPr>
          <a:lstStyle/>
          <a:p>
            <a:r>
              <a:rPr lang="en-US" sz="4000" dirty="0"/>
              <a:t>“For we must all appear before the judgment seat of Christ, that each one may receive what is due him for the things done while in the body, whether good or bad</a:t>
            </a:r>
            <a:r>
              <a:rPr lang="en-US" sz="4000"/>
              <a:t>.”                     2 </a:t>
            </a:r>
            <a:r>
              <a:rPr lang="en-US" sz="4000" dirty="0"/>
              <a:t>Cor. 5:10</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pPr algn="ctr"/>
            <a:r>
              <a:rPr lang="en-US" sz="5400" dirty="0"/>
              <a:t>1 Cor. 6:9-10</a:t>
            </a:r>
          </a:p>
        </p:txBody>
      </p:sp>
      <p:sp>
        <p:nvSpPr>
          <p:cNvPr id="3" name="Content Placeholder 2"/>
          <p:cNvSpPr>
            <a:spLocks noGrp="1"/>
          </p:cNvSpPr>
          <p:nvPr>
            <p:ph idx="1"/>
          </p:nvPr>
        </p:nvSpPr>
        <p:spPr>
          <a:xfrm>
            <a:off x="1143000" y="1143000"/>
            <a:ext cx="9906000" cy="4495800"/>
          </a:xfrm>
        </p:spPr>
        <p:txBody>
          <a:bodyPr>
            <a:normAutofit/>
          </a:bodyPr>
          <a:lstStyle/>
          <a:p>
            <a:r>
              <a:rPr lang="en-US" sz="3600" dirty="0">
                <a:solidFill>
                  <a:srgbClr val="4A4A4A"/>
                </a:solidFill>
              </a:rPr>
              <a:t>“Do you not know that the wicked will not inherit the kingdom of God?  Do not be deceived:  Neither the sexually immoral nor idolaters nor adulterers nor male prostitutes nor homosexual offenders nor thieves nor the greedy nor drunkards nor slanderers nor swindlers will inherit the kingdom of God.”                                                  1 Cor. 6:9-10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819912"/>
          </a:xfrm>
        </p:spPr>
        <p:txBody>
          <a:bodyPr/>
          <a:lstStyle/>
          <a:p>
            <a:pPr algn="ctr"/>
            <a:r>
              <a:rPr lang="en-US" sz="5400" dirty="0"/>
              <a:t>2 Cor. 5:17</a:t>
            </a:r>
          </a:p>
        </p:txBody>
      </p:sp>
      <p:sp>
        <p:nvSpPr>
          <p:cNvPr id="3" name="Content Placeholder 2"/>
          <p:cNvSpPr>
            <a:spLocks noGrp="1"/>
          </p:cNvSpPr>
          <p:nvPr>
            <p:ph idx="1"/>
          </p:nvPr>
        </p:nvSpPr>
        <p:spPr>
          <a:xfrm>
            <a:off x="1143000" y="1295401"/>
            <a:ext cx="9906000" cy="4830764"/>
          </a:xfrm>
        </p:spPr>
        <p:txBody>
          <a:bodyPr>
            <a:normAutofit/>
          </a:bodyPr>
          <a:lstStyle/>
          <a:p>
            <a:r>
              <a:rPr lang="en-US" sz="4000" dirty="0">
                <a:solidFill>
                  <a:srgbClr val="4A4A4A"/>
                </a:solidFill>
              </a:rPr>
              <a:t>“If anyone is in Christ, he is a new creation; the old has gone, the new has come!”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1"/>
            <a:ext cx="8229600" cy="914400"/>
          </a:xfrm>
        </p:spPr>
        <p:txBody>
          <a:bodyPr/>
          <a:lstStyle/>
          <a:p>
            <a:pPr algn="ctr"/>
            <a:r>
              <a:rPr lang="en-US" sz="5400" dirty="0"/>
              <a:t>James 2:19</a:t>
            </a:r>
          </a:p>
        </p:txBody>
      </p:sp>
      <p:sp>
        <p:nvSpPr>
          <p:cNvPr id="3" name="Content Placeholder 2"/>
          <p:cNvSpPr>
            <a:spLocks noGrp="1"/>
          </p:cNvSpPr>
          <p:nvPr>
            <p:ph idx="1"/>
          </p:nvPr>
        </p:nvSpPr>
        <p:spPr>
          <a:xfrm>
            <a:off x="1143000" y="1143001"/>
            <a:ext cx="9906000" cy="4983163"/>
          </a:xfrm>
        </p:spPr>
        <p:txBody>
          <a:bodyPr>
            <a:normAutofit/>
          </a:bodyPr>
          <a:lstStyle/>
          <a:p>
            <a:r>
              <a:rPr lang="en-US" sz="4000" dirty="0">
                <a:solidFill>
                  <a:srgbClr val="4A4A4A"/>
                </a:solidFill>
              </a:rPr>
              <a:t>“You believe that there is one God.  Good!  Even the demons believe that---and shudder.”   James 2:19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249362"/>
          </a:xfrm>
        </p:spPr>
        <p:txBody>
          <a:bodyPr>
            <a:normAutofit/>
          </a:bodyPr>
          <a:lstStyle/>
          <a:p>
            <a:pPr algn="ctr"/>
            <a:r>
              <a:rPr lang="en-US" sz="5400" dirty="0"/>
              <a:t>John 1:11-12</a:t>
            </a:r>
          </a:p>
        </p:txBody>
      </p:sp>
      <p:sp>
        <p:nvSpPr>
          <p:cNvPr id="3" name="Content Placeholder 2"/>
          <p:cNvSpPr>
            <a:spLocks noGrp="1"/>
          </p:cNvSpPr>
          <p:nvPr>
            <p:ph idx="1"/>
          </p:nvPr>
        </p:nvSpPr>
        <p:spPr>
          <a:xfrm>
            <a:off x="1143000" y="1143000"/>
            <a:ext cx="9906000" cy="3200400"/>
          </a:xfrm>
        </p:spPr>
        <p:txBody>
          <a:bodyPr>
            <a:normAutofit/>
          </a:bodyPr>
          <a:lstStyle/>
          <a:p>
            <a:r>
              <a:rPr lang="en-US" sz="4000" dirty="0">
                <a:solidFill>
                  <a:srgbClr val="4A4A4A"/>
                </a:solidFill>
              </a:rPr>
              <a:t>“He  came to that which was his own, but his own did not receive him.  Yet to all who received him, to those who believed in his name, he gave the right to become children of God.”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3"/>
          </a:xfrm>
        </p:spPr>
        <p:txBody>
          <a:bodyPr>
            <a:noAutofit/>
          </a:bodyPr>
          <a:lstStyle/>
          <a:p>
            <a:pPr algn="ctr"/>
            <a:r>
              <a:rPr lang="en-US" sz="5400" dirty="0"/>
              <a:t>John 3:36</a:t>
            </a:r>
          </a:p>
        </p:txBody>
      </p:sp>
      <p:sp>
        <p:nvSpPr>
          <p:cNvPr id="3" name="Content Placeholder 2"/>
          <p:cNvSpPr>
            <a:spLocks noGrp="1"/>
          </p:cNvSpPr>
          <p:nvPr>
            <p:ph idx="1"/>
          </p:nvPr>
        </p:nvSpPr>
        <p:spPr>
          <a:xfrm>
            <a:off x="1143000" y="1066801"/>
            <a:ext cx="9906000" cy="2666999"/>
          </a:xfrm>
        </p:spPr>
        <p:txBody>
          <a:bodyPr>
            <a:normAutofit/>
          </a:bodyPr>
          <a:lstStyle/>
          <a:p>
            <a:r>
              <a:rPr lang="en-US" sz="4000" dirty="0">
                <a:solidFill>
                  <a:srgbClr val="4A4A4A"/>
                </a:solidFill>
              </a:rPr>
              <a:t>“Whoever believes in the Son has eternal life, but whoever rejects the Son will not see life, for God’s wrath remains on him.”                  John 3:36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0836"/>
            <a:ext cx="8229600" cy="762000"/>
          </a:xfrm>
        </p:spPr>
        <p:txBody>
          <a:bodyPr>
            <a:noAutofit/>
          </a:bodyPr>
          <a:lstStyle/>
          <a:p>
            <a:pPr algn="ctr"/>
            <a:r>
              <a:rPr lang="en-US" sz="5400" dirty="0"/>
              <a:t>Matt. 10:28</a:t>
            </a:r>
          </a:p>
        </p:txBody>
      </p:sp>
      <p:sp>
        <p:nvSpPr>
          <p:cNvPr id="3" name="Content Placeholder 2"/>
          <p:cNvSpPr>
            <a:spLocks noGrp="1"/>
          </p:cNvSpPr>
          <p:nvPr>
            <p:ph idx="1"/>
          </p:nvPr>
        </p:nvSpPr>
        <p:spPr>
          <a:xfrm>
            <a:off x="1143000" y="1295401"/>
            <a:ext cx="9906000" cy="4830763"/>
          </a:xfrm>
        </p:spPr>
        <p:txBody>
          <a:bodyPr>
            <a:normAutofit/>
          </a:bodyPr>
          <a:lstStyle/>
          <a:p>
            <a:r>
              <a:rPr lang="en-US" sz="4000" dirty="0">
                <a:solidFill>
                  <a:srgbClr val="4A4A4A"/>
                </a:solidFill>
              </a:rPr>
              <a:t>Jesus says,  “Be afraid of the One who can destroy both soul and body in hell.”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914400"/>
          </a:xfrm>
        </p:spPr>
        <p:txBody>
          <a:bodyPr/>
          <a:lstStyle/>
          <a:p>
            <a:pPr algn="ctr"/>
            <a:r>
              <a:rPr lang="en-US" sz="5400" dirty="0"/>
              <a:t>1 John 1:9</a:t>
            </a:r>
          </a:p>
        </p:txBody>
      </p:sp>
      <p:sp>
        <p:nvSpPr>
          <p:cNvPr id="3" name="Content Placeholder 2"/>
          <p:cNvSpPr>
            <a:spLocks noGrp="1"/>
          </p:cNvSpPr>
          <p:nvPr>
            <p:ph idx="1"/>
          </p:nvPr>
        </p:nvSpPr>
        <p:spPr>
          <a:xfrm>
            <a:off x="1143000" y="1143000"/>
            <a:ext cx="9906000" cy="4572000"/>
          </a:xfrm>
        </p:spPr>
        <p:txBody>
          <a:bodyPr>
            <a:normAutofit/>
          </a:bodyPr>
          <a:lstStyle/>
          <a:p>
            <a:r>
              <a:rPr lang="en-US" sz="4000" dirty="0">
                <a:solidFill>
                  <a:srgbClr val="4A4A4A"/>
                </a:solidFill>
              </a:rPr>
              <a:t>“If we confess our sins, he is faithful and just and will forgive us our sins and purify us from all unrighteousness.”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lstStyle/>
          <a:p>
            <a:pPr algn="ctr"/>
            <a:r>
              <a:rPr lang="en-US" sz="5400" i="1" dirty="0"/>
              <a:t>Luke 19:28-48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9067800" cy="1697736"/>
          </a:xfrm>
        </p:spPr>
        <p:txBody>
          <a:bodyPr/>
          <a:lstStyle/>
          <a:p>
            <a:pPr algn="ctr"/>
            <a:r>
              <a:rPr lang="en-US" sz="4400" dirty="0"/>
              <a:t>“The Lamb of God who takes away the sin of the world.” John 1:29</a:t>
            </a:r>
          </a:p>
        </p:txBody>
      </p:sp>
      <p:sp>
        <p:nvSpPr>
          <p:cNvPr id="3" name="Content Placeholder 2"/>
          <p:cNvSpPr>
            <a:spLocks noGrp="1"/>
          </p:cNvSpPr>
          <p:nvPr>
            <p:ph idx="1"/>
          </p:nvPr>
        </p:nvSpPr>
        <p:spPr>
          <a:xfrm>
            <a:off x="1143000" y="1600200"/>
            <a:ext cx="9906000" cy="4755360"/>
          </a:xfrm>
        </p:spPr>
        <p:txBody>
          <a:bodyPr>
            <a:noAutofit/>
          </a:bodyPr>
          <a:lstStyle/>
          <a:p>
            <a:r>
              <a:rPr lang="en-US" sz="3800" dirty="0">
                <a:solidFill>
                  <a:srgbClr val="4A4A4A"/>
                </a:solidFill>
              </a:rPr>
              <a:t>The Pharisees wanted to kill Jesus, “but not during the feast,” they said, “or there may be a riot among the people.” ( Matt. 26:3-5).</a:t>
            </a:r>
          </a:p>
          <a:p>
            <a:r>
              <a:rPr lang="en-US" sz="3800" dirty="0">
                <a:solidFill>
                  <a:srgbClr val="4A4A4A"/>
                </a:solidFill>
              </a:rPr>
              <a:t>But God’s  ordained plan was to be on Passover. </a:t>
            </a:r>
          </a:p>
          <a:p>
            <a:r>
              <a:rPr lang="en-US" sz="3800" dirty="0">
                <a:solidFill>
                  <a:srgbClr val="4A4A4A"/>
                </a:solidFill>
              </a:rPr>
              <a:t> 1 Cor. 5:7  “Christ, our Passover Lamb, has been sacrificed.”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F:\Temple mount.jpeg"/>
          <p:cNvPicPr>
            <a:picLocks noGrp="1" noChangeAspect="1" noChangeArrowheads="1"/>
          </p:cNvPicPr>
          <p:nvPr>
            <p:ph idx="1"/>
          </p:nvPr>
        </p:nvPicPr>
        <p:blipFill>
          <a:blip r:embed="rId2" cstate="print"/>
          <a:srcRect/>
          <a:stretch>
            <a:fillRect/>
          </a:stretch>
        </p:blipFill>
        <p:spPr bwMode="auto">
          <a:xfrm>
            <a:off x="2286000" y="571500"/>
            <a:ext cx="7620000" cy="571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19200"/>
            <a:ext cx="9906000" cy="3886200"/>
          </a:xfrm>
        </p:spPr>
        <p:txBody>
          <a:bodyPr>
            <a:normAutofit/>
          </a:bodyPr>
          <a:lstStyle/>
          <a:p>
            <a:pPr marL="68580" indent="0">
              <a:buNone/>
            </a:pPr>
            <a:r>
              <a:rPr lang="en-US" sz="4000" i="1" dirty="0">
                <a:solidFill>
                  <a:srgbClr val="6C7E6C"/>
                </a:solidFill>
              </a:rPr>
              <a:t>28) </a:t>
            </a:r>
            <a:r>
              <a:rPr lang="en-US" sz="4000" dirty="0">
                <a:solidFill>
                  <a:srgbClr val="4A4A4A"/>
                </a:solidFill>
              </a:rPr>
              <a:t>“After Jesus had said this, he went on ahead, going up to Jerusalem. </a:t>
            </a:r>
            <a:r>
              <a:rPr lang="en-US" sz="4000" i="1" dirty="0">
                <a:solidFill>
                  <a:srgbClr val="6C7E6C"/>
                </a:solidFill>
              </a:rPr>
              <a:t>29) </a:t>
            </a:r>
            <a:r>
              <a:rPr lang="en-US" sz="4000" dirty="0">
                <a:solidFill>
                  <a:srgbClr val="4A4A4A"/>
                </a:solidFill>
              </a:rPr>
              <a:t>As he approached </a:t>
            </a:r>
            <a:r>
              <a:rPr lang="en-US" sz="4000" dirty="0" err="1">
                <a:solidFill>
                  <a:srgbClr val="4A4A4A"/>
                </a:solidFill>
              </a:rPr>
              <a:t>Bethphage</a:t>
            </a:r>
            <a:r>
              <a:rPr lang="en-US" sz="4000" dirty="0">
                <a:solidFill>
                  <a:srgbClr val="4A4A4A"/>
                </a:solidFill>
              </a:rPr>
              <a:t> and Bethany at the hill called the Mount of Olives, he sent two of his disciples, saying to them,”</a:t>
            </a:r>
          </a:p>
          <a:p>
            <a:pPr marL="68580" indent="0">
              <a:buNone/>
            </a:pPr>
            <a:r>
              <a:rPr lang="en-US" sz="4000" dirty="0">
                <a:solidFill>
                  <a:srgbClr val="4A4A4A"/>
                </a:solidFill>
              </a:rPr>
              <a:t>Luke 19:28-29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9906000" cy="3200400"/>
          </a:xfrm>
        </p:spPr>
        <p:txBody>
          <a:bodyPr>
            <a:normAutofit/>
          </a:bodyPr>
          <a:lstStyle/>
          <a:p>
            <a:pPr marL="68580" indent="0">
              <a:buNone/>
            </a:pPr>
            <a:r>
              <a:rPr lang="en-US" sz="4000" i="1" dirty="0">
                <a:solidFill>
                  <a:srgbClr val="6C7E6C"/>
                </a:solidFill>
              </a:rPr>
              <a:t>30) </a:t>
            </a:r>
            <a:r>
              <a:rPr lang="en-US" sz="4000" dirty="0">
                <a:solidFill>
                  <a:srgbClr val="4A4A4A"/>
                </a:solidFill>
              </a:rPr>
              <a:t>"Go to the village ahead of you, and as you enter it, you will find a colt tied there, which no one has ever ridden. Untie it and bring it here. </a:t>
            </a:r>
            <a:r>
              <a:rPr lang="en-US" sz="4000" i="1" dirty="0">
                <a:solidFill>
                  <a:srgbClr val="6C7E6C"/>
                </a:solidFill>
              </a:rPr>
              <a:t>31) </a:t>
            </a:r>
            <a:r>
              <a:rPr lang="en-US" sz="4000" dirty="0">
                <a:solidFill>
                  <a:srgbClr val="4A4A4A"/>
                </a:solidFill>
              </a:rPr>
              <a:t>If anyone asks you, 'Why are you untying it?' tell him, 'The Lord needs it.'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9906000" cy="4495800"/>
          </a:xfrm>
        </p:spPr>
        <p:txBody>
          <a:bodyPr>
            <a:normAutofit/>
          </a:bodyPr>
          <a:lstStyle/>
          <a:p>
            <a:pPr marL="68580" indent="0">
              <a:buNone/>
            </a:pPr>
            <a:r>
              <a:rPr lang="en-US" sz="4000" i="1" dirty="0">
                <a:solidFill>
                  <a:srgbClr val="6C7E6C"/>
                </a:solidFill>
              </a:rPr>
              <a:t>32) </a:t>
            </a:r>
            <a:r>
              <a:rPr lang="en-US" sz="4000" dirty="0">
                <a:solidFill>
                  <a:srgbClr val="4A4A4A"/>
                </a:solidFill>
              </a:rPr>
              <a:t>“Those who were sent ahead went and found it just as he had told them. </a:t>
            </a:r>
            <a:r>
              <a:rPr lang="en-US" sz="4000" i="1" dirty="0">
                <a:solidFill>
                  <a:srgbClr val="6C7E6C"/>
                </a:solidFill>
              </a:rPr>
              <a:t>33) </a:t>
            </a:r>
            <a:r>
              <a:rPr lang="en-US" sz="4000" dirty="0">
                <a:solidFill>
                  <a:srgbClr val="4A4A4A"/>
                </a:solidFill>
              </a:rPr>
              <a:t>As they were untying the colt, its owners asked them, "Why are you untying the colt?" </a:t>
            </a:r>
            <a:r>
              <a:rPr lang="en-US" sz="4000" i="1" dirty="0">
                <a:solidFill>
                  <a:srgbClr val="6C7E6C"/>
                </a:solidFill>
              </a:rPr>
              <a:t>34) </a:t>
            </a:r>
            <a:r>
              <a:rPr lang="en-US" sz="4000" dirty="0">
                <a:solidFill>
                  <a:srgbClr val="4A4A4A"/>
                </a:solidFill>
              </a:rPr>
              <a:t>They replied, "The Lord needs it." </a:t>
            </a:r>
            <a:r>
              <a:rPr lang="en-US" sz="4000" i="1" dirty="0">
                <a:solidFill>
                  <a:srgbClr val="6C7E6C"/>
                </a:solidFill>
              </a:rPr>
              <a:t>35) </a:t>
            </a:r>
            <a:r>
              <a:rPr lang="en-US" sz="4000" dirty="0">
                <a:solidFill>
                  <a:srgbClr val="4A4A4A"/>
                </a:solidFill>
              </a:rPr>
              <a:t>“They brought it to Jesus, threw their cloaks on the colt and put Jesus on it.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9906000" cy="4038600"/>
          </a:xfrm>
        </p:spPr>
        <p:txBody>
          <a:bodyPr>
            <a:noAutofit/>
          </a:bodyPr>
          <a:lstStyle/>
          <a:p>
            <a:pPr marL="68580" indent="0">
              <a:buNone/>
            </a:pPr>
            <a:r>
              <a:rPr lang="en-US" sz="4000" i="1" dirty="0">
                <a:solidFill>
                  <a:srgbClr val="6C7E6C"/>
                </a:solidFill>
              </a:rPr>
              <a:t>36) </a:t>
            </a:r>
            <a:r>
              <a:rPr lang="en-US" sz="4000" dirty="0">
                <a:solidFill>
                  <a:srgbClr val="4A4A4A"/>
                </a:solidFill>
              </a:rPr>
              <a:t>As he went along, people spread their cloaks on the road. </a:t>
            </a:r>
            <a:r>
              <a:rPr lang="en-US" sz="4000" i="1" dirty="0">
                <a:solidFill>
                  <a:srgbClr val="6C7E6C"/>
                </a:solidFill>
              </a:rPr>
              <a:t>37) </a:t>
            </a:r>
            <a:r>
              <a:rPr lang="en-US" sz="4000" dirty="0">
                <a:solidFill>
                  <a:srgbClr val="4A4A4A"/>
                </a:solidFill>
              </a:rPr>
              <a:t>When he came near the place where the road goes down the Mount of Olives, the whole crowd of disciples began joyfully to praise God in loud voices for all the miracles they had seen:”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7536</TotalTime>
  <Words>1529</Words>
  <Application>Microsoft Office PowerPoint</Application>
  <PresentationFormat>Widescreen</PresentationFormat>
  <Paragraphs>82</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Wingdings</vt:lpstr>
      <vt:lpstr>Wingdings 2</vt:lpstr>
      <vt:lpstr>Metro</vt:lpstr>
      <vt:lpstr>PowerPoint Presentation</vt:lpstr>
      <vt:lpstr>THE KING  IS COMING</vt:lpstr>
      <vt:lpstr>The Triumphal Entry</vt:lpstr>
      <vt:lpstr>Luke 19:28-48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TRIUMPHAL ENTRY</vt:lpstr>
      <vt:lpstr>LUKE 19:28-48</vt:lpstr>
      <vt:lpstr>Notice the 3 R’s of the KING</vt:lpstr>
      <vt:lpstr>1st R---REGALIA OF THE KING</vt:lpstr>
      <vt:lpstr>King Solomon’s Inauguration</vt:lpstr>
      <vt:lpstr>KING JEHU’s Inauguration</vt:lpstr>
      <vt:lpstr>2nd R---Reception of the King</vt:lpstr>
      <vt:lpstr>2nd R---Reception of the King</vt:lpstr>
      <vt:lpstr>2nd R---Reception of the King</vt:lpstr>
      <vt:lpstr>Luke 19:44--Jesus</vt:lpstr>
      <vt:lpstr>Zech. 9:9</vt:lpstr>
      <vt:lpstr>ISRAEL</vt:lpstr>
      <vt:lpstr>PHARISEES</vt:lpstr>
      <vt:lpstr>PHARISEES</vt:lpstr>
      <vt:lpstr>3rd R---RESPONSE OF THE KING</vt:lpstr>
      <vt:lpstr>3rd R---RESPONSE OF THE KING</vt:lpstr>
      <vt:lpstr>HOW WOULD JESUS RESPOND TO YOU, TO US?</vt:lpstr>
      <vt:lpstr>2 Cor. 5:10</vt:lpstr>
      <vt:lpstr>1 Cor. 6:9-10</vt:lpstr>
      <vt:lpstr>2 Cor. 5:17</vt:lpstr>
      <vt:lpstr>James 2:19</vt:lpstr>
      <vt:lpstr>John 1:11-12</vt:lpstr>
      <vt:lpstr>John 3:36</vt:lpstr>
      <vt:lpstr>Matt. 10:28</vt:lpstr>
      <vt:lpstr>1 John 1:9</vt:lpstr>
      <vt:lpstr>“The Lamb of God who takes away the sin of the world.” John 1:29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 IS COMING</dc:title>
  <dc:creator>Steve</dc:creator>
  <cp:lastModifiedBy>Sound Booth</cp:lastModifiedBy>
  <cp:revision>33</cp:revision>
  <dcterms:created xsi:type="dcterms:W3CDTF">2016-03-08T19:23:01Z</dcterms:created>
  <dcterms:modified xsi:type="dcterms:W3CDTF">2022-04-10T13:39:44Z</dcterms:modified>
</cp:coreProperties>
</file>