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9" r:id="rId4"/>
    <p:sldId id="257" r:id="rId5"/>
    <p:sldId id="262" r:id="rId6"/>
    <p:sldId id="270" r:id="rId7"/>
    <p:sldId id="276" r:id="rId8"/>
    <p:sldId id="274" r:id="rId9"/>
    <p:sldId id="275" r:id="rId10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403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72" y="1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6BEE5-4C02-499D-89C6-2E9D92D5AC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9EAE16-4280-4AF5-A0B5-B6FC336FBD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98F0D6-F6EF-495D-8CAB-1B9722D67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13CF1-89B8-49FB-B4B9-A09BFAA1FB88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C56EAA-1391-4003-8483-573BBEC7E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E77383-0C3C-4836-A869-70BE8D99D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B0377-804B-4DDD-B957-6DA58203D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143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7071B-B559-46AA-B56D-4E3AB1385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0F003B-51C4-42F9-88A7-6639BFC762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2C61F9-F398-49CB-AEFB-1B0E7FAD4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13CF1-89B8-49FB-B4B9-A09BFAA1FB88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5913ED-5001-4BAD-B30E-4405C8033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7CC4A0-1FA5-44FB-B1DF-48FB93877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B0377-804B-4DDD-B957-6DA58203D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765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E629CE1-DC8D-4CA6-BC34-5C73217769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4C9CD5-264F-4725-AFD9-B005FE51B3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9F13EA-0E4F-4B4A-8E16-51BFFEA59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13CF1-89B8-49FB-B4B9-A09BFAA1FB88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D6ED61-B9D0-4D9E-A898-624F912F2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73D534-283E-4C50-9C2C-8F7DFF815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B0377-804B-4DDD-B957-6DA58203D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208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E140E9-39AA-4508-9ECA-213E7BB77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361BA3-BE9B-4EFF-A574-F4FD515361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46FAED-01EC-4EF6-A6D7-CBB7E62E5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13CF1-89B8-49FB-B4B9-A09BFAA1FB88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A6DF07-7968-4A93-AFF9-AF944164B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66A30F-5EC4-4FC5-9E6C-1F2764EBE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B0377-804B-4DDD-B957-6DA58203D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658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C9AD26-6795-4E70-899D-87432C8B77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0B0E83-9DA3-4F72-A1EF-5C6FD3A58E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A16341-7074-4854-B618-646C8E98A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13CF1-89B8-49FB-B4B9-A09BFAA1FB88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9FA484-BD43-4A8D-AFA2-82F589982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922290-09B5-4EF2-96DE-69D8E1F36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B0377-804B-4DDD-B957-6DA58203D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215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E055E-B139-4EC4-92E0-A6083FB60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3E42DF-4456-42B8-93F1-FCEDB29E4A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98A08A-17D7-4732-AE1C-A93ADE9ABC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E90A54-EF5C-4FD7-88D5-2B2BFA9B7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13CF1-89B8-49FB-B4B9-A09BFAA1FB88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B8A5A3-4AD2-4AC9-90CD-77A10F96B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63E0EF-C65B-4566-9425-53901C225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B0377-804B-4DDD-B957-6DA58203D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761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A131E-FCBF-408B-BBC6-5DFD6B791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4389D0-866B-4BC6-8F3F-EBF804703F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D7D1D8-1E9B-4FFA-A6E7-A037E63BD1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1466679-B282-4C16-97F6-605F812275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C5D3FC3-3815-46D6-B3B9-E45E218736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E7F284-0DC7-4E9A-A29F-22FDD1A93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13CF1-89B8-49FB-B4B9-A09BFAA1FB88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35717F-4C64-4655-916E-CA2411D55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288855-1539-44DF-BEF6-A28732A54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B0377-804B-4DDD-B957-6DA58203D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595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541707-9114-476D-8137-094C71C60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7146DA-B4B3-417F-A9E3-79141226D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13CF1-89B8-49FB-B4B9-A09BFAA1FB88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8A00DB-53AF-4DEF-B43F-468074C96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AE4D1C-0D54-4C47-A577-D270CCF7C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B0377-804B-4DDD-B957-6DA58203D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919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A488743-8CF9-4845-8B20-7B6A5A908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13CF1-89B8-49FB-B4B9-A09BFAA1FB88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00B7603-7240-4891-A8A0-0FDF2E728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68FB3A-36E9-459B-9C0D-EE86F4810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B0377-804B-4DDD-B957-6DA58203D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755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9BDF8C-6E1E-44EE-8A59-32C2B684F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8D254B-0426-4131-B981-6CEF2F2B2D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0562E4-E2A1-405C-B3DA-E3FD623646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C4B91E-3C4F-427C-AFEE-818324882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13CF1-89B8-49FB-B4B9-A09BFAA1FB88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A3772D-9C3E-4305-A2D9-E067D9C29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08E8B3-8232-4DDE-8AF1-50CDE8477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B0377-804B-4DDD-B957-6DA58203D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26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473628-0253-41BA-8AE7-F186A0DE2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063F86-4794-4B3A-9716-5A1BE7C939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DAFBC7-E009-4730-9E66-1556CB5348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7BB62C-8345-4F8D-ADC5-66BBFE7D9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13CF1-89B8-49FB-B4B9-A09BFAA1FB88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D545C2-CC65-41B7-9F10-B4861332A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A00CC6-40A1-4076-97BE-1FAA9C084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B0377-804B-4DDD-B957-6DA58203D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995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2B06AF3-B200-4D2B-BF33-EEA09815705A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2DB82D-CFF4-4F7C-8B8A-136A88213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C8EEE1-2D5C-4F49-82AA-9A1D3C4210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5DFC99-8CD7-4170-AC1B-CD7E8715B5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A13CF1-89B8-49FB-B4B9-A09BFAA1FB88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CDC047-6A82-4355-9DD2-4105BE05A1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686C86-9278-4176-98C7-1B06AE6A37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FB0377-804B-4DDD-B957-6DA58203D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263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0D5CC-BDC6-4035-92D8-8B99A8216F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b="1" dirty="0">
                <a:latin typeface="Adobe Devanagari" panose="02040503050201020203" pitchFamily="18" charset="0"/>
                <a:cs typeface="Adobe Devanagari" panose="02040503050201020203" pitchFamily="18" charset="0"/>
              </a:rPr>
              <a:t>Sola Gratia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DA77F0-A0FE-411D-A563-B9767AC3F05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Adobe Devanagari" panose="02040503050201020203" pitchFamily="18" charset="0"/>
                <a:cs typeface="Adobe Devanagari" panose="02040503050201020203" pitchFamily="18" charset="0"/>
              </a:rPr>
              <a:t>The Gift We Do Not Deserve</a:t>
            </a:r>
          </a:p>
          <a:p>
            <a:r>
              <a:rPr lang="en-US" sz="3200" dirty="0">
                <a:latin typeface="Adobe Devanagari" panose="02040503050201020203" pitchFamily="18" charset="0"/>
                <a:cs typeface="Adobe Devanagari" panose="02040503050201020203" pitchFamily="18" charset="0"/>
              </a:rPr>
              <a:t>Romans 6:23, 2 Corinthians 12:9, 2 Timothy 1:9</a:t>
            </a:r>
          </a:p>
        </p:txBody>
      </p:sp>
    </p:spTree>
    <p:extLst>
      <p:ext uri="{BB962C8B-B14F-4D97-AF65-F5344CB8AC3E}">
        <p14:creationId xmlns:p14="http://schemas.microsoft.com/office/powerpoint/2010/main" val="969352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13050C-FB74-44A1-8559-DBD44363F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Five </a:t>
            </a:r>
            <a:r>
              <a:rPr lang="en-US" dirty="0" err="1"/>
              <a:t>Solas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3D3877-3713-47A2-8BD0-6A856E35DD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Sola Scriptura “Scripture Alone”</a:t>
            </a:r>
          </a:p>
          <a:p>
            <a:r>
              <a:rPr lang="en-US" sz="3600" dirty="0"/>
              <a:t>Sola Fide “Faith Alone”</a:t>
            </a:r>
          </a:p>
          <a:p>
            <a:r>
              <a:rPr lang="en-US" sz="3600" dirty="0"/>
              <a:t>Sola Gratia “Grace Alone”</a:t>
            </a:r>
          </a:p>
          <a:p>
            <a:r>
              <a:rPr lang="en-US" sz="3600" dirty="0"/>
              <a:t>Sola Christus “Christ Alone”</a:t>
            </a:r>
          </a:p>
          <a:p>
            <a:r>
              <a:rPr lang="en-US" sz="3600" dirty="0"/>
              <a:t>Sola Deo Glory “God’s Glory Alone”</a:t>
            </a:r>
          </a:p>
        </p:txBody>
      </p:sp>
    </p:spTree>
    <p:extLst>
      <p:ext uri="{BB962C8B-B14F-4D97-AF65-F5344CB8AC3E}">
        <p14:creationId xmlns:p14="http://schemas.microsoft.com/office/powerpoint/2010/main" val="3161304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13050C-FB74-44A1-8559-DBD44363F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Five </a:t>
            </a:r>
            <a:r>
              <a:rPr lang="en-US" dirty="0" err="1"/>
              <a:t>Solas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3D3877-3713-47A2-8BD0-6A856E35DD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Sola Scriptura “Scripture Alone”</a:t>
            </a:r>
          </a:p>
          <a:p>
            <a:r>
              <a:rPr lang="en-US" sz="3600" dirty="0"/>
              <a:t>Sola Fide “Faith Alone”</a:t>
            </a:r>
          </a:p>
          <a:p>
            <a:r>
              <a:rPr lang="en-US" sz="3600" b="1" dirty="0">
                <a:solidFill>
                  <a:srgbClr val="FF0000"/>
                </a:solidFill>
              </a:rPr>
              <a:t>Sola Gratia “Grace Alone”</a:t>
            </a:r>
          </a:p>
          <a:p>
            <a:r>
              <a:rPr lang="en-US" sz="3600" dirty="0"/>
              <a:t>Sola Christus “Christ Alone”</a:t>
            </a:r>
          </a:p>
          <a:p>
            <a:r>
              <a:rPr lang="en-US" sz="3600" dirty="0"/>
              <a:t>Sola Deo Glory “God’s Glory Alone”</a:t>
            </a:r>
          </a:p>
        </p:txBody>
      </p:sp>
    </p:spTree>
    <p:extLst>
      <p:ext uri="{BB962C8B-B14F-4D97-AF65-F5344CB8AC3E}">
        <p14:creationId xmlns:p14="http://schemas.microsoft.com/office/powerpoint/2010/main" val="40188435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22A5D-82E5-4EBA-8519-3EAE77F63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Protestant Reformation (Sola Gratia)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C9A3CE-88EE-47F1-90FD-2539404AA4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200" i="0" dirty="0">
                <a:solidFill>
                  <a:srgbClr val="111111"/>
                </a:solidFill>
                <a:effectLst/>
              </a:rPr>
              <a:t>“Grace means the favor by which God accepts us, forgiving sins and justifying freely through Christ”</a:t>
            </a:r>
            <a:br>
              <a:rPr lang="en-US" b="1" i="0" dirty="0">
                <a:solidFill>
                  <a:srgbClr val="000000"/>
                </a:solidFill>
                <a:effectLst/>
                <a:latin typeface="system-ui"/>
              </a:rPr>
            </a:br>
            <a:endParaRPr lang="en-US" b="1" i="0" dirty="0">
              <a:solidFill>
                <a:srgbClr val="000000"/>
              </a:solidFill>
              <a:effectLst/>
              <a:latin typeface="system-ui"/>
            </a:endParaRPr>
          </a:p>
          <a:p>
            <a:pPr marL="0" indent="0" algn="ctr">
              <a:buNone/>
            </a:pPr>
            <a:r>
              <a:rPr lang="en-US" dirty="0">
                <a:solidFill>
                  <a:srgbClr val="000000"/>
                </a:solidFill>
              </a:rPr>
              <a:t>-Martin Luther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34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8C430-7D94-40D6-9A78-7DDFCEA4E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Sola Gratia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FC2052-BFBE-470E-816A-B5B18CD802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Salvation – </a:t>
            </a:r>
            <a:r>
              <a:rPr lang="en-US" sz="3200" b="1" i="1" dirty="0">
                <a:ea typeface="Calibri" panose="020F0502020204030204" pitchFamily="34" charset="0"/>
                <a:cs typeface="Times New Roman" panose="02020603050405020304" pitchFamily="18" charset="0"/>
              </a:rPr>
              <a:t>Romans 6:23 </a:t>
            </a:r>
            <a:r>
              <a:rPr lang="en-US" sz="3200" b="1" dirty="0">
                <a:ea typeface="Calibri" panose="020F0502020204030204" pitchFamily="34" charset="0"/>
                <a:cs typeface="Times New Roman" panose="02020603050405020304" pitchFamily="18" charset="0"/>
              </a:rPr>
              <a:t>(ESV)</a:t>
            </a:r>
          </a:p>
          <a:p>
            <a:endParaRPr lang="en-US" sz="3200" b="1" dirty="0"/>
          </a:p>
          <a:p>
            <a:pPr marL="0" indent="0">
              <a:buNone/>
            </a:pPr>
            <a:endParaRPr lang="en-US" sz="3200" b="1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32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“For the wages of sin is death, but the free gift of God is eternal life in Christ Jesus.”</a:t>
            </a:r>
          </a:p>
          <a:p>
            <a:pPr marL="0" indent="0" algn="ctr">
              <a:buNone/>
            </a:pPr>
            <a:endParaRPr lang="en-US" sz="32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8C430-7D94-40D6-9A78-7DDFCEA4E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Sola Gratia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FC2052-BFBE-470E-816A-B5B18CD802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/>
              <a:t>Power – </a:t>
            </a:r>
            <a:r>
              <a:rPr lang="en-US" sz="3200" b="1" i="1" dirty="0"/>
              <a:t>2 Corinthians 12:9</a:t>
            </a:r>
          </a:p>
          <a:p>
            <a:pPr marL="0" indent="0">
              <a:buNone/>
            </a:pPr>
            <a:endParaRPr lang="en-US" sz="3200" b="1" dirty="0"/>
          </a:p>
          <a:p>
            <a:pPr marL="0" indent="0" algn="ctr">
              <a:buNone/>
            </a:pPr>
            <a:r>
              <a:rPr lang="en-US" sz="32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But he said to me, “My grace is sufficient for you, for my power is made perfect in weakness.” Therefore, I will boast all the more gladly of my weaknesses, so that the power of Christ may rest upon me.</a:t>
            </a:r>
          </a:p>
          <a:p>
            <a:pPr marL="0" indent="0">
              <a:buNone/>
            </a:pPr>
            <a:endParaRPr lang="en-US" sz="3200" b="1" dirty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8807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8C430-7D94-40D6-9A78-7DDFCEA4E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Sola Gratia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FC2052-BFBE-470E-816A-B5B18CD802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/>
              <a:t>Purpose – </a:t>
            </a:r>
            <a:r>
              <a:rPr lang="en-US" sz="3200" b="1" i="1" dirty="0"/>
              <a:t>2 Timothy 1:9</a:t>
            </a:r>
          </a:p>
          <a:p>
            <a:pPr marL="0" indent="0">
              <a:buNone/>
            </a:pPr>
            <a:endParaRPr lang="en-US" sz="3200" b="1" dirty="0"/>
          </a:p>
          <a:p>
            <a:pPr marL="0" indent="0" algn="ctr">
              <a:buNone/>
            </a:pPr>
            <a:r>
              <a:rPr lang="en-US" sz="3200" b="1" i="0" dirty="0">
                <a:solidFill>
                  <a:srgbClr val="000000"/>
                </a:solidFill>
                <a:effectLst/>
              </a:rPr>
              <a:t>who saved us and called us to a holy calling, not because of our works but because of his own purpose and grace, which he gave us in Christ Jesus before the ages began,</a:t>
            </a:r>
            <a:endParaRPr lang="en-US" sz="3200" b="1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2510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B41CC-3AEC-46C4-8B6F-5BB50A8B9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Key Takeaways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FA2413-EDDF-42ED-9510-6FB66C74EA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Death penalty, but God made a way</a:t>
            </a:r>
          </a:p>
          <a:p>
            <a:r>
              <a:rPr lang="en-US" sz="3600" dirty="0"/>
              <a:t>When we are weak, He is strong </a:t>
            </a:r>
          </a:p>
          <a:p>
            <a:r>
              <a:rPr lang="en-US" sz="3600" dirty="0"/>
              <a:t>God doesn’t need us, but He absolutely wants us, for His Purpose.</a:t>
            </a:r>
          </a:p>
          <a:p>
            <a:pPr marL="0" indent="0">
              <a:buNone/>
            </a:pPr>
            <a:r>
              <a:rPr lang="en-US" sz="36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120337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BDCDA7-5140-40A6-8738-1C7D0E47F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71886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0" dirty="0">
                <a:solidFill>
                  <a:srgbClr val="2E3D4D"/>
                </a:solidFill>
                <a:effectLst/>
              </a:rPr>
              <a:t>“the free and benevolent influence of a holy God operating </a:t>
            </a:r>
            <a:r>
              <a:rPr lang="en-US" b="0" u="sng" dirty="0">
                <a:solidFill>
                  <a:srgbClr val="2E3D4D"/>
                </a:solidFill>
                <a:effectLst/>
              </a:rPr>
              <a:t>sovereignly in the lives of undeserving sinners.</a:t>
            </a:r>
            <a:r>
              <a:rPr lang="en-US" b="0" dirty="0">
                <a:solidFill>
                  <a:srgbClr val="2E3D4D"/>
                </a:solidFill>
                <a:effectLst/>
              </a:rPr>
              <a:t>”</a:t>
            </a:r>
          </a:p>
          <a:p>
            <a:pPr algn="ctr">
              <a:buFontTx/>
              <a:buChar char="-"/>
            </a:pPr>
            <a:r>
              <a:rPr lang="en-US" dirty="0">
                <a:solidFill>
                  <a:srgbClr val="2E3D4D"/>
                </a:solidFill>
              </a:rPr>
              <a:t>John MacArthur</a:t>
            </a:r>
          </a:p>
          <a:p>
            <a:pPr marL="0" indent="0" algn="ctr">
              <a:buNone/>
            </a:pPr>
            <a:endParaRPr lang="en-US" dirty="0">
              <a:solidFill>
                <a:srgbClr val="2E3D4D"/>
              </a:solidFill>
            </a:endParaRPr>
          </a:p>
          <a:p>
            <a:pPr marL="0" indent="0" algn="ctr">
              <a:buNone/>
            </a:pPr>
            <a:r>
              <a:rPr lang="en-US" b="0" i="0" dirty="0">
                <a:solidFill>
                  <a:srgbClr val="333333"/>
                </a:solidFill>
                <a:effectLst/>
                <a:latin typeface="Merriweather Web"/>
              </a:rPr>
              <a:t>“the action…which produces real, practical outcomes in people’s lives, like being </a:t>
            </a:r>
            <a:r>
              <a:rPr lang="en-US" b="0" i="0" u="sng" dirty="0">
                <a:solidFill>
                  <a:srgbClr val="333333"/>
                </a:solidFill>
                <a:effectLst/>
                <a:latin typeface="Merriweather Web"/>
              </a:rPr>
              <a:t>sufficient for good deeds or enduring the thorn in the flesh or working harder than everybody else</a:t>
            </a:r>
            <a:r>
              <a:rPr lang="en-US" b="0" i="0" dirty="0">
                <a:solidFill>
                  <a:srgbClr val="333333"/>
                </a:solidFill>
                <a:effectLst/>
                <a:latin typeface="Merriweather Web"/>
              </a:rPr>
              <a:t>, which Paul says about his own apostolic work.”</a:t>
            </a:r>
            <a:endParaRPr lang="en-US" b="0" dirty="0">
              <a:solidFill>
                <a:srgbClr val="2E3D4D"/>
              </a:solidFill>
              <a:effectLst/>
            </a:endParaRPr>
          </a:p>
          <a:p>
            <a:pPr algn="ctr">
              <a:buFontTx/>
              <a:buChar char="-"/>
            </a:pPr>
            <a:r>
              <a:rPr lang="en-US" b="0" dirty="0">
                <a:solidFill>
                  <a:srgbClr val="2E3D4D"/>
                </a:solidFill>
                <a:effectLst/>
              </a:rPr>
              <a:t>John Piper</a:t>
            </a:r>
          </a:p>
          <a:p>
            <a:pPr marL="0" indent="0" algn="ctr">
              <a:buNone/>
            </a:pP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1318946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11145</TotalTime>
  <Words>344</Words>
  <Application>Microsoft Office PowerPoint</Application>
  <PresentationFormat>Widescreen</PresentationFormat>
  <Paragraphs>44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Adobe Devanagari</vt:lpstr>
      <vt:lpstr>Arial</vt:lpstr>
      <vt:lpstr>Calibri</vt:lpstr>
      <vt:lpstr>Calibri Light</vt:lpstr>
      <vt:lpstr>Merriweather Web</vt:lpstr>
      <vt:lpstr>system-ui</vt:lpstr>
      <vt:lpstr>Office Theme</vt:lpstr>
      <vt:lpstr>Sola Gratia</vt:lpstr>
      <vt:lpstr>Five Solas</vt:lpstr>
      <vt:lpstr>Five Solas</vt:lpstr>
      <vt:lpstr>Protestant Reformation (Sola Gratia)</vt:lpstr>
      <vt:lpstr>Sola Gratia</vt:lpstr>
      <vt:lpstr>Sola Gratia</vt:lpstr>
      <vt:lpstr>Sola Gratia</vt:lpstr>
      <vt:lpstr>Key Takeaways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Sola Scriptura</dc:title>
  <dc:creator>James Area</dc:creator>
  <cp:lastModifiedBy>James Area</cp:lastModifiedBy>
  <cp:revision>5</cp:revision>
  <cp:lastPrinted>2022-01-28T04:11:37Z</cp:lastPrinted>
  <dcterms:created xsi:type="dcterms:W3CDTF">2021-12-17T04:55:46Z</dcterms:created>
  <dcterms:modified xsi:type="dcterms:W3CDTF">2022-01-30T04:23:34Z</dcterms:modified>
</cp:coreProperties>
</file>