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57" r:id="rId3"/>
    <p:sldId id="258" r:id="rId4"/>
    <p:sldId id="259" r:id="rId5"/>
    <p:sldId id="260" r:id="rId6"/>
    <p:sldId id="261" r:id="rId7"/>
    <p:sldId id="262" r:id="rId8"/>
    <p:sldId id="263" r:id="rId9"/>
    <p:sldId id="264" r:id="rId10"/>
    <p:sldId id="266" r:id="rId11"/>
    <p:sldId id="268" r:id="rId12"/>
    <p:sldId id="269" r:id="rId13"/>
    <p:sldId id="275" r:id="rId14"/>
    <p:sldId id="274" r:id="rId15"/>
    <p:sldId id="270" r:id="rId16"/>
    <p:sldId id="276" r:id="rId17"/>
    <p:sldId id="277" r:id="rId18"/>
    <p:sldId id="278" r:id="rId19"/>
    <p:sldId id="281" r:id="rId20"/>
    <p:sldId id="279" r:id="rId21"/>
    <p:sldId id="273" r:id="rId22"/>
    <p:sldId id="271" r:id="rId23"/>
    <p:sldId id="282" r:id="rId24"/>
    <p:sldId id="267" r:id="rId25"/>
    <p:sldId id="283" r:id="rId26"/>
    <p:sldId id="280" r:id="rId27"/>
    <p:sldId id="284" r:id="rId28"/>
    <p:sldId id="285" r:id="rId29"/>
    <p:sldId id="286" r:id="rId30"/>
    <p:sldId id="265" r:id="rId31"/>
    <p:sldId id="287" r:id="rId32"/>
    <p:sldId id="288"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970"/>
    <a:srgbClr val="AC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7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2860B32-758C-41CE-A97D-558E70860D7A}"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60B32-758C-41CE-A97D-558E70860D7A}"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60B32-758C-41CE-A97D-558E70860D7A}"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1BC757-2DC2-4AEC-8A63-068E8B98BF0B}"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60B32-758C-41CE-A97D-558E70860D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821BC757-2DC2-4AEC-8A63-068E8B98BF0B}" type="datetimeFigureOut">
              <a:rPr lang="en-US" smtClean="0"/>
              <a:pPr/>
              <a:t>12/11/2021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C2860B32-758C-41CE-A97D-558E70860D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821BC757-2DC2-4AEC-8A63-068E8B98BF0B}" type="datetimeFigureOut">
              <a:rPr lang="en-US" smtClean="0"/>
              <a:pPr/>
              <a:t>12/11/2021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C2860B32-758C-41CE-A97D-558E70860D7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2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God’s Plan is Unfolding!!!</a:t>
            </a:r>
          </a:p>
        </p:txBody>
      </p:sp>
      <p:sp>
        <p:nvSpPr>
          <p:cNvPr id="3" name="Content Placeholder 2"/>
          <p:cNvSpPr>
            <a:spLocks noGrp="1"/>
          </p:cNvSpPr>
          <p:nvPr>
            <p:ph idx="1"/>
          </p:nvPr>
        </p:nvSpPr>
        <p:spPr/>
        <p:txBody>
          <a:bodyPr>
            <a:normAutofit/>
          </a:bodyPr>
          <a:lstStyle/>
          <a:p>
            <a:pPr>
              <a:buClr>
                <a:srgbClr val="ACAEAE"/>
              </a:buClr>
            </a:pPr>
            <a:r>
              <a:rPr lang="en-US" sz="4000" dirty="0"/>
              <a:t>Consider 1</a:t>
            </a:r>
            <a:r>
              <a:rPr lang="en-US" sz="4000" baseline="30000" dirty="0"/>
              <a:t>st</a:t>
            </a:r>
            <a:r>
              <a:rPr lang="en-US" sz="4000" dirty="0"/>
              <a:t> the PREPARATION of His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1. THE PREPARATION of His Plan</a:t>
            </a:r>
          </a:p>
        </p:txBody>
      </p:sp>
      <p:sp>
        <p:nvSpPr>
          <p:cNvPr id="3" name="Content Placeholder 2"/>
          <p:cNvSpPr>
            <a:spLocks noGrp="1"/>
          </p:cNvSpPr>
          <p:nvPr>
            <p:ph idx="1"/>
          </p:nvPr>
        </p:nvSpPr>
        <p:spPr>
          <a:xfrm>
            <a:off x="1219200" y="2133600"/>
            <a:ext cx="10363200" cy="4221960"/>
          </a:xfrm>
        </p:spPr>
        <p:txBody>
          <a:bodyPr>
            <a:normAutofit/>
          </a:bodyPr>
          <a:lstStyle/>
          <a:p>
            <a:pPr>
              <a:buClr>
                <a:srgbClr val="ACAEAE"/>
              </a:buClr>
            </a:pPr>
            <a:r>
              <a:rPr lang="en-US" sz="4000" dirty="0"/>
              <a:t>All sorts of things take elaborate preparations.</a:t>
            </a:r>
          </a:p>
          <a:p>
            <a:pPr>
              <a:buClr>
                <a:srgbClr val="ACAEAE"/>
              </a:buClr>
            </a:pPr>
            <a:r>
              <a:rPr lang="en-US" sz="4000" dirty="0"/>
              <a:t>Multiply the complexity a million-fold.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Galatians 4:4-5</a:t>
            </a:r>
          </a:p>
        </p:txBody>
      </p:sp>
      <p:sp>
        <p:nvSpPr>
          <p:cNvPr id="3" name="Content Placeholder 2"/>
          <p:cNvSpPr>
            <a:spLocks noGrp="1"/>
          </p:cNvSpPr>
          <p:nvPr>
            <p:ph idx="1"/>
          </p:nvPr>
        </p:nvSpPr>
        <p:spPr>
          <a:xfrm>
            <a:off x="1219200" y="1371600"/>
            <a:ext cx="10363200" cy="4983960"/>
          </a:xfrm>
        </p:spPr>
        <p:txBody>
          <a:bodyPr>
            <a:normAutofit/>
          </a:bodyPr>
          <a:lstStyle/>
          <a:p>
            <a:pPr>
              <a:buClr>
                <a:srgbClr val="ACAEAE"/>
              </a:buClr>
            </a:pPr>
            <a:r>
              <a:rPr lang="en-US" sz="4000" dirty="0"/>
              <a:t>But when the time had fully come, God sent his Son, born of a woman, born under law,  to redeem those under law, that we might receive the full rights of sons.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Fullness of Time</a:t>
            </a:r>
          </a:p>
        </p:txBody>
      </p:sp>
      <p:sp>
        <p:nvSpPr>
          <p:cNvPr id="3" name="Content Placeholder 2"/>
          <p:cNvSpPr>
            <a:spLocks noGrp="1"/>
          </p:cNvSpPr>
          <p:nvPr>
            <p:ph idx="1"/>
          </p:nvPr>
        </p:nvSpPr>
        <p:spPr>
          <a:xfrm>
            <a:off x="1219200" y="1783560"/>
            <a:ext cx="10363200" cy="4572000"/>
          </a:xfrm>
        </p:spPr>
        <p:txBody>
          <a:bodyPr>
            <a:normAutofit/>
          </a:bodyPr>
          <a:lstStyle/>
          <a:p>
            <a:pPr>
              <a:buClr>
                <a:srgbClr val="ACAEAE"/>
              </a:buClr>
            </a:pPr>
            <a:r>
              <a:rPr lang="en-US" sz="4000" dirty="0"/>
              <a:t>Pax Romana.</a:t>
            </a:r>
          </a:p>
          <a:p>
            <a:pPr>
              <a:buClr>
                <a:srgbClr val="ACAEAE"/>
              </a:buClr>
            </a:pPr>
            <a:r>
              <a:rPr lang="en-US" sz="4000" dirty="0"/>
              <a:t>Greek language.</a:t>
            </a:r>
          </a:p>
          <a:p>
            <a:pPr>
              <a:buClr>
                <a:srgbClr val="ACAEAE"/>
              </a:buClr>
            </a:pPr>
            <a:r>
              <a:rPr lang="en-US" sz="4000" dirty="0"/>
              <a:t>Roman roads and commerce.</a:t>
            </a:r>
          </a:p>
          <a:p>
            <a:pPr>
              <a:buClr>
                <a:srgbClr val="ACAEAE"/>
              </a:buClr>
            </a:pPr>
            <a:r>
              <a:rPr lang="en-US" sz="4000" dirty="0"/>
              <a:t>Israel as a nation for 1800 years.</a:t>
            </a:r>
          </a:p>
          <a:p>
            <a:pPr>
              <a:buClr>
                <a:srgbClr val="ACAEAE"/>
              </a:buClr>
            </a:pPr>
            <a:r>
              <a:rPr lang="en-US" sz="4000" dirty="0"/>
              <a:t>Daniel’s 70 weeks prophecy…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2. THE PROPHECIES of His Plan</a:t>
            </a:r>
          </a:p>
        </p:txBody>
      </p:sp>
      <p:sp>
        <p:nvSpPr>
          <p:cNvPr id="3" name="Content Placeholder 2"/>
          <p:cNvSpPr>
            <a:spLocks noGrp="1"/>
          </p:cNvSpPr>
          <p:nvPr>
            <p:ph idx="1"/>
          </p:nvPr>
        </p:nvSpPr>
        <p:spPr>
          <a:xfrm>
            <a:off x="1219200" y="1981200"/>
            <a:ext cx="10363200" cy="4572000"/>
          </a:xfrm>
        </p:spPr>
        <p:txBody>
          <a:bodyPr>
            <a:normAutofit/>
          </a:bodyPr>
          <a:lstStyle/>
          <a:p>
            <a:pPr>
              <a:buClr>
                <a:srgbClr val="ACAEAE"/>
              </a:buClr>
            </a:pPr>
            <a:r>
              <a:rPr lang="en-US" sz="4000" dirty="0"/>
              <a:t>Daniel’s 70 weeks (of years).</a:t>
            </a:r>
          </a:p>
          <a:p>
            <a:pPr>
              <a:buClr>
                <a:srgbClr val="ACAEAE"/>
              </a:buClr>
            </a:pPr>
            <a:r>
              <a:rPr lang="en-US" sz="4000" dirty="0"/>
              <a:t>Daniel  9:20-27.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Daniel 9:20</a:t>
            </a:r>
          </a:p>
        </p:txBody>
      </p:sp>
      <p:sp>
        <p:nvSpPr>
          <p:cNvPr id="3" name="Content Placeholder 2"/>
          <p:cNvSpPr>
            <a:spLocks noGrp="1"/>
          </p:cNvSpPr>
          <p:nvPr>
            <p:ph idx="1"/>
          </p:nvPr>
        </p:nvSpPr>
        <p:spPr>
          <a:xfrm>
            <a:off x="1219200" y="1783560"/>
            <a:ext cx="10363200" cy="4572000"/>
          </a:xfrm>
        </p:spPr>
        <p:txBody>
          <a:bodyPr>
            <a:normAutofit/>
          </a:bodyPr>
          <a:lstStyle/>
          <a:p>
            <a:pPr>
              <a:buClr>
                <a:srgbClr val="ACAEAE"/>
              </a:buClr>
            </a:pPr>
            <a:r>
              <a:rPr lang="en-US" sz="4000" dirty="0"/>
              <a:t>“While I was still in prayer, Gabriel, the man I had seen in the earlier vision, came to me in swift flight about the time of the evening sacrifice.”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Daniel 9:24</a:t>
            </a:r>
          </a:p>
        </p:txBody>
      </p:sp>
      <p:sp>
        <p:nvSpPr>
          <p:cNvPr id="3" name="Content Placeholder 2"/>
          <p:cNvSpPr>
            <a:spLocks noGrp="1"/>
          </p:cNvSpPr>
          <p:nvPr>
            <p:ph idx="1"/>
          </p:nvPr>
        </p:nvSpPr>
        <p:spPr>
          <a:xfrm>
            <a:off x="1219200" y="1447800"/>
            <a:ext cx="10363200" cy="4907760"/>
          </a:xfrm>
        </p:spPr>
        <p:txBody>
          <a:bodyPr>
            <a:normAutofit/>
          </a:bodyPr>
          <a:lstStyle/>
          <a:p>
            <a:pPr>
              <a:buClr>
                <a:srgbClr val="ACAEAE"/>
              </a:buClr>
            </a:pPr>
            <a:r>
              <a:rPr lang="en-US" sz="4000" dirty="0"/>
              <a:t>"Seventy 'sevens‘ (490 years) are decreed for your people and your holy city to finish transgression, to put an end to sin, to atone for wickedness, to bring in everlasting righteousness, to seal up vision and prophecy and to anoint the most holy.”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Daniel 9:25</a:t>
            </a:r>
          </a:p>
        </p:txBody>
      </p:sp>
      <p:sp>
        <p:nvSpPr>
          <p:cNvPr id="3" name="Content Placeholder 2"/>
          <p:cNvSpPr>
            <a:spLocks noGrp="1"/>
          </p:cNvSpPr>
          <p:nvPr>
            <p:ph idx="1"/>
          </p:nvPr>
        </p:nvSpPr>
        <p:spPr>
          <a:xfrm>
            <a:off x="1219200" y="1219200"/>
            <a:ext cx="10363200" cy="5136360"/>
          </a:xfrm>
        </p:spPr>
        <p:txBody>
          <a:bodyPr>
            <a:normAutofit/>
          </a:bodyPr>
          <a:lstStyle/>
          <a:p>
            <a:pPr>
              <a:buClr>
                <a:srgbClr val="ACAEAE"/>
              </a:buClr>
            </a:pPr>
            <a:r>
              <a:rPr lang="en-US" sz="4000" dirty="0"/>
              <a:t>“Know and understand this: From the issuing of the decree to restore and rebuild Jerusalem (445 B.C.) until the Anointed One, the ruler, comes, there will be seven 'sevens,' and sixty-two 'sevens.‘ ”  (483 years) .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2. THE PROPHECIES of His Plan</a:t>
            </a:r>
          </a:p>
        </p:txBody>
      </p:sp>
      <p:sp>
        <p:nvSpPr>
          <p:cNvPr id="3" name="Content Placeholder 2"/>
          <p:cNvSpPr>
            <a:spLocks noGrp="1"/>
          </p:cNvSpPr>
          <p:nvPr>
            <p:ph idx="1"/>
          </p:nvPr>
        </p:nvSpPr>
        <p:spPr>
          <a:xfrm>
            <a:off x="1219200" y="1981200"/>
            <a:ext cx="10363200" cy="4572000"/>
          </a:xfrm>
        </p:spPr>
        <p:txBody>
          <a:bodyPr>
            <a:normAutofit/>
          </a:bodyPr>
          <a:lstStyle/>
          <a:p>
            <a:pPr>
              <a:buClr>
                <a:srgbClr val="ACAEAE"/>
              </a:buClr>
            </a:pPr>
            <a:r>
              <a:rPr lang="en-US" sz="4000" dirty="0"/>
              <a:t>Daniel’s 70 weeks (of years).</a:t>
            </a:r>
          </a:p>
          <a:p>
            <a:pPr>
              <a:buClr>
                <a:srgbClr val="ACAEAE"/>
              </a:buClr>
            </a:pPr>
            <a:r>
              <a:rPr lang="en-US" sz="4000" dirty="0"/>
              <a:t>“Seed of the woman”  Genesis 3:15</a:t>
            </a:r>
          </a:p>
          <a:p>
            <a:pPr>
              <a:buClr>
                <a:srgbClr val="ACAEAE"/>
              </a:buClr>
            </a:pPr>
            <a:r>
              <a:rPr lang="en-US" sz="4000" dirty="0"/>
              <a:t>Son of Abraham Gen. 12:1ff</a:t>
            </a:r>
          </a:p>
          <a:p>
            <a:pPr>
              <a:buClr>
                <a:srgbClr val="ACAEAE"/>
              </a:buClr>
            </a:pPr>
            <a:r>
              <a:rPr lang="en-US" sz="4000" dirty="0"/>
              <a:t>Tribe of Judah  Gen. 49:10</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1:26-27</a:t>
            </a:r>
          </a:p>
        </p:txBody>
      </p:sp>
      <p:sp>
        <p:nvSpPr>
          <p:cNvPr id="3" name="Content Placeholder 2"/>
          <p:cNvSpPr>
            <a:spLocks noGrp="1"/>
          </p:cNvSpPr>
          <p:nvPr>
            <p:ph idx="1"/>
          </p:nvPr>
        </p:nvSpPr>
        <p:spPr/>
        <p:txBody>
          <a:bodyPr>
            <a:normAutofit/>
          </a:bodyPr>
          <a:lstStyle/>
          <a:p>
            <a:pPr>
              <a:buClr>
                <a:srgbClr val="ACAEAE"/>
              </a:buClr>
            </a:pPr>
            <a:r>
              <a:rPr lang="en-US" sz="4000" dirty="0"/>
              <a:t>“In the sixth month, God sent the angel Gabriel to Nazareth, a town in Galilee, to a virgin pledged to be married to a man named Joseph, a descendant of David. The virgin's name was 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2. PROPHECIES</a:t>
            </a:r>
          </a:p>
        </p:txBody>
      </p:sp>
      <p:sp>
        <p:nvSpPr>
          <p:cNvPr id="3" name="Content Placeholder 2"/>
          <p:cNvSpPr>
            <a:spLocks noGrp="1"/>
          </p:cNvSpPr>
          <p:nvPr>
            <p:ph idx="1"/>
          </p:nvPr>
        </p:nvSpPr>
        <p:spPr>
          <a:xfrm>
            <a:off x="1219200" y="1524000"/>
            <a:ext cx="10363200" cy="4983960"/>
          </a:xfrm>
        </p:spPr>
        <p:txBody>
          <a:bodyPr>
            <a:normAutofit/>
          </a:bodyPr>
          <a:lstStyle/>
          <a:p>
            <a:pPr>
              <a:buClr>
                <a:srgbClr val="ACAEAE"/>
              </a:buClr>
            </a:pPr>
            <a:r>
              <a:rPr lang="en-US" sz="4000" dirty="0"/>
              <a:t>Son of David  2 Sam. 7:12ff</a:t>
            </a:r>
          </a:p>
          <a:p>
            <a:pPr>
              <a:buClr>
                <a:srgbClr val="ACAEAE"/>
              </a:buClr>
            </a:pPr>
            <a:r>
              <a:rPr lang="en-US" sz="4000" dirty="0"/>
              <a:t>The virgin will conceive and bear a Son… Isaiah 7:14.</a:t>
            </a:r>
          </a:p>
          <a:p>
            <a:pPr>
              <a:buClr>
                <a:srgbClr val="ACAEAE"/>
              </a:buClr>
            </a:pPr>
            <a:r>
              <a:rPr lang="en-US" sz="4000" dirty="0"/>
              <a:t>Mary meets all of these requirements!!!!</a:t>
            </a:r>
          </a:p>
          <a:p>
            <a:pPr>
              <a:buClr>
                <a:srgbClr val="ACAEAE"/>
              </a:buClr>
            </a:pPr>
            <a:r>
              <a:rPr lang="en-US" sz="4000" dirty="0"/>
              <a:t>Over 300 other Prophecies!!!!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God’s Plan is Unfolding!!!</a:t>
            </a:r>
          </a:p>
        </p:txBody>
      </p:sp>
      <p:sp>
        <p:nvSpPr>
          <p:cNvPr id="3" name="Content Placeholder 2"/>
          <p:cNvSpPr>
            <a:spLocks noGrp="1"/>
          </p:cNvSpPr>
          <p:nvPr>
            <p:ph idx="1"/>
          </p:nvPr>
        </p:nvSpPr>
        <p:spPr>
          <a:xfrm>
            <a:off x="1219200" y="1783560"/>
            <a:ext cx="10363200" cy="4572000"/>
          </a:xfrm>
        </p:spPr>
        <p:txBody>
          <a:bodyPr>
            <a:normAutofit/>
          </a:bodyPr>
          <a:lstStyle/>
          <a:p>
            <a:pPr>
              <a:buNone/>
            </a:pPr>
            <a:r>
              <a:rPr lang="en-US" sz="4000" dirty="0"/>
              <a:t>THE PREPARATION…</a:t>
            </a:r>
          </a:p>
          <a:p>
            <a:pPr>
              <a:buNone/>
            </a:pPr>
            <a:r>
              <a:rPr lang="en-US" sz="4000" dirty="0"/>
              <a:t>THE PROPHECIES…</a:t>
            </a:r>
          </a:p>
          <a:p>
            <a:pPr>
              <a:buNone/>
            </a:pPr>
            <a:r>
              <a:rPr lang="en-US" sz="4000" dirty="0"/>
              <a:t>THE POWER of His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3. THE POWER of His Plan</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3. THE POWER of His Plan</a:t>
            </a:r>
          </a:p>
        </p:txBody>
      </p:sp>
      <p:sp>
        <p:nvSpPr>
          <p:cNvPr id="3" name="Content Placeholder 2"/>
          <p:cNvSpPr>
            <a:spLocks noGrp="1"/>
          </p:cNvSpPr>
          <p:nvPr>
            <p:ph idx="1"/>
          </p:nvPr>
        </p:nvSpPr>
        <p:spPr>
          <a:xfrm>
            <a:off x="1219200" y="1524000"/>
            <a:ext cx="10363200" cy="4831560"/>
          </a:xfrm>
        </p:spPr>
        <p:txBody>
          <a:bodyPr>
            <a:normAutofit/>
          </a:bodyPr>
          <a:lstStyle/>
          <a:p>
            <a:pPr>
              <a:buClr>
                <a:srgbClr val="ACAEAE"/>
              </a:buClr>
            </a:pPr>
            <a:r>
              <a:rPr lang="en-US" sz="4000" dirty="0"/>
              <a:t>How can this be?…</a:t>
            </a:r>
          </a:p>
          <a:p>
            <a:pPr>
              <a:buClr>
                <a:srgbClr val="ACAEAE"/>
              </a:buClr>
            </a:pPr>
            <a:r>
              <a:rPr lang="en-US" sz="4000" dirty="0"/>
              <a:t>The angel answered, "The Holy Spirit will come upon you, and the power of the Most High will overshadow you. So the holy one to be born will be called the Son of God.”</a:t>
            </a:r>
          </a:p>
          <a:p>
            <a:pPr>
              <a:buClr>
                <a:srgbClr val="ACAEAE"/>
              </a:buClr>
            </a:pPr>
            <a:r>
              <a:rPr lang="en-US" sz="4000" dirty="0"/>
              <a:t>The </a:t>
            </a:r>
            <a:r>
              <a:rPr lang="en-US" sz="4000" dirty="0" err="1"/>
              <a:t>Triunity</a:t>
            </a:r>
            <a:r>
              <a:rPr lang="en-US" sz="4000" dirty="0"/>
              <a:t> is at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1:35</a:t>
            </a:r>
          </a:p>
        </p:txBody>
      </p:sp>
      <p:sp>
        <p:nvSpPr>
          <p:cNvPr id="3" name="Content Placeholder 2"/>
          <p:cNvSpPr>
            <a:spLocks noGrp="1"/>
          </p:cNvSpPr>
          <p:nvPr>
            <p:ph idx="1"/>
          </p:nvPr>
        </p:nvSpPr>
        <p:spPr>
          <a:xfrm>
            <a:off x="1219200" y="1447800"/>
            <a:ext cx="10363200" cy="4907760"/>
          </a:xfrm>
        </p:spPr>
        <p:txBody>
          <a:bodyPr>
            <a:normAutofit/>
          </a:bodyPr>
          <a:lstStyle/>
          <a:p>
            <a:pPr>
              <a:buClr>
                <a:srgbClr val="ACAEAE"/>
              </a:buClr>
            </a:pPr>
            <a:r>
              <a:rPr lang="en-US" sz="4000" dirty="0"/>
              <a:t>The angel answered, "The </a:t>
            </a:r>
            <a:r>
              <a:rPr lang="en-US" sz="4000" u="sng" dirty="0"/>
              <a:t>Holy Spirit </a:t>
            </a:r>
            <a:r>
              <a:rPr lang="en-US" sz="4000" dirty="0"/>
              <a:t>will come upon you, and the power of the </a:t>
            </a:r>
            <a:r>
              <a:rPr lang="en-US" sz="4000" u="sng" dirty="0"/>
              <a:t>Most High </a:t>
            </a:r>
            <a:r>
              <a:rPr lang="en-US" sz="4000" dirty="0"/>
              <a:t>will overshadow you. So the holy one to be born will be called the </a:t>
            </a:r>
            <a:r>
              <a:rPr lang="en-US" sz="4000" u="sng" dirty="0"/>
              <a:t>Son of God</a:t>
            </a:r>
            <a:r>
              <a:rPr lang="en-US" sz="40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1:35</a:t>
            </a:r>
          </a:p>
        </p:txBody>
      </p:sp>
      <p:sp>
        <p:nvSpPr>
          <p:cNvPr id="3" name="Content Placeholder 2"/>
          <p:cNvSpPr>
            <a:spLocks noGrp="1"/>
          </p:cNvSpPr>
          <p:nvPr>
            <p:ph idx="1"/>
          </p:nvPr>
        </p:nvSpPr>
        <p:spPr>
          <a:xfrm>
            <a:off x="1190625" y="1783560"/>
            <a:ext cx="10401300" cy="4572000"/>
          </a:xfrm>
        </p:spPr>
        <p:txBody>
          <a:bodyPr>
            <a:normAutofit/>
          </a:bodyPr>
          <a:lstStyle/>
          <a:p>
            <a:pPr>
              <a:buClr>
                <a:srgbClr val="ACAEAE"/>
              </a:buClr>
            </a:pPr>
            <a:r>
              <a:rPr lang="en-US" sz="4000" dirty="0"/>
              <a:t>The angel answered, "The Holy Spirit will come upon you, and the power of the Most High will </a:t>
            </a:r>
            <a:r>
              <a:rPr lang="en-US" sz="4000" u="sng" dirty="0"/>
              <a:t>overshadow</a:t>
            </a:r>
            <a:r>
              <a:rPr lang="en-US" sz="4000" dirty="0"/>
              <a:t> you. So the holy one to be born will be called the Son of God.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“OVERSHADOW”</a:t>
            </a:r>
          </a:p>
        </p:txBody>
      </p:sp>
      <p:sp>
        <p:nvSpPr>
          <p:cNvPr id="3" name="Content Placeholder 2"/>
          <p:cNvSpPr>
            <a:spLocks noGrp="1"/>
          </p:cNvSpPr>
          <p:nvPr>
            <p:ph idx="1"/>
          </p:nvPr>
        </p:nvSpPr>
        <p:spPr>
          <a:xfrm>
            <a:off x="1219200" y="1447800"/>
            <a:ext cx="10363200" cy="4572000"/>
          </a:xfrm>
        </p:spPr>
        <p:txBody>
          <a:bodyPr>
            <a:noAutofit/>
          </a:bodyPr>
          <a:lstStyle/>
          <a:p>
            <a:pPr>
              <a:buClr>
                <a:srgbClr val="ACAEAE"/>
              </a:buClr>
            </a:pPr>
            <a:r>
              <a:rPr lang="en-US" sz="4000" dirty="0"/>
              <a:t>Like the Spirit of God hovering (brooding -KJV) over the waters. Gen. 1:2</a:t>
            </a:r>
          </a:p>
          <a:p>
            <a:pPr>
              <a:buClr>
                <a:srgbClr val="ACAEAE"/>
              </a:buClr>
            </a:pPr>
            <a:r>
              <a:rPr lang="en-US" sz="4000" dirty="0"/>
              <a:t>Like the glory of God over the tabernacle, and the ark of the covenant. Exodus 40:34-38</a:t>
            </a:r>
          </a:p>
          <a:p>
            <a:pPr>
              <a:buClr>
                <a:srgbClr val="ACAEAE"/>
              </a:buClr>
            </a:pPr>
            <a:r>
              <a:rPr lang="en-US" sz="4000" dirty="0"/>
              <a:t>Mary’s womb was like a Holy of Holies for the Son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1 Timothy 3:16</a:t>
            </a:r>
          </a:p>
        </p:txBody>
      </p:sp>
      <p:sp>
        <p:nvSpPr>
          <p:cNvPr id="3" name="Content Placeholder 2"/>
          <p:cNvSpPr>
            <a:spLocks noGrp="1"/>
          </p:cNvSpPr>
          <p:nvPr>
            <p:ph idx="1"/>
          </p:nvPr>
        </p:nvSpPr>
        <p:spPr>
          <a:xfrm>
            <a:off x="1219200" y="1371600"/>
            <a:ext cx="10363200" cy="4572000"/>
          </a:xfrm>
        </p:spPr>
        <p:txBody>
          <a:bodyPr>
            <a:normAutofit/>
          </a:bodyPr>
          <a:lstStyle/>
          <a:p>
            <a:pPr>
              <a:buClr>
                <a:srgbClr val="ACAEAE"/>
              </a:buClr>
            </a:pPr>
            <a:r>
              <a:rPr lang="en-US" sz="4000" dirty="0"/>
              <a:t>“Beyond all question, the mystery of godliness is great: </a:t>
            </a:r>
            <a:r>
              <a:rPr lang="en-US" sz="4000" u="sng" dirty="0"/>
              <a:t>He appeared in a body</a:t>
            </a:r>
            <a:r>
              <a:rPr lang="en-US" sz="4000" dirty="0"/>
              <a:t>, was vindicated by the Spirit, was seen by angels, was preached among the nations, was believed on in the world, was taken up in glory.”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The God/Man</a:t>
            </a:r>
          </a:p>
        </p:txBody>
      </p:sp>
      <p:sp>
        <p:nvSpPr>
          <p:cNvPr id="3" name="Content Placeholder 2"/>
          <p:cNvSpPr>
            <a:spLocks noGrp="1"/>
          </p:cNvSpPr>
          <p:nvPr>
            <p:ph idx="1"/>
          </p:nvPr>
        </p:nvSpPr>
        <p:spPr>
          <a:xfrm>
            <a:off x="1219200" y="1783560"/>
            <a:ext cx="10363200" cy="4572000"/>
          </a:xfrm>
        </p:spPr>
        <p:txBody>
          <a:bodyPr>
            <a:normAutofit/>
          </a:bodyPr>
          <a:lstStyle/>
          <a:p>
            <a:pPr>
              <a:buClr>
                <a:srgbClr val="ACAEAE"/>
              </a:buClr>
            </a:pPr>
            <a:r>
              <a:rPr lang="en-US" sz="4000" dirty="0"/>
              <a:t>Subject to gravity…</a:t>
            </a:r>
          </a:p>
          <a:p>
            <a:pPr>
              <a:buClr>
                <a:srgbClr val="ACAEAE"/>
              </a:buClr>
            </a:pPr>
            <a:r>
              <a:rPr lang="en-US" sz="4000" dirty="0"/>
              <a:t>Subject to parents.</a:t>
            </a:r>
          </a:p>
          <a:p>
            <a:pPr>
              <a:buClr>
                <a:srgbClr val="ACAEAE"/>
              </a:buClr>
            </a:pPr>
            <a:r>
              <a:rPr lang="en-US" sz="4000" dirty="0"/>
              <a:t>Tempted in all points like we are, yet without sin.</a:t>
            </a:r>
          </a:p>
          <a:p>
            <a:pPr>
              <a:buClr>
                <a:srgbClr val="ACAEAE"/>
              </a:buClr>
            </a:pPr>
            <a:r>
              <a:rPr lang="en-US" sz="4000" dirty="0"/>
              <a:t>He got tired, hungry, thirsty, sad,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God’s Plan is Unfolding!!!</a:t>
            </a:r>
          </a:p>
        </p:txBody>
      </p:sp>
      <p:sp>
        <p:nvSpPr>
          <p:cNvPr id="3" name="Content Placeholder 2"/>
          <p:cNvSpPr>
            <a:spLocks noGrp="1"/>
          </p:cNvSpPr>
          <p:nvPr>
            <p:ph idx="1"/>
          </p:nvPr>
        </p:nvSpPr>
        <p:spPr>
          <a:xfrm>
            <a:off x="1219200" y="1783560"/>
            <a:ext cx="10363200" cy="4572000"/>
          </a:xfrm>
        </p:spPr>
        <p:txBody>
          <a:bodyPr>
            <a:normAutofit/>
          </a:bodyPr>
          <a:lstStyle/>
          <a:p>
            <a:pPr>
              <a:buNone/>
            </a:pPr>
            <a:r>
              <a:rPr lang="en-US" sz="4800" dirty="0"/>
              <a:t>THE PREPARATION…</a:t>
            </a:r>
          </a:p>
          <a:p>
            <a:pPr>
              <a:buNone/>
            </a:pPr>
            <a:r>
              <a:rPr lang="en-US" sz="4800" dirty="0"/>
              <a:t>THE PROPHECIES…</a:t>
            </a:r>
          </a:p>
          <a:p>
            <a:pPr>
              <a:buNone/>
            </a:pPr>
            <a:r>
              <a:rPr lang="en-US" sz="4800" dirty="0"/>
              <a:t>THE POWER…</a:t>
            </a:r>
          </a:p>
          <a:p>
            <a:pPr>
              <a:buNone/>
            </a:pPr>
            <a:r>
              <a:rPr lang="en-US" sz="4800" dirty="0"/>
              <a:t>THE PURPOSE of His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1:28-29</a:t>
            </a:r>
          </a:p>
        </p:txBody>
      </p:sp>
      <p:sp>
        <p:nvSpPr>
          <p:cNvPr id="3" name="Content Placeholder 2"/>
          <p:cNvSpPr>
            <a:spLocks noGrp="1"/>
          </p:cNvSpPr>
          <p:nvPr>
            <p:ph idx="1"/>
          </p:nvPr>
        </p:nvSpPr>
        <p:spPr/>
        <p:txBody>
          <a:bodyPr>
            <a:normAutofit/>
          </a:bodyPr>
          <a:lstStyle/>
          <a:p>
            <a:pPr>
              <a:buClr>
                <a:srgbClr val="ACAEAE"/>
              </a:buClr>
            </a:pPr>
            <a:r>
              <a:rPr lang="en-US" sz="4000" dirty="0"/>
              <a:t>The angel went to her and said, "Greetings, you who are highly favored! The Lord is with you." Mary was greatly troubled at his words and wondered what kind of greeting this might be.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4. THE PURPOSE of His Plan</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1:32-33</a:t>
            </a:r>
          </a:p>
        </p:txBody>
      </p:sp>
      <p:sp>
        <p:nvSpPr>
          <p:cNvPr id="3" name="Content Placeholder 2"/>
          <p:cNvSpPr>
            <a:spLocks noGrp="1"/>
          </p:cNvSpPr>
          <p:nvPr>
            <p:ph idx="1"/>
          </p:nvPr>
        </p:nvSpPr>
        <p:spPr/>
        <p:txBody>
          <a:bodyPr>
            <a:normAutofit/>
          </a:bodyPr>
          <a:lstStyle/>
          <a:p>
            <a:pPr>
              <a:buClr>
                <a:srgbClr val="ACAEAE"/>
              </a:buClr>
            </a:pPr>
            <a:r>
              <a:rPr lang="en-US" sz="4000" dirty="0"/>
              <a:t>“He will be great and will be called the Son of the Most High. The Lord God will give him the throne of his father David, and he will reign over the house of Jacob forever; his kingdom will never end."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4. THE PURPOSE of His Plan</a:t>
            </a:r>
          </a:p>
        </p:txBody>
      </p:sp>
      <p:sp>
        <p:nvSpPr>
          <p:cNvPr id="3" name="Content Placeholder 2"/>
          <p:cNvSpPr>
            <a:spLocks noGrp="1"/>
          </p:cNvSpPr>
          <p:nvPr>
            <p:ph idx="1"/>
          </p:nvPr>
        </p:nvSpPr>
        <p:spPr/>
        <p:txBody>
          <a:bodyPr>
            <a:normAutofit/>
          </a:bodyPr>
          <a:lstStyle/>
          <a:p>
            <a:pPr>
              <a:buClr>
                <a:srgbClr val="ACAEAE"/>
              </a:buClr>
            </a:pPr>
            <a:r>
              <a:rPr lang="en-US" sz="4000" dirty="0"/>
              <a:t>This is/was God’s plan for the ages, from the very beginning.</a:t>
            </a:r>
          </a:p>
          <a:p>
            <a:pPr>
              <a:buClr>
                <a:srgbClr val="ACAEAE"/>
              </a:buClr>
            </a:pPr>
            <a:r>
              <a:rPr lang="en-US" sz="4000" dirty="0"/>
              <a:t>Call Him Jesus for He will save His people from their sins.</a:t>
            </a:r>
          </a:p>
          <a:p>
            <a:pPr>
              <a:buClr>
                <a:srgbClr val="ACAEAE"/>
              </a:buClr>
            </a:pPr>
            <a:r>
              <a:rPr lang="en-US" sz="4000" dirty="0"/>
              <a:t>Behold the Lamb of God, Who takes away the sin of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19200" y="1219200"/>
            <a:ext cx="10363200" cy="4572000"/>
          </a:xfrm>
        </p:spPr>
        <p:txBody>
          <a:bodyPr/>
          <a:lstStyle/>
          <a:p>
            <a:pPr>
              <a:buClr>
                <a:srgbClr val="ACAEAE"/>
              </a:buClr>
            </a:pPr>
            <a:r>
              <a:rPr lang="en-US" sz="4000" dirty="0"/>
              <a:t>God revealed all of this to a teenage girl in a poor town, in a despised corner of Israel.</a:t>
            </a:r>
          </a:p>
          <a:p>
            <a:pPr>
              <a:buClr>
                <a:srgbClr val="ACAEAE"/>
              </a:buClr>
            </a:pPr>
            <a:r>
              <a:rPr lang="en-US" sz="4000" dirty="0"/>
              <a:t>Could He use someone like you or 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1:30-31</a:t>
            </a:r>
          </a:p>
        </p:txBody>
      </p:sp>
      <p:sp>
        <p:nvSpPr>
          <p:cNvPr id="3" name="Content Placeholder 2"/>
          <p:cNvSpPr>
            <a:spLocks noGrp="1"/>
          </p:cNvSpPr>
          <p:nvPr>
            <p:ph idx="1"/>
          </p:nvPr>
        </p:nvSpPr>
        <p:spPr/>
        <p:txBody>
          <a:bodyPr>
            <a:normAutofit/>
          </a:bodyPr>
          <a:lstStyle/>
          <a:p>
            <a:pPr>
              <a:buClr>
                <a:srgbClr val="ACAEAE"/>
              </a:buClr>
            </a:pPr>
            <a:r>
              <a:rPr lang="en-US" sz="4000" dirty="0"/>
              <a:t>But the angel said to her, "Do not be afraid, Mary, you have found favor with God. You will be with child and give birth to a son, and you are to give him the name Jesus.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1:32-33</a:t>
            </a:r>
          </a:p>
        </p:txBody>
      </p:sp>
      <p:sp>
        <p:nvSpPr>
          <p:cNvPr id="3" name="Content Placeholder 2"/>
          <p:cNvSpPr>
            <a:spLocks noGrp="1"/>
          </p:cNvSpPr>
          <p:nvPr>
            <p:ph idx="1"/>
          </p:nvPr>
        </p:nvSpPr>
        <p:spPr/>
        <p:txBody>
          <a:bodyPr>
            <a:normAutofit/>
          </a:bodyPr>
          <a:lstStyle/>
          <a:p>
            <a:pPr>
              <a:buClr>
                <a:srgbClr val="ACAEAE"/>
              </a:buClr>
            </a:pPr>
            <a:r>
              <a:rPr lang="en-US" sz="4000" dirty="0"/>
              <a:t>“He will be great and will be called the Son of the Most High. The Lord God will give him the throne of his father David, and he will reign over the house of Jacob forever; his kingdom will never 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1:34</a:t>
            </a:r>
          </a:p>
        </p:txBody>
      </p:sp>
      <p:sp>
        <p:nvSpPr>
          <p:cNvPr id="3" name="Content Placeholder 2"/>
          <p:cNvSpPr>
            <a:spLocks noGrp="1"/>
          </p:cNvSpPr>
          <p:nvPr>
            <p:ph idx="1"/>
          </p:nvPr>
        </p:nvSpPr>
        <p:spPr/>
        <p:txBody>
          <a:bodyPr>
            <a:normAutofit/>
          </a:bodyPr>
          <a:lstStyle/>
          <a:p>
            <a:pPr>
              <a:buClr>
                <a:srgbClr val="ACAEAE"/>
              </a:buClr>
            </a:pPr>
            <a:r>
              <a:rPr lang="en-US" sz="4000" dirty="0"/>
              <a:t>"How will this be," Mary asked the angel, "since I am a virgin?"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1:35</a:t>
            </a:r>
          </a:p>
        </p:txBody>
      </p:sp>
      <p:sp>
        <p:nvSpPr>
          <p:cNvPr id="3" name="Content Placeholder 2"/>
          <p:cNvSpPr>
            <a:spLocks noGrp="1"/>
          </p:cNvSpPr>
          <p:nvPr>
            <p:ph idx="1"/>
          </p:nvPr>
        </p:nvSpPr>
        <p:spPr/>
        <p:txBody>
          <a:bodyPr>
            <a:normAutofit/>
          </a:bodyPr>
          <a:lstStyle/>
          <a:p>
            <a:pPr>
              <a:buClr>
                <a:srgbClr val="ACAEAE"/>
              </a:buClr>
            </a:pPr>
            <a:r>
              <a:rPr lang="en-US" sz="4000" dirty="0"/>
              <a:t>The angel answered, "The Holy Spirit will come upon you, and the power of the Most High will overshadow you. So the holy one to be born will be called the Son of God.”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1:36</a:t>
            </a:r>
          </a:p>
        </p:txBody>
      </p:sp>
      <p:sp>
        <p:nvSpPr>
          <p:cNvPr id="3" name="Content Placeholder 2"/>
          <p:cNvSpPr>
            <a:spLocks noGrp="1"/>
          </p:cNvSpPr>
          <p:nvPr>
            <p:ph idx="1"/>
          </p:nvPr>
        </p:nvSpPr>
        <p:spPr/>
        <p:txBody>
          <a:bodyPr>
            <a:normAutofit/>
          </a:bodyPr>
          <a:lstStyle/>
          <a:p>
            <a:pPr>
              <a:buClr>
                <a:srgbClr val="ACAEAE"/>
              </a:buClr>
            </a:pPr>
            <a:r>
              <a:rPr lang="en-US" sz="4000" dirty="0"/>
              <a:t>Even Elizabeth your relative is going to have a child in her old age, and she who was said to be barren is in her sixth month.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C9A970"/>
                </a:solidFill>
              </a:rPr>
              <a:t>Luke 1:37-38</a:t>
            </a:r>
          </a:p>
        </p:txBody>
      </p:sp>
      <p:sp>
        <p:nvSpPr>
          <p:cNvPr id="3" name="Content Placeholder 2"/>
          <p:cNvSpPr>
            <a:spLocks noGrp="1"/>
          </p:cNvSpPr>
          <p:nvPr>
            <p:ph idx="1"/>
          </p:nvPr>
        </p:nvSpPr>
        <p:spPr>
          <a:xfrm>
            <a:off x="1219199" y="1783560"/>
            <a:ext cx="10372725" cy="4572000"/>
          </a:xfrm>
        </p:spPr>
        <p:txBody>
          <a:bodyPr>
            <a:normAutofit/>
          </a:bodyPr>
          <a:lstStyle/>
          <a:p>
            <a:pPr>
              <a:buClr>
                <a:srgbClr val="ACAEAE"/>
              </a:buClr>
            </a:pPr>
            <a:r>
              <a:rPr lang="en-US" sz="4000" dirty="0"/>
              <a:t>“For nothing is impossible with God." "I am the Lord's servant," Mary answered. "May it be to me as you have said." Then the angel left her.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1037</TotalTime>
  <Words>1095</Words>
  <Application>Microsoft Office PowerPoint</Application>
  <PresentationFormat>Widescreen</PresentationFormat>
  <Paragraphs>86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Wingdings</vt:lpstr>
      <vt:lpstr>Wingdings 2</vt:lpstr>
      <vt:lpstr>Wingdings 3</vt:lpstr>
      <vt:lpstr>Metro</vt:lpstr>
      <vt:lpstr>PowerPoint Presentation</vt:lpstr>
      <vt:lpstr>Luke 1:26-27</vt:lpstr>
      <vt:lpstr>Luke 1:28-29</vt:lpstr>
      <vt:lpstr>Luke 1:30-31</vt:lpstr>
      <vt:lpstr>Luke 1:32-33</vt:lpstr>
      <vt:lpstr>Luke 1:34</vt:lpstr>
      <vt:lpstr>Luke 1:35</vt:lpstr>
      <vt:lpstr>Luke 1:36</vt:lpstr>
      <vt:lpstr>Luke 1:37-38</vt:lpstr>
      <vt:lpstr>PowerPoint Presentation</vt:lpstr>
      <vt:lpstr>God’s Plan is Unfolding!!!</vt:lpstr>
      <vt:lpstr>1. THE PREPARATION of His Plan</vt:lpstr>
      <vt:lpstr>Galatians 4:4-5</vt:lpstr>
      <vt:lpstr>Fullness of Time</vt:lpstr>
      <vt:lpstr>2. THE PROPHECIES of His Plan</vt:lpstr>
      <vt:lpstr>Daniel 9:20</vt:lpstr>
      <vt:lpstr>Daniel 9:24</vt:lpstr>
      <vt:lpstr>Daniel 9:25</vt:lpstr>
      <vt:lpstr>2. THE PROPHECIES of His Plan</vt:lpstr>
      <vt:lpstr>2. PROPHECIES</vt:lpstr>
      <vt:lpstr>God’s Plan is Unfolding!!!</vt:lpstr>
      <vt:lpstr>3. THE POWER of His Plan</vt:lpstr>
      <vt:lpstr>3. THE POWER of His Plan</vt:lpstr>
      <vt:lpstr>Luke 1:35</vt:lpstr>
      <vt:lpstr>Luke 1:35</vt:lpstr>
      <vt:lpstr>“OVERSHADOW”</vt:lpstr>
      <vt:lpstr>1 Timothy 3:16</vt:lpstr>
      <vt:lpstr>The God/Man</vt:lpstr>
      <vt:lpstr>God’s Plan is Unfolding!!!</vt:lpstr>
      <vt:lpstr>4. THE PURPOSE of His Plan</vt:lpstr>
      <vt:lpstr>Luke 1:32-33</vt:lpstr>
      <vt:lpstr>4. THE PURPOSE of His Plan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NOTHING IS IMPOSSIBLE WITH GOD</dc:title>
  <dc:creator>steve hokuf</dc:creator>
  <cp:lastModifiedBy>Chrissy Jackson</cp:lastModifiedBy>
  <cp:revision>7</cp:revision>
  <dcterms:created xsi:type="dcterms:W3CDTF">2021-12-06T15:28:24Z</dcterms:created>
  <dcterms:modified xsi:type="dcterms:W3CDTF">2021-12-12T02:54:36Z</dcterms:modified>
</cp:coreProperties>
</file>