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90" r:id="rId2"/>
    <p:sldId id="259" r:id="rId3"/>
    <p:sldId id="257" r:id="rId4"/>
    <p:sldId id="258" r:id="rId5"/>
    <p:sldId id="260" r:id="rId6"/>
    <p:sldId id="281" r:id="rId7"/>
    <p:sldId id="262" r:id="rId8"/>
    <p:sldId id="263" r:id="rId9"/>
    <p:sldId id="264" r:id="rId10"/>
    <p:sldId id="265" r:id="rId11"/>
    <p:sldId id="271" r:id="rId12"/>
    <p:sldId id="266" r:id="rId13"/>
    <p:sldId id="267" r:id="rId14"/>
    <p:sldId id="272" r:id="rId15"/>
    <p:sldId id="268" r:id="rId16"/>
    <p:sldId id="269" r:id="rId17"/>
    <p:sldId id="270" r:id="rId18"/>
    <p:sldId id="273" r:id="rId19"/>
    <p:sldId id="274" r:id="rId20"/>
    <p:sldId id="275" r:id="rId21"/>
    <p:sldId id="261" r:id="rId22"/>
    <p:sldId id="276" r:id="rId23"/>
    <p:sldId id="282" r:id="rId24"/>
    <p:sldId id="283" r:id="rId25"/>
    <p:sldId id="285" r:id="rId26"/>
    <p:sldId id="284" r:id="rId27"/>
    <p:sldId id="286" r:id="rId28"/>
    <p:sldId id="287" r:id="rId29"/>
    <p:sldId id="288" r:id="rId30"/>
    <p:sldId id="277" r:id="rId31"/>
    <p:sldId id="28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8A87"/>
    <a:srgbClr val="673E41"/>
    <a:srgbClr val="B77370"/>
    <a:srgbClr val="FFFFFF"/>
    <a:srgbClr val="8D74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806" y="43"/>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3D18C-F621-404F-97B3-8766BA53C433}" type="datetimeFigureOut">
              <a:rPr lang="en-US" smtClean="0"/>
              <a:t>11/13/2021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97E64-59E6-4CEF-ABD6-6060B72DDA31}" type="slidenum">
              <a:rPr lang="en-US" smtClean="0"/>
              <a:t>‹#›</a:t>
            </a:fld>
            <a:endParaRPr lang="en-US"/>
          </a:p>
        </p:txBody>
      </p:sp>
    </p:spTree>
    <p:extLst>
      <p:ext uri="{BB962C8B-B14F-4D97-AF65-F5344CB8AC3E}">
        <p14:creationId xmlns:p14="http://schemas.microsoft.com/office/powerpoint/2010/main" val="3193457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97E64-59E6-4CEF-ABD6-6060B72DDA31}" type="slidenum">
              <a:rPr lang="en-US" smtClean="0"/>
              <a:t>9</a:t>
            </a:fld>
            <a:endParaRPr lang="en-US"/>
          </a:p>
        </p:txBody>
      </p:sp>
    </p:spTree>
    <p:extLst>
      <p:ext uri="{BB962C8B-B14F-4D97-AF65-F5344CB8AC3E}">
        <p14:creationId xmlns:p14="http://schemas.microsoft.com/office/powerpoint/2010/main" val="3746896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87BC9796-6617-4716-85D3-6415703EBEC7}" type="datetimeFigureOut">
              <a:rPr lang="en-US" smtClean="0"/>
              <a:t>11/13/2021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1DEC507E-F37B-4B58-8F5E-BFE0F1014A00}" type="slidenum">
              <a:rPr lang="en-US" smtClean="0"/>
              <a:t>‹#›</a:t>
            </a:fld>
            <a:endParaRPr lang="en-US"/>
          </a:p>
        </p:txBody>
      </p:sp>
      <p:sp>
        <p:nvSpPr>
          <p:cNvPr id="32" name="Rectangle 31"/>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ctangle 38"/>
          <p:cNvSpPr/>
          <p:nvPr/>
        </p:nvSpPr>
        <p:spPr>
          <a:xfrm>
            <a:off x="412744" y="680477"/>
            <a:ext cx="6096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0" name="Rectangle 39"/>
          <p:cNvSpPr/>
          <p:nvPr/>
        </p:nvSpPr>
        <p:spPr>
          <a:xfrm>
            <a:off x="35876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1" name="Rectangle 40"/>
          <p:cNvSpPr/>
          <p:nvPr/>
        </p:nvSpPr>
        <p:spPr>
          <a:xfrm>
            <a:off x="333360"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2" name="Rectangle 41"/>
          <p:cNvSpPr/>
          <p:nvPr/>
        </p:nvSpPr>
        <p:spPr>
          <a:xfrm>
            <a:off x="295691"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56" name="Rectangle 55"/>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5" name="Rectangle 64"/>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6" name="Rectangle 65"/>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7" name="Rectangle 66"/>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7BC9796-6617-4716-85D3-6415703EBEC7}"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C507E-F37B-4B58-8F5E-BFE0F1014A0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7BC9796-6617-4716-85D3-6415703EBEC7}"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C507E-F37B-4B58-8F5E-BFE0F1014A0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7BC9796-6617-4716-85D3-6415703EBEC7}"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C507E-F37B-4B58-8F5E-BFE0F1014A0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Free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Free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Freeform 18"/>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5" name="Free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3" name="Text Placeholder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7BC9796-6617-4716-85D3-6415703EBEC7}"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EC507E-F37B-4B58-8F5E-BFE0F1014A00}" type="slidenum">
              <a:rPr lang="en-US" smtClean="0"/>
              <a:t>‹#›</a:t>
            </a:fld>
            <a:endParaRPr lang="en-US"/>
          </a:p>
        </p:txBody>
      </p:sp>
      <p:sp>
        <p:nvSpPr>
          <p:cNvPr id="7" name="Rectangle 6"/>
          <p:cNvSpPr/>
          <p:nvPr/>
        </p:nvSpPr>
        <p:spPr>
          <a:xfrm>
            <a:off x="484213" y="402265"/>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kumimoji="0"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7BC9796-6617-4716-85D3-6415703EBEC7}"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EC507E-F37B-4B58-8F5E-BFE0F1014A0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6"/>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673099" y="512064"/>
            <a:ext cx="103632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7BC9796-6617-4716-85D3-6415703EBEC7}" type="datetimeFigureOut">
              <a:rPr lang="en-US" smtClean="0"/>
              <a:t>11/13/2021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EC507E-F37B-4B58-8F5E-BFE0F1014A00}" type="slidenum">
              <a:rPr lang="en-US" smtClean="0"/>
              <a:t>‹#›</a:t>
            </a:fld>
            <a:endParaRPr lang="en-US"/>
          </a:p>
        </p:txBody>
      </p:sp>
      <p:sp>
        <p:nvSpPr>
          <p:cNvPr id="16" name="Rectangle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7" name="Rectangle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Rectangle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Rectangle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Rectangle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tangle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0" name="Rectangle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87BC9796-6617-4716-85D3-6415703EBEC7}" type="datetimeFigureOut">
              <a:rPr lang="en-US" smtClean="0"/>
              <a:t>11/13/2021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EC507E-F37B-4B58-8F5E-BFE0F1014A0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BC9796-6617-4716-85D3-6415703EBEC7}" type="datetimeFigureOut">
              <a:rPr lang="en-US" smtClean="0"/>
              <a:t>11/13/2021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EC507E-F37B-4B58-8F5E-BFE0F1014A0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7BC9796-6617-4716-85D3-6415703EBEC7}"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EC507E-F37B-4B58-8F5E-BFE0F1014A0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cxnSp>
        <p:nvCxnSpPr>
          <p:cNvPr id="9" name="Straight Connector 8"/>
          <p:cNvCxnSpPr/>
          <p:nvPr/>
        </p:nvCxnSpPr>
        <p:spPr>
          <a:xfrm flipV="1">
            <a:off x="484260"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11374903" y="1197789"/>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11578103" y="1350189"/>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79" y="1453352"/>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8636000" y="55499"/>
            <a:ext cx="2844800" cy="365125"/>
          </a:xfrm>
        </p:spPr>
        <p:txBody>
          <a:bodyPr/>
          <a:lstStyle/>
          <a:p>
            <a:fld id="{87BC9796-6617-4716-85D3-6415703EBEC7}" type="datetimeFigureOut">
              <a:rPr lang="en-US" smtClean="0"/>
              <a:t>11/13/2021</a:t>
            </a:fld>
            <a:endParaRPr lang="en-US"/>
          </a:p>
        </p:txBody>
      </p:sp>
      <p:sp>
        <p:nvSpPr>
          <p:cNvPr id="6" name="Footer Placeholder 5"/>
          <p:cNvSpPr>
            <a:spLocks noGrp="1"/>
          </p:cNvSpPr>
          <p:nvPr>
            <p:ph type="ftr" sz="quarter" idx="11"/>
          </p:nvPr>
        </p:nvSpPr>
        <p:spPr>
          <a:xfrm>
            <a:off x="1219200" y="55499"/>
            <a:ext cx="7416800" cy="365125"/>
          </a:xfrm>
        </p:spPr>
        <p:txBody>
          <a:bodyPr/>
          <a:lstStyle/>
          <a:p>
            <a:endParaRPr lang="en-US"/>
          </a:p>
        </p:txBody>
      </p:sp>
      <p:sp>
        <p:nvSpPr>
          <p:cNvPr id="7" name="Slide Number Placeholder 6"/>
          <p:cNvSpPr>
            <a:spLocks noGrp="1"/>
          </p:cNvSpPr>
          <p:nvPr>
            <p:ph type="sldNum" sz="quarter" idx="12"/>
          </p:nvPr>
        </p:nvSpPr>
        <p:spPr>
          <a:xfrm>
            <a:off x="11480800" y="55499"/>
            <a:ext cx="609600" cy="365125"/>
          </a:xfrm>
        </p:spPr>
        <p:txBody>
          <a:bodyPr/>
          <a:lstStyle/>
          <a:p>
            <a:fld id="{1DEC507E-F37B-4B58-8F5E-BFE0F1014A0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73E41"/>
        </a:solidFill>
        <a:effectLst/>
      </p:bgPr>
    </p:bg>
    <p:spTree>
      <p:nvGrpSpPr>
        <p:cNvPr id="1" name=""/>
        <p:cNvGrpSpPr/>
        <p:nvPr/>
      </p:nvGrpSpPr>
      <p:grpSpPr>
        <a:xfrm>
          <a:off x="0" y="0"/>
          <a:ext cx="0" cy="0"/>
          <a:chOff x="0" y="0"/>
          <a:chExt cx="0" cy="0"/>
        </a:xfrm>
      </p:grpSpPr>
      <p:sp>
        <p:nvSpPr>
          <p:cNvPr id="7" name="Rectangle 6"/>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2" name="Rectangle 11"/>
          <p:cNvSpPr/>
          <p:nvPr/>
        </p:nvSpPr>
        <p:spPr>
          <a:xfrm>
            <a:off x="412744" y="680477"/>
            <a:ext cx="6096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Rectangle 14"/>
          <p:cNvSpPr/>
          <p:nvPr/>
        </p:nvSpPr>
        <p:spPr>
          <a:xfrm>
            <a:off x="358764" y="680477"/>
            <a:ext cx="36576"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6" name="Rectangle 15"/>
          <p:cNvSpPr/>
          <p:nvPr/>
        </p:nvSpPr>
        <p:spPr>
          <a:xfrm>
            <a:off x="333360"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7" name="Rectangle 16"/>
          <p:cNvSpPr/>
          <p:nvPr/>
        </p:nvSpPr>
        <p:spPr>
          <a:xfrm>
            <a:off x="295691"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1219200" y="512064"/>
            <a:ext cx="103632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1219200" y="1783560"/>
            <a:ext cx="103632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636000" y="6416676"/>
            <a:ext cx="2844800" cy="365125"/>
          </a:xfrm>
          <a:prstGeom prst="rect">
            <a:avLst/>
          </a:prstGeom>
        </p:spPr>
        <p:txBody>
          <a:bodyPr vert="horz" anchor="b"/>
          <a:lstStyle>
            <a:lvl1pPr algn="l" eaLnBrk="1" latinLnBrk="0" hangingPunct="1">
              <a:defRPr kumimoji="0" sz="1100">
                <a:solidFill>
                  <a:schemeClr val="tx2"/>
                </a:solidFill>
              </a:defRPr>
            </a:lvl1pPr>
            <a:extLst/>
          </a:lstStyle>
          <a:p>
            <a:fld id="{87BC9796-6617-4716-85D3-6415703EBEC7}" type="datetimeFigureOut">
              <a:rPr lang="en-US" smtClean="0"/>
              <a:t>11/13/2021</a:t>
            </a:fld>
            <a:endParaRPr lang="en-US"/>
          </a:p>
        </p:txBody>
      </p:sp>
      <p:sp>
        <p:nvSpPr>
          <p:cNvPr id="3" name="Footer Placeholder 2"/>
          <p:cNvSpPr>
            <a:spLocks noGrp="1"/>
          </p:cNvSpPr>
          <p:nvPr>
            <p:ph type="ftr" sz="quarter" idx="3"/>
          </p:nvPr>
        </p:nvSpPr>
        <p:spPr>
          <a:xfrm>
            <a:off x="1219200" y="6416676"/>
            <a:ext cx="74168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11480800" y="6416676"/>
            <a:ext cx="609600" cy="365125"/>
          </a:xfrm>
          <a:prstGeom prst="rect">
            <a:avLst/>
          </a:prstGeom>
        </p:spPr>
        <p:txBody>
          <a:bodyPr vert="horz" anchor="b"/>
          <a:lstStyle>
            <a:lvl1pPr algn="l" eaLnBrk="1" latinLnBrk="0" hangingPunct="1">
              <a:defRPr kumimoji="0" sz="1200">
                <a:solidFill>
                  <a:schemeClr val="tx2"/>
                </a:solidFill>
              </a:defRPr>
            </a:lvl1pPr>
            <a:extLst/>
          </a:lstStyle>
          <a:p>
            <a:fld id="{1DEC507E-F37B-4B58-8F5E-BFE0F1014A00}"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444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10058400" cy="1752600"/>
          </a:xfrm>
        </p:spPr>
        <p:txBody>
          <a:bodyPr/>
          <a:lstStyle/>
          <a:p>
            <a:pPr algn="ctr"/>
            <a:r>
              <a:rPr lang="en-US" sz="5400" b="1" i="1" u="sng" dirty="0">
                <a:solidFill>
                  <a:srgbClr val="C38A87"/>
                </a:solidFill>
              </a:rPr>
              <a:t>3 DISTINCTIONS </a:t>
            </a:r>
            <a:r>
              <a:rPr lang="en-US" sz="5400" dirty="0">
                <a:solidFill>
                  <a:srgbClr val="C38A87"/>
                </a:solidFill>
              </a:rPr>
              <a:t>OF THE</a:t>
            </a:r>
            <a:br>
              <a:rPr lang="en-US" sz="5400" dirty="0">
                <a:solidFill>
                  <a:srgbClr val="C38A87"/>
                </a:solidFill>
              </a:rPr>
            </a:br>
            <a:r>
              <a:rPr lang="en-US" sz="5400" dirty="0">
                <a:solidFill>
                  <a:srgbClr val="C38A87"/>
                </a:solidFill>
              </a:rPr>
              <a:t>CHURCH IN PHILADELPHIA</a:t>
            </a:r>
          </a:p>
        </p:txBody>
      </p:sp>
      <p:sp>
        <p:nvSpPr>
          <p:cNvPr id="3" name="Content Placeholder 2"/>
          <p:cNvSpPr>
            <a:spLocks noGrp="1"/>
          </p:cNvSpPr>
          <p:nvPr>
            <p:ph idx="1"/>
          </p:nvPr>
        </p:nvSpPr>
        <p:spPr>
          <a:xfrm>
            <a:off x="1066800" y="2438400"/>
            <a:ext cx="10058400" cy="2895600"/>
          </a:xfrm>
        </p:spPr>
        <p:txBody>
          <a:bodyPr>
            <a:normAutofit/>
          </a:bodyPr>
          <a:lstStyle/>
          <a:p>
            <a:pPr>
              <a:buClr>
                <a:srgbClr val="4C2E30"/>
              </a:buClr>
            </a:pPr>
            <a:r>
              <a:rPr lang="en-US" sz="4400" dirty="0"/>
              <a:t>1. It was a theologically conservative church (3:8). </a:t>
            </a:r>
          </a:p>
          <a:p>
            <a:endParaRPr lang="en-US" sz="4800" dirty="0"/>
          </a:p>
          <a:p>
            <a:endParaRPr lang="en-U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600200"/>
            <a:ext cx="10058400" cy="4038600"/>
          </a:xfrm>
        </p:spPr>
        <p:txBody>
          <a:bodyPr>
            <a:normAutofit/>
          </a:bodyPr>
          <a:lstStyle/>
          <a:p>
            <a:pPr>
              <a:buClr>
                <a:srgbClr val="4C2E30"/>
              </a:buClr>
            </a:pPr>
            <a:r>
              <a:rPr lang="en-US" sz="4400" dirty="0">
                <a:latin typeface="Calibri" panose="020F0502020204030204" pitchFamily="34" charset="0"/>
                <a:cs typeface="Calibri" panose="020F0502020204030204" pitchFamily="34" charset="0"/>
              </a:rPr>
              <a:t>1. It was a theologically conservative church (3:8).</a:t>
            </a:r>
          </a:p>
          <a:p>
            <a:pPr>
              <a:buClr>
                <a:srgbClr val="4C2E30"/>
              </a:buClr>
            </a:pPr>
            <a:r>
              <a:rPr lang="en-US" sz="4400" dirty="0">
                <a:latin typeface="Calibri" panose="020F0502020204030204" pitchFamily="34" charset="0"/>
                <a:cs typeface="Calibri" panose="020F0502020204030204" pitchFamily="34" charset="0"/>
              </a:rPr>
              <a:t>I know your deeds.</a:t>
            </a:r>
          </a:p>
          <a:p>
            <a:pPr>
              <a:buClr>
                <a:srgbClr val="4C2E30"/>
              </a:buClr>
            </a:pPr>
            <a:r>
              <a:rPr lang="en-US" sz="4400" dirty="0">
                <a:latin typeface="Calibri" panose="020F0502020204030204" pitchFamily="34" charset="0"/>
                <a:cs typeface="Calibri" panose="020F0502020204030204" pitchFamily="34" charset="0"/>
              </a:rPr>
              <a:t>You have kept My word, &amp;</a:t>
            </a:r>
          </a:p>
          <a:p>
            <a:pPr>
              <a:buClr>
                <a:srgbClr val="4C2E30"/>
              </a:buClr>
            </a:pPr>
            <a:r>
              <a:rPr lang="en-US" sz="4400" dirty="0">
                <a:latin typeface="Calibri" panose="020F0502020204030204" pitchFamily="34" charset="0"/>
                <a:cs typeface="Calibri" panose="020F0502020204030204" pitchFamily="34" charset="0"/>
              </a:rPr>
              <a:t> Not denied My name. </a:t>
            </a:r>
          </a:p>
          <a:p>
            <a:endParaRPr lang="en-US" sz="4800" dirty="0"/>
          </a:p>
          <a:p>
            <a:endParaRPr lang="en-U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07923"/>
            <a:ext cx="10058400" cy="1697736"/>
          </a:xfrm>
        </p:spPr>
        <p:txBody>
          <a:bodyPr/>
          <a:lstStyle/>
          <a:p>
            <a:pPr algn="ctr"/>
            <a:r>
              <a:rPr lang="en-US" sz="5400" dirty="0">
                <a:solidFill>
                  <a:srgbClr val="C38A87"/>
                </a:solidFill>
              </a:rPr>
              <a:t>2. It was a</a:t>
            </a:r>
            <a:br>
              <a:rPr lang="en-US" sz="5400" dirty="0">
                <a:solidFill>
                  <a:srgbClr val="C38A87"/>
                </a:solidFill>
              </a:rPr>
            </a:br>
            <a:r>
              <a:rPr lang="en-US" sz="5400" dirty="0">
                <a:solidFill>
                  <a:srgbClr val="C38A87"/>
                </a:solidFill>
              </a:rPr>
              <a:t> Beloved Church.</a:t>
            </a:r>
          </a:p>
        </p:txBody>
      </p:sp>
      <p:sp>
        <p:nvSpPr>
          <p:cNvPr id="3" name="Content Placeholder 2"/>
          <p:cNvSpPr>
            <a:spLocks noGrp="1"/>
          </p:cNvSpPr>
          <p:nvPr>
            <p:ph idx="1"/>
          </p:nvPr>
        </p:nvSpPr>
        <p:spPr>
          <a:xfrm>
            <a:off x="1066800" y="2438400"/>
            <a:ext cx="10058400" cy="3917160"/>
          </a:xfrm>
        </p:spPr>
        <p:txBody>
          <a:bodyPr>
            <a:normAutofit/>
          </a:bodyPr>
          <a:lstStyle/>
          <a:p>
            <a:pPr>
              <a:buClr>
                <a:srgbClr val="4C2E30"/>
              </a:buClr>
            </a:pPr>
            <a:r>
              <a:rPr lang="en-US" sz="4400" dirty="0"/>
              <a:t>“I have loved you.” (3:9)</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10058400" cy="990600"/>
          </a:xfrm>
        </p:spPr>
        <p:txBody>
          <a:bodyPr/>
          <a:lstStyle/>
          <a:p>
            <a:pPr algn="ctr"/>
            <a:r>
              <a:rPr lang="en-US" sz="5400" dirty="0">
                <a:solidFill>
                  <a:srgbClr val="C38A87"/>
                </a:solidFill>
              </a:rPr>
              <a:t>3. It was a Protected Church.</a:t>
            </a:r>
          </a:p>
        </p:txBody>
      </p:sp>
      <p:sp>
        <p:nvSpPr>
          <p:cNvPr id="3" name="Content Placeholder 2"/>
          <p:cNvSpPr>
            <a:spLocks noGrp="1"/>
          </p:cNvSpPr>
          <p:nvPr>
            <p:ph idx="1"/>
          </p:nvPr>
        </p:nvSpPr>
        <p:spPr>
          <a:xfrm>
            <a:off x="1066800" y="2133600"/>
            <a:ext cx="10058400" cy="4221960"/>
          </a:xfrm>
        </p:spPr>
        <p:txBody>
          <a:bodyPr>
            <a:normAutofit/>
          </a:bodyPr>
          <a:lstStyle/>
          <a:p>
            <a:pPr>
              <a:buClr>
                <a:srgbClr val="4C2E30"/>
              </a:buClr>
            </a:pPr>
            <a:r>
              <a:rPr lang="en-US" sz="4400" dirty="0"/>
              <a:t>“I will keep you from the hour of trial…” (3:10)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10058400" cy="1752600"/>
          </a:xfrm>
        </p:spPr>
        <p:txBody>
          <a:bodyPr/>
          <a:lstStyle/>
          <a:p>
            <a:pPr algn="ctr"/>
            <a:r>
              <a:rPr lang="en-US" sz="5400" b="1" i="1" u="sng" dirty="0">
                <a:solidFill>
                  <a:srgbClr val="C38A87"/>
                </a:solidFill>
              </a:rPr>
              <a:t>3 DISTINCTIONS </a:t>
            </a:r>
            <a:r>
              <a:rPr lang="en-US" sz="5400" dirty="0">
                <a:solidFill>
                  <a:srgbClr val="C38A87"/>
                </a:solidFill>
              </a:rPr>
              <a:t>OF THE</a:t>
            </a:r>
            <a:br>
              <a:rPr lang="en-US" sz="5400" dirty="0">
                <a:solidFill>
                  <a:srgbClr val="C38A87"/>
                </a:solidFill>
              </a:rPr>
            </a:br>
            <a:r>
              <a:rPr lang="en-US" sz="5400" dirty="0">
                <a:solidFill>
                  <a:srgbClr val="C38A87"/>
                </a:solidFill>
              </a:rPr>
              <a:t>CHURCH IN PHILADELPHIA</a:t>
            </a:r>
          </a:p>
        </p:txBody>
      </p:sp>
      <p:sp>
        <p:nvSpPr>
          <p:cNvPr id="3" name="Content Placeholder 2"/>
          <p:cNvSpPr>
            <a:spLocks noGrp="1"/>
          </p:cNvSpPr>
          <p:nvPr>
            <p:ph idx="1"/>
          </p:nvPr>
        </p:nvSpPr>
        <p:spPr>
          <a:xfrm>
            <a:off x="1066800" y="2667000"/>
            <a:ext cx="10058400" cy="3276600"/>
          </a:xfrm>
        </p:spPr>
        <p:txBody>
          <a:bodyPr>
            <a:normAutofit/>
          </a:bodyPr>
          <a:lstStyle/>
          <a:p>
            <a:pPr>
              <a:buClr>
                <a:srgbClr val="4C2E30"/>
              </a:buClr>
            </a:pPr>
            <a:r>
              <a:rPr lang="en-US" sz="4400" dirty="0"/>
              <a:t>1. It was a theologically </a:t>
            </a:r>
            <a:r>
              <a:rPr lang="en-US" sz="4400" u="sng" dirty="0"/>
              <a:t>Conservative</a:t>
            </a:r>
            <a:r>
              <a:rPr lang="en-US" sz="4400" dirty="0"/>
              <a:t> Church (3:8).</a:t>
            </a:r>
          </a:p>
          <a:p>
            <a:pPr>
              <a:buClr>
                <a:srgbClr val="4C2E30"/>
              </a:buClr>
            </a:pPr>
            <a:r>
              <a:rPr lang="en-US" sz="4400" dirty="0"/>
              <a:t>2. It was a </a:t>
            </a:r>
            <a:r>
              <a:rPr lang="en-US" sz="4400" u="sng" dirty="0"/>
              <a:t>Beloved</a:t>
            </a:r>
            <a:r>
              <a:rPr lang="en-US" sz="4400" dirty="0"/>
              <a:t> Church.</a:t>
            </a:r>
          </a:p>
          <a:p>
            <a:pPr>
              <a:buClr>
                <a:srgbClr val="4C2E30"/>
              </a:buClr>
            </a:pPr>
            <a:r>
              <a:rPr lang="en-US" sz="4400" dirty="0"/>
              <a:t>3. It was a </a:t>
            </a:r>
            <a:r>
              <a:rPr lang="en-US" sz="4400" u="sng" dirty="0"/>
              <a:t>Protected</a:t>
            </a:r>
            <a:r>
              <a:rPr lang="en-US" sz="4400" dirty="0"/>
              <a:t> Church. </a:t>
            </a:r>
          </a:p>
          <a:p>
            <a:endParaRPr lang="en-US" sz="4800" dirty="0"/>
          </a:p>
          <a:p>
            <a:endParaRPr lang="en-U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10058400" cy="1143000"/>
          </a:xfrm>
        </p:spPr>
        <p:txBody>
          <a:bodyPr/>
          <a:lstStyle/>
          <a:p>
            <a:pPr algn="ctr"/>
            <a:r>
              <a:rPr lang="en-US" sz="6600" dirty="0">
                <a:solidFill>
                  <a:srgbClr val="C38A87"/>
                </a:solidFill>
              </a:rPr>
              <a:t>3 OBSTACLES</a:t>
            </a:r>
          </a:p>
        </p:txBody>
      </p:sp>
      <p:sp>
        <p:nvSpPr>
          <p:cNvPr id="3" name="Content Placeholder 2"/>
          <p:cNvSpPr>
            <a:spLocks noGrp="1"/>
          </p:cNvSpPr>
          <p:nvPr>
            <p:ph idx="1"/>
          </p:nvPr>
        </p:nvSpPr>
        <p:spPr>
          <a:xfrm>
            <a:off x="1066800" y="1828800"/>
            <a:ext cx="10058400" cy="4526760"/>
          </a:xfrm>
        </p:spPr>
        <p:txBody>
          <a:bodyPr>
            <a:normAutofit/>
          </a:bodyPr>
          <a:lstStyle/>
          <a:p>
            <a:pPr>
              <a:buClr>
                <a:srgbClr val="4C2E30"/>
              </a:buClr>
            </a:pPr>
            <a:r>
              <a:rPr lang="en-US" sz="4400" dirty="0"/>
              <a:t>1.  SMALL- “I know that you have little strength,”  (3:8).</a:t>
            </a:r>
          </a:p>
          <a:p>
            <a:pPr>
              <a:buClr>
                <a:srgbClr val="4C2E30"/>
              </a:buClr>
            </a:pPr>
            <a:r>
              <a:rPr lang="en-US" sz="4400" dirty="0"/>
              <a:t>2.  SATAN- “the synagogue of Satan,” (3:9).</a:t>
            </a:r>
          </a:p>
          <a:p>
            <a:pPr>
              <a:buClr>
                <a:srgbClr val="4C2E30"/>
              </a:buClr>
            </a:pPr>
            <a:r>
              <a:rPr lang="en-US" sz="4400" dirty="0"/>
              <a:t>3.  STRESSFUL TRIALS-3:10.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10058400" cy="1219200"/>
          </a:xfrm>
        </p:spPr>
        <p:txBody>
          <a:bodyPr/>
          <a:lstStyle/>
          <a:p>
            <a:pPr algn="ctr"/>
            <a:r>
              <a:rPr lang="en-US" sz="8000" dirty="0">
                <a:solidFill>
                  <a:srgbClr val="C38A87"/>
                </a:solidFill>
              </a:rPr>
              <a:t>3 PROMISES</a:t>
            </a:r>
          </a:p>
        </p:txBody>
      </p:sp>
      <p:sp>
        <p:nvSpPr>
          <p:cNvPr id="3" name="Content Placeholder 2"/>
          <p:cNvSpPr>
            <a:spLocks noGrp="1"/>
          </p:cNvSpPr>
          <p:nvPr>
            <p:ph idx="1"/>
          </p:nvPr>
        </p:nvSpPr>
        <p:spPr>
          <a:xfrm>
            <a:off x="1066800" y="2057400"/>
            <a:ext cx="10058400" cy="4298160"/>
          </a:xfrm>
        </p:spPr>
        <p:txBody>
          <a:bodyPr/>
          <a:lstStyle/>
          <a:p>
            <a:pPr>
              <a:buClr>
                <a:srgbClr val="4C2E30"/>
              </a:buClr>
            </a:pPr>
            <a:r>
              <a:rPr lang="en-US" sz="5400" dirty="0"/>
              <a:t>1.  VICTORY – (3:7-9).</a:t>
            </a:r>
          </a:p>
          <a:p>
            <a:pPr>
              <a:buClr>
                <a:srgbClr val="4C2E30"/>
              </a:buClr>
            </a:pPr>
            <a:r>
              <a:rPr lang="en-US" sz="4400" dirty="0"/>
              <a:t>He holds the Key of David.</a:t>
            </a:r>
          </a:p>
          <a:p>
            <a:pPr>
              <a:buClr>
                <a:srgbClr val="4C2E30"/>
              </a:buClr>
            </a:pPr>
            <a:r>
              <a:rPr lang="en-US" sz="4400" dirty="0"/>
              <a:t>He opens the Door.</a:t>
            </a:r>
          </a:p>
          <a:p>
            <a:pPr>
              <a:buClr>
                <a:srgbClr val="4C2E30"/>
              </a:buClr>
            </a:pPr>
            <a:r>
              <a:rPr lang="en-US" sz="4400" dirty="0"/>
              <a:t>He subdues the enemy.  “The battle is the Lord’s.”  (2 Chron. 20).</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97984"/>
            <a:ext cx="10058400" cy="914400"/>
          </a:xfrm>
        </p:spPr>
        <p:txBody>
          <a:bodyPr/>
          <a:lstStyle/>
          <a:p>
            <a:pPr algn="ctr"/>
            <a:r>
              <a:rPr lang="en-US" sz="7200" dirty="0">
                <a:solidFill>
                  <a:srgbClr val="C38A87"/>
                </a:solidFill>
              </a:rPr>
              <a:t>2. DELIVERANCE–(3:10-11)</a:t>
            </a:r>
          </a:p>
        </p:txBody>
      </p:sp>
      <p:sp>
        <p:nvSpPr>
          <p:cNvPr id="3" name="Content Placeholder 2"/>
          <p:cNvSpPr>
            <a:spLocks noGrp="1"/>
          </p:cNvSpPr>
          <p:nvPr>
            <p:ph idx="1"/>
          </p:nvPr>
        </p:nvSpPr>
        <p:spPr>
          <a:xfrm>
            <a:off x="2438400" y="2971800"/>
            <a:ext cx="7772400" cy="3383760"/>
          </a:xfrm>
        </p:spPr>
        <p:txBody>
          <a:bodyPr/>
          <a:lstStyle/>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10439400" cy="914400"/>
          </a:xfrm>
        </p:spPr>
        <p:txBody>
          <a:bodyPr/>
          <a:lstStyle/>
          <a:p>
            <a:r>
              <a:rPr lang="en-US" sz="6000" dirty="0">
                <a:solidFill>
                  <a:srgbClr val="C38A87"/>
                </a:solidFill>
              </a:rPr>
              <a:t>2. DELIVERANCE</a:t>
            </a:r>
          </a:p>
        </p:txBody>
      </p:sp>
      <p:sp>
        <p:nvSpPr>
          <p:cNvPr id="3" name="Content Placeholder 2"/>
          <p:cNvSpPr>
            <a:spLocks noGrp="1"/>
          </p:cNvSpPr>
          <p:nvPr>
            <p:ph idx="1"/>
          </p:nvPr>
        </p:nvSpPr>
        <p:spPr>
          <a:xfrm>
            <a:off x="1066800" y="1600200"/>
            <a:ext cx="10058400" cy="4419600"/>
          </a:xfrm>
        </p:spPr>
        <p:txBody>
          <a:bodyPr>
            <a:noAutofit/>
          </a:bodyPr>
          <a:lstStyle/>
          <a:p>
            <a:pPr>
              <a:buClr>
                <a:srgbClr val="4C2E30"/>
              </a:buClr>
            </a:pPr>
            <a:r>
              <a:rPr lang="en-US" sz="4800" dirty="0"/>
              <a:t>“Since you have kept my command to endure patiently, I will also keep you from the hour of trial that is going to come upon the whole world to test those who live on the earth.”   (Rev. 3:10)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02440"/>
            <a:ext cx="10058400" cy="914400"/>
          </a:xfrm>
        </p:spPr>
        <p:txBody>
          <a:bodyPr/>
          <a:lstStyle/>
          <a:p>
            <a:pPr algn="ctr"/>
            <a:r>
              <a:rPr lang="en-US" sz="6600" dirty="0">
                <a:solidFill>
                  <a:srgbClr val="C38A87"/>
                </a:solidFill>
              </a:rPr>
              <a:t>3 PROMISES</a:t>
            </a:r>
          </a:p>
        </p:txBody>
      </p:sp>
      <p:sp>
        <p:nvSpPr>
          <p:cNvPr id="3" name="Content Placeholder 2"/>
          <p:cNvSpPr>
            <a:spLocks noGrp="1"/>
          </p:cNvSpPr>
          <p:nvPr>
            <p:ph idx="1"/>
          </p:nvPr>
        </p:nvSpPr>
        <p:spPr>
          <a:xfrm>
            <a:off x="1066800" y="1600200"/>
            <a:ext cx="10058400" cy="4755360"/>
          </a:xfrm>
        </p:spPr>
        <p:txBody>
          <a:bodyPr>
            <a:normAutofit/>
          </a:bodyPr>
          <a:lstStyle/>
          <a:p>
            <a:pPr>
              <a:buClr>
                <a:srgbClr val="4C2E30"/>
              </a:buClr>
            </a:pPr>
            <a:r>
              <a:rPr lang="en-US" sz="4400" dirty="0"/>
              <a:t>1. VICTORY</a:t>
            </a:r>
          </a:p>
          <a:p>
            <a:pPr>
              <a:buClr>
                <a:srgbClr val="4C2E30"/>
              </a:buClr>
            </a:pPr>
            <a:r>
              <a:rPr lang="en-US" sz="4400" dirty="0"/>
              <a:t>2. DELIVERANCE</a:t>
            </a:r>
          </a:p>
          <a:p>
            <a:pPr>
              <a:buClr>
                <a:srgbClr val="4C2E30"/>
              </a:buClr>
            </a:pPr>
            <a:r>
              <a:rPr lang="en-US" sz="4400" dirty="0"/>
              <a:t>3. REWARDS (3:12-13)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3487" y="685800"/>
            <a:ext cx="9909313" cy="990600"/>
          </a:xfrm>
        </p:spPr>
        <p:txBody>
          <a:bodyPr/>
          <a:lstStyle/>
          <a:p>
            <a:r>
              <a:rPr lang="en-US" sz="5400" dirty="0">
                <a:solidFill>
                  <a:srgbClr val="C38A87"/>
                </a:solidFill>
              </a:rPr>
              <a:t>REVELATION 3:7</a:t>
            </a:r>
          </a:p>
        </p:txBody>
      </p:sp>
      <p:sp>
        <p:nvSpPr>
          <p:cNvPr id="3" name="Content Placeholder 2"/>
          <p:cNvSpPr>
            <a:spLocks noGrp="1"/>
          </p:cNvSpPr>
          <p:nvPr>
            <p:ph idx="1"/>
          </p:nvPr>
        </p:nvSpPr>
        <p:spPr>
          <a:xfrm>
            <a:off x="1063488" y="1600200"/>
            <a:ext cx="10065026" cy="4755360"/>
          </a:xfrm>
        </p:spPr>
        <p:txBody>
          <a:bodyPr>
            <a:normAutofit/>
          </a:bodyPr>
          <a:lstStyle/>
          <a:p>
            <a:pPr>
              <a:buClr>
                <a:srgbClr val="4C2E30"/>
              </a:buClr>
            </a:pPr>
            <a:r>
              <a:rPr lang="en-US" sz="4400" dirty="0"/>
              <a:t>"To the angel of the church in Philadelphia write: These are the words of him who is holy and true, who holds the key of David. What he opens no one can shut, and what he shuts no one can open.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12064"/>
            <a:ext cx="10058400" cy="914400"/>
          </a:xfrm>
        </p:spPr>
        <p:txBody>
          <a:bodyPr/>
          <a:lstStyle/>
          <a:p>
            <a:pPr algn="ctr"/>
            <a:r>
              <a:rPr lang="en-US" sz="6000" dirty="0">
                <a:solidFill>
                  <a:srgbClr val="C38A87"/>
                </a:solidFill>
              </a:rPr>
              <a:t>3. REWARDS </a:t>
            </a:r>
            <a:br>
              <a:rPr lang="en-US" sz="6000" dirty="0">
                <a:solidFill>
                  <a:srgbClr val="C38A87"/>
                </a:solidFill>
              </a:rPr>
            </a:br>
            <a:r>
              <a:rPr lang="en-US" sz="6000" dirty="0">
                <a:solidFill>
                  <a:srgbClr val="C38A87"/>
                </a:solidFill>
              </a:rPr>
              <a:t>(3:11-13)</a:t>
            </a:r>
          </a:p>
        </p:txBody>
      </p:sp>
      <p:sp>
        <p:nvSpPr>
          <p:cNvPr id="3" name="Content Placeholder 2"/>
          <p:cNvSpPr>
            <a:spLocks noGrp="1"/>
          </p:cNvSpPr>
          <p:nvPr>
            <p:ph idx="1"/>
          </p:nvPr>
        </p:nvSpPr>
        <p:spPr>
          <a:xfrm>
            <a:off x="1066800" y="2514600"/>
            <a:ext cx="10058400" cy="3840960"/>
          </a:xfrm>
        </p:spPr>
        <p:txBody>
          <a:bodyPr>
            <a:normAutofit/>
          </a:bodyPr>
          <a:lstStyle/>
          <a:p>
            <a:pPr>
              <a:buClr>
                <a:srgbClr val="4C2E30"/>
              </a:buClr>
            </a:pPr>
            <a:r>
              <a:rPr lang="en-US" sz="4400" dirty="0"/>
              <a:t>CROWNS-3:11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10058400" cy="990600"/>
          </a:xfrm>
        </p:spPr>
        <p:txBody>
          <a:bodyPr/>
          <a:lstStyle/>
          <a:p>
            <a:r>
              <a:rPr lang="en-US" sz="5400" dirty="0">
                <a:solidFill>
                  <a:srgbClr val="C38A87"/>
                </a:solidFill>
              </a:rPr>
              <a:t>Rev. 3:11</a:t>
            </a:r>
          </a:p>
        </p:txBody>
      </p:sp>
      <p:sp>
        <p:nvSpPr>
          <p:cNvPr id="3" name="Content Placeholder 2"/>
          <p:cNvSpPr>
            <a:spLocks noGrp="1"/>
          </p:cNvSpPr>
          <p:nvPr>
            <p:ph idx="1"/>
          </p:nvPr>
        </p:nvSpPr>
        <p:spPr>
          <a:xfrm>
            <a:off x="1066800" y="1600200"/>
            <a:ext cx="10058400" cy="4755360"/>
          </a:xfrm>
        </p:spPr>
        <p:txBody>
          <a:bodyPr>
            <a:normAutofit/>
          </a:bodyPr>
          <a:lstStyle/>
          <a:p>
            <a:pPr>
              <a:buClr>
                <a:srgbClr val="4C2E30"/>
              </a:buClr>
            </a:pPr>
            <a:r>
              <a:rPr lang="en-US" sz="4400" dirty="0"/>
              <a:t>I am coming soon. Hold on to what you have, so that no one will take your crown.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12064"/>
            <a:ext cx="10058400" cy="914400"/>
          </a:xfrm>
        </p:spPr>
        <p:txBody>
          <a:bodyPr/>
          <a:lstStyle/>
          <a:p>
            <a:r>
              <a:rPr lang="en-US" sz="6000" dirty="0">
                <a:solidFill>
                  <a:srgbClr val="C38A87"/>
                </a:solidFill>
              </a:rPr>
              <a:t>3.REWARDS</a:t>
            </a:r>
          </a:p>
        </p:txBody>
      </p:sp>
      <p:sp>
        <p:nvSpPr>
          <p:cNvPr id="3" name="Content Placeholder 2"/>
          <p:cNvSpPr>
            <a:spLocks noGrp="1"/>
          </p:cNvSpPr>
          <p:nvPr>
            <p:ph idx="1"/>
          </p:nvPr>
        </p:nvSpPr>
        <p:spPr>
          <a:xfrm>
            <a:off x="1066800" y="1600200"/>
            <a:ext cx="10058400" cy="4755360"/>
          </a:xfrm>
        </p:spPr>
        <p:txBody>
          <a:bodyPr>
            <a:normAutofit/>
          </a:bodyPr>
          <a:lstStyle/>
          <a:p>
            <a:pPr>
              <a:buClr>
                <a:srgbClr val="4C2E30"/>
              </a:buClr>
            </a:pPr>
            <a:r>
              <a:rPr lang="en-US" sz="4400" dirty="0"/>
              <a:t>CROWNS</a:t>
            </a:r>
          </a:p>
          <a:p>
            <a:pPr>
              <a:buClr>
                <a:srgbClr val="4C2E30"/>
              </a:buClr>
            </a:pPr>
            <a:r>
              <a:rPr lang="en-US" sz="4400" dirty="0"/>
              <a:t>HONOR– 3:12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12064"/>
            <a:ext cx="10058400" cy="914400"/>
          </a:xfrm>
        </p:spPr>
        <p:txBody>
          <a:bodyPr/>
          <a:lstStyle/>
          <a:p>
            <a:r>
              <a:rPr lang="en-US" sz="5400" dirty="0">
                <a:solidFill>
                  <a:srgbClr val="C38A87"/>
                </a:solidFill>
              </a:rPr>
              <a:t>Rev. 3:12</a:t>
            </a:r>
          </a:p>
        </p:txBody>
      </p:sp>
      <p:sp>
        <p:nvSpPr>
          <p:cNvPr id="3" name="Content Placeholder 2"/>
          <p:cNvSpPr>
            <a:spLocks noGrp="1"/>
          </p:cNvSpPr>
          <p:nvPr>
            <p:ph idx="1"/>
          </p:nvPr>
        </p:nvSpPr>
        <p:spPr>
          <a:xfrm>
            <a:off x="1066800" y="1600200"/>
            <a:ext cx="10058400" cy="4800600"/>
          </a:xfrm>
        </p:spPr>
        <p:txBody>
          <a:bodyPr>
            <a:noAutofit/>
          </a:bodyPr>
          <a:lstStyle/>
          <a:p>
            <a:pPr>
              <a:buClr>
                <a:srgbClr val="4C2E30"/>
              </a:buClr>
            </a:pPr>
            <a:r>
              <a:rPr lang="en-US" sz="4400" dirty="0"/>
              <a:t>Him who overcomes I will make a </a:t>
            </a:r>
            <a:r>
              <a:rPr lang="en-US" sz="4400" u="sng" dirty="0"/>
              <a:t>pillar</a:t>
            </a:r>
            <a:r>
              <a:rPr lang="en-US" sz="4400" dirty="0"/>
              <a:t> in the temple of my God. Never again will he leave it. I will write on him the name of my God and the name of the city of my God, the new Jerusalem, which is coming down out of heaven from my God; and I will also write on him my new name.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12064"/>
            <a:ext cx="10058400" cy="914400"/>
          </a:xfrm>
        </p:spPr>
        <p:txBody>
          <a:bodyPr/>
          <a:lstStyle/>
          <a:p>
            <a:r>
              <a:rPr lang="en-US" sz="5400" dirty="0">
                <a:solidFill>
                  <a:srgbClr val="C38A87"/>
                </a:solidFill>
              </a:rPr>
              <a:t>Rev. 3:12</a:t>
            </a:r>
          </a:p>
        </p:txBody>
      </p:sp>
      <p:sp>
        <p:nvSpPr>
          <p:cNvPr id="3" name="Content Placeholder 2"/>
          <p:cNvSpPr>
            <a:spLocks noGrp="1"/>
          </p:cNvSpPr>
          <p:nvPr>
            <p:ph idx="1"/>
          </p:nvPr>
        </p:nvSpPr>
        <p:spPr>
          <a:xfrm>
            <a:off x="1066800" y="1600200"/>
            <a:ext cx="10058400" cy="4800600"/>
          </a:xfrm>
        </p:spPr>
        <p:txBody>
          <a:bodyPr>
            <a:noAutofit/>
          </a:bodyPr>
          <a:lstStyle/>
          <a:p>
            <a:pPr>
              <a:buClr>
                <a:srgbClr val="4C2E30"/>
              </a:buClr>
            </a:pPr>
            <a:r>
              <a:rPr lang="en-US" sz="4400" dirty="0"/>
              <a:t>Him who overcomes I will make a pillar in the temple of my God. </a:t>
            </a:r>
            <a:r>
              <a:rPr lang="en-US" sz="4400" u="sng" dirty="0"/>
              <a:t>Never again will he leave it</a:t>
            </a:r>
            <a:r>
              <a:rPr lang="en-US" sz="4400" dirty="0"/>
              <a:t>. I will write on him the name of my God and the name of the city of my God, the new Jerusalem, which is coming down out of heaven from my God; and I will also write on him my new name.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10058400" cy="1097760"/>
          </a:xfrm>
        </p:spPr>
        <p:txBody>
          <a:bodyPr/>
          <a:lstStyle/>
          <a:p>
            <a:r>
              <a:rPr lang="en-US" sz="6000" dirty="0">
                <a:solidFill>
                  <a:srgbClr val="C38A87"/>
                </a:solidFill>
              </a:rPr>
              <a:t>3.REWARDS</a:t>
            </a:r>
          </a:p>
        </p:txBody>
      </p:sp>
      <p:sp>
        <p:nvSpPr>
          <p:cNvPr id="3" name="Content Placeholder 2"/>
          <p:cNvSpPr>
            <a:spLocks noGrp="1"/>
          </p:cNvSpPr>
          <p:nvPr>
            <p:ph idx="1"/>
          </p:nvPr>
        </p:nvSpPr>
        <p:spPr>
          <a:xfrm>
            <a:off x="1066800" y="2057400"/>
            <a:ext cx="10058400" cy="4298160"/>
          </a:xfrm>
        </p:spPr>
        <p:txBody>
          <a:bodyPr>
            <a:normAutofit/>
          </a:bodyPr>
          <a:lstStyle/>
          <a:p>
            <a:pPr>
              <a:buClr>
                <a:srgbClr val="4C2E30"/>
              </a:buClr>
            </a:pPr>
            <a:r>
              <a:rPr lang="en-US" sz="4400" dirty="0"/>
              <a:t>CROWNS</a:t>
            </a:r>
          </a:p>
          <a:p>
            <a:pPr>
              <a:buClr>
                <a:srgbClr val="4C2E30"/>
              </a:buClr>
            </a:pPr>
            <a:r>
              <a:rPr lang="en-US" sz="4400" dirty="0"/>
              <a:t>HONOR</a:t>
            </a:r>
          </a:p>
          <a:p>
            <a:pPr>
              <a:buClr>
                <a:srgbClr val="4C2E30"/>
              </a:buClr>
            </a:pPr>
            <a:r>
              <a:rPr lang="en-US" sz="4400" dirty="0"/>
              <a:t>NEW NAME- 3:12</a:t>
            </a:r>
          </a:p>
          <a:p>
            <a:endParaRPr lang="en-US" sz="4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12064"/>
            <a:ext cx="10058400" cy="914400"/>
          </a:xfrm>
        </p:spPr>
        <p:txBody>
          <a:bodyPr/>
          <a:lstStyle/>
          <a:p>
            <a:r>
              <a:rPr lang="en-US" sz="5400" dirty="0">
                <a:solidFill>
                  <a:srgbClr val="C38A87"/>
                </a:solidFill>
              </a:rPr>
              <a:t>Rev. 3:12</a:t>
            </a:r>
          </a:p>
        </p:txBody>
      </p:sp>
      <p:sp>
        <p:nvSpPr>
          <p:cNvPr id="3" name="Content Placeholder 2"/>
          <p:cNvSpPr>
            <a:spLocks noGrp="1"/>
          </p:cNvSpPr>
          <p:nvPr>
            <p:ph idx="1"/>
          </p:nvPr>
        </p:nvSpPr>
        <p:spPr>
          <a:xfrm>
            <a:off x="1066800" y="1426464"/>
            <a:ext cx="10058400" cy="4919472"/>
          </a:xfrm>
        </p:spPr>
        <p:txBody>
          <a:bodyPr>
            <a:noAutofit/>
          </a:bodyPr>
          <a:lstStyle/>
          <a:p>
            <a:pPr>
              <a:buClr>
                <a:srgbClr val="4C2E30"/>
              </a:buClr>
            </a:pPr>
            <a:r>
              <a:rPr lang="en-US" sz="4400" dirty="0"/>
              <a:t>Him who overcomes I will make a pillar in the temple of my God. Never again will he leave it. I will write on him </a:t>
            </a:r>
            <a:r>
              <a:rPr lang="en-US" sz="4400" u="sng" dirty="0"/>
              <a:t>the name </a:t>
            </a:r>
            <a:r>
              <a:rPr lang="en-US" sz="4400" dirty="0"/>
              <a:t>of my God and the </a:t>
            </a:r>
            <a:r>
              <a:rPr lang="en-US" sz="4400" u="sng" dirty="0"/>
              <a:t>name</a:t>
            </a:r>
            <a:r>
              <a:rPr lang="en-US" sz="4400" dirty="0"/>
              <a:t> of the city of my God, the new Jerusalem, which is coming down out of heaven from my God; and I will also write on him </a:t>
            </a:r>
            <a:r>
              <a:rPr lang="en-US" sz="4400" u="sng" dirty="0"/>
              <a:t>my new name</a:t>
            </a:r>
            <a:r>
              <a:rPr lang="en-US" sz="4400" dirty="0"/>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10058400" cy="1295400"/>
          </a:xfrm>
        </p:spPr>
        <p:txBody>
          <a:bodyPr/>
          <a:lstStyle/>
          <a:p>
            <a:pPr algn="ctr"/>
            <a:r>
              <a:rPr lang="en-US" sz="6600" b="1" i="1" u="sng" dirty="0">
                <a:solidFill>
                  <a:srgbClr val="C38A87"/>
                </a:solidFill>
              </a:rPr>
              <a:t>3 DISTINCTIONS</a:t>
            </a:r>
            <a:endParaRPr lang="en-US" sz="6600" dirty="0">
              <a:solidFill>
                <a:srgbClr val="C38A87"/>
              </a:solidFill>
            </a:endParaRPr>
          </a:p>
        </p:txBody>
      </p:sp>
      <p:sp>
        <p:nvSpPr>
          <p:cNvPr id="3" name="Content Placeholder 2"/>
          <p:cNvSpPr>
            <a:spLocks noGrp="1"/>
          </p:cNvSpPr>
          <p:nvPr>
            <p:ph idx="1"/>
          </p:nvPr>
        </p:nvSpPr>
        <p:spPr>
          <a:xfrm>
            <a:off x="1066800" y="1981200"/>
            <a:ext cx="10058400" cy="4419600"/>
          </a:xfrm>
        </p:spPr>
        <p:txBody>
          <a:bodyPr>
            <a:normAutofit/>
          </a:bodyPr>
          <a:lstStyle/>
          <a:p>
            <a:pPr>
              <a:buClr>
                <a:srgbClr val="4C2E30"/>
              </a:buClr>
            </a:pPr>
            <a:r>
              <a:rPr lang="en-US" sz="4400" dirty="0"/>
              <a:t>1. It was a theologically </a:t>
            </a:r>
            <a:r>
              <a:rPr lang="en-US" sz="4400" u="sng" dirty="0"/>
              <a:t>Conservative</a:t>
            </a:r>
            <a:r>
              <a:rPr lang="en-US" sz="4400" dirty="0"/>
              <a:t> Church (3:8).</a:t>
            </a:r>
          </a:p>
          <a:p>
            <a:pPr>
              <a:buClr>
                <a:srgbClr val="4C2E30"/>
              </a:buClr>
            </a:pPr>
            <a:r>
              <a:rPr lang="en-US" sz="4400" dirty="0"/>
              <a:t>2. It was a </a:t>
            </a:r>
            <a:r>
              <a:rPr lang="en-US" sz="4400" u="sng" dirty="0"/>
              <a:t>Beloved</a:t>
            </a:r>
            <a:r>
              <a:rPr lang="en-US" sz="4400" dirty="0"/>
              <a:t> Church.</a:t>
            </a:r>
          </a:p>
          <a:p>
            <a:pPr>
              <a:buClr>
                <a:srgbClr val="4C2E30"/>
              </a:buClr>
            </a:pPr>
            <a:r>
              <a:rPr lang="en-US" sz="4400" dirty="0"/>
              <a:t>3. It was a </a:t>
            </a:r>
            <a:r>
              <a:rPr lang="en-US" sz="4400" u="sng" dirty="0"/>
              <a:t>Protected</a:t>
            </a:r>
            <a:r>
              <a:rPr lang="en-US" sz="4400" dirty="0"/>
              <a:t> Church. </a:t>
            </a:r>
          </a:p>
          <a:p>
            <a:endParaRPr lang="en-US" sz="4800" dirty="0"/>
          </a:p>
          <a:p>
            <a:endParaRPr lang="en-U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35864"/>
            <a:ext cx="10058400" cy="1240536"/>
          </a:xfrm>
        </p:spPr>
        <p:txBody>
          <a:bodyPr/>
          <a:lstStyle/>
          <a:p>
            <a:pPr algn="ctr"/>
            <a:r>
              <a:rPr lang="en-US" sz="6600" dirty="0">
                <a:solidFill>
                  <a:srgbClr val="C38A87"/>
                </a:solidFill>
              </a:rPr>
              <a:t>3 OBSTACLES</a:t>
            </a:r>
          </a:p>
        </p:txBody>
      </p:sp>
      <p:sp>
        <p:nvSpPr>
          <p:cNvPr id="3" name="Content Placeholder 2"/>
          <p:cNvSpPr>
            <a:spLocks noGrp="1"/>
          </p:cNvSpPr>
          <p:nvPr>
            <p:ph idx="1"/>
          </p:nvPr>
        </p:nvSpPr>
        <p:spPr>
          <a:xfrm>
            <a:off x="1066800" y="1676400"/>
            <a:ext cx="10058400" cy="4679160"/>
          </a:xfrm>
        </p:spPr>
        <p:txBody>
          <a:bodyPr>
            <a:normAutofit/>
          </a:bodyPr>
          <a:lstStyle/>
          <a:p>
            <a:pPr>
              <a:buClr>
                <a:srgbClr val="4C2E30"/>
              </a:buClr>
            </a:pPr>
            <a:r>
              <a:rPr lang="en-US" sz="4400" dirty="0"/>
              <a:t>1.  SMALL- “I know that you have little strength,”  (3:8).</a:t>
            </a:r>
          </a:p>
          <a:p>
            <a:pPr>
              <a:buClr>
                <a:srgbClr val="4C2E30"/>
              </a:buClr>
            </a:pPr>
            <a:r>
              <a:rPr lang="en-US" sz="4400" dirty="0"/>
              <a:t>2.  SATAN- “the synagogue of Satan,” (3:9).</a:t>
            </a:r>
          </a:p>
          <a:p>
            <a:pPr>
              <a:buClr>
                <a:srgbClr val="4C2E30"/>
              </a:buClr>
            </a:pPr>
            <a:r>
              <a:rPr lang="en-US" sz="4400" dirty="0"/>
              <a:t>3.  STRESSFUL TRIALS-3:10.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10058400" cy="1097760"/>
          </a:xfrm>
        </p:spPr>
        <p:txBody>
          <a:bodyPr/>
          <a:lstStyle/>
          <a:p>
            <a:pPr algn="ctr"/>
            <a:r>
              <a:rPr lang="en-US" sz="6600" dirty="0">
                <a:solidFill>
                  <a:srgbClr val="C38A87"/>
                </a:solidFill>
              </a:rPr>
              <a:t>3 PROMISES</a:t>
            </a:r>
          </a:p>
        </p:txBody>
      </p:sp>
      <p:sp>
        <p:nvSpPr>
          <p:cNvPr id="3" name="Content Placeholder 2"/>
          <p:cNvSpPr>
            <a:spLocks noGrp="1"/>
          </p:cNvSpPr>
          <p:nvPr>
            <p:ph idx="1"/>
          </p:nvPr>
        </p:nvSpPr>
        <p:spPr>
          <a:xfrm>
            <a:off x="1066800" y="2057400"/>
            <a:ext cx="10058400" cy="4298160"/>
          </a:xfrm>
        </p:spPr>
        <p:txBody>
          <a:bodyPr>
            <a:normAutofit/>
          </a:bodyPr>
          <a:lstStyle/>
          <a:p>
            <a:pPr>
              <a:buClr>
                <a:srgbClr val="4C2E30"/>
              </a:buClr>
            </a:pPr>
            <a:r>
              <a:rPr lang="en-US" sz="4400" dirty="0"/>
              <a:t>1. VICTORY (3:7-9)</a:t>
            </a:r>
          </a:p>
          <a:p>
            <a:pPr>
              <a:buClr>
                <a:srgbClr val="4C2E30"/>
              </a:buClr>
            </a:pPr>
            <a:r>
              <a:rPr lang="en-US" sz="4400" dirty="0"/>
              <a:t>2. DELIVERANCE (3:10)</a:t>
            </a:r>
          </a:p>
          <a:p>
            <a:pPr>
              <a:buClr>
                <a:srgbClr val="4C2E30"/>
              </a:buClr>
            </a:pPr>
            <a:r>
              <a:rPr lang="en-US" sz="4400" dirty="0"/>
              <a:t>3. REWARDS (3:11-13)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10515600" cy="914400"/>
          </a:xfrm>
        </p:spPr>
        <p:txBody>
          <a:bodyPr/>
          <a:lstStyle/>
          <a:p>
            <a:r>
              <a:rPr lang="en-US" sz="5400" dirty="0">
                <a:solidFill>
                  <a:srgbClr val="C38A87"/>
                </a:solidFill>
              </a:rPr>
              <a:t>Rev. 3:8</a:t>
            </a:r>
          </a:p>
        </p:txBody>
      </p:sp>
      <p:sp>
        <p:nvSpPr>
          <p:cNvPr id="3" name="Content Placeholder 2"/>
          <p:cNvSpPr>
            <a:spLocks noGrp="1"/>
          </p:cNvSpPr>
          <p:nvPr>
            <p:ph idx="1"/>
          </p:nvPr>
        </p:nvSpPr>
        <p:spPr>
          <a:xfrm>
            <a:off x="1066800" y="1600200"/>
            <a:ext cx="10058400" cy="4755360"/>
          </a:xfrm>
        </p:spPr>
        <p:txBody>
          <a:bodyPr>
            <a:normAutofit/>
          </a:bodyPr>
          <a:lstStyle/>
          <a:p>
            <a:pPr>
              <a:buClr>
                <a:srgbClr val="4C2E30"/>
              </a:buClr>
            </a:pPr>
            <a:r>
              <a:rPr lang="en-US" sz="4400" dirty="0"/>
              <a:t>I know your deeds. See, I have placed before you an open door that no one can shut. I know that you have little strength, yet you have kept my word and have not denied my name.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12064"/>
            <a:ext cx="10058400" cy="914400"/>
          </a:xfrm>
        </p:spPr>
        <p:txBody>
          <a:bodyPr/>
          <a:lstStyle/>
          <a:p>
            <a:r>
              <a:rPr lang="en-US" sz="5400" dirty="0">
                <a:solidFill>
                  <a:srgbClr val="C38A87"/>
                </a:solidFill>
              </a:rPr>
              <a:t>“Him who overcomes…”</a:t>
            </a: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02440"/>
            <a:ext cx="10515600" cy="945360"/>
          </a:xfrm>
        </p:spPr>
        <p:txBody>
          <a:bodyPr/>
          <a:lstStyle/>
          <a:p>
            <a:r>
              <a:rPr lang="en-US" sz="5400" dirty="0">
                <a:solidFill>
                  <a:srgbClr val="C38A87"/>
                </a:solidFill>
              </a:rPr>
              <a:t>1 JOHN 5:3-5</a:t>
            </a:r>
          </a:p>
        </p:txBody>
      </p:sp>
      <p:sp>
        <p:nvSpPr>
          <p:cNvPr id="3" name="Content Placeholder 2"/>
          <p:cNvSpPr>
            <a:spLocks noGrp="1"/>
          </p:cNvSpPr>
          <p:nvPr>
            <p:ph idx="1"/>
          </p:nvPr>
        </p:nvSpPr>
        <p:spPr>
          <a:xfrm>
            <a:off x="1066800" y="1295400"/>
            <a:ext cx="10210800" cy="5060160"/>
          </a:xfrm>
        </p:spPr>
        <p:txBody>
          <a:bodyPr>
            <a:noAutofit/>
          </a:bodyPr>
          <a:lstStyle/>
          <a:p>
            <a:pPr>
              <a:buClr>
                <a:srgbClr val="4C2E30"/>
              </a:buClr>
            </a:pPr>
            <a:r>
              <a:rPr lang="en-US" sz="4400" dirty="0"/>
              <a:t>This is love for God: to obey his commands. And his commands are not burdensome, 4) for everyone born of God overcomes the world. This is the victory that has overcome the world, even </a:t>
            </a:r>
            <a:r>
              <a:rPr lang="en-US" sz="4400" b="1" i="1" u="sng" dirty="0"/>
              <a:t>our faith</a:t>
            </a:r>
            <a:r>
              <a:rPr lang="en-US" sz="4400" dirty="0"/>
              <a:t>. 5) Who is it that overcomes the world? Only </a:t>
            </a:r>
            <a:r>
              <a:rPr lang="en-US" sz="4400" b="1" i="1" u="sng" dirty="0"/>
              <a:t>he who believes </a:t>
            </a:r>
            <a:r>
              <a:rPr lang="en-US" sz="4400" dirty="0"/>
              <a:t>that Jesus is the Son of God.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10515600" cy="990600"/>
          </a:xfrm>
        </p:spPr>
        <p:txBody>
          <a:bodyPr/>
          <a:lstStyle/>
          <a:p>
            <a:r>
              <a:rPr lang="en-US" sz="5400" dirty="0">
                <a:solidFill>
                  <a:srgbClr val="C38A87"/>
                </a:solidFill>
              </a:rPr>
              <a:t>Rev. 3:9</a:t>
            </a:r>
          </a:p>
        </p:txBody>
      </p:sp>
      <p:sp>
        <p:nvSpPr>
          <p:cNvPr id="3" name="Content Placeholder 2"/>
          <p:cNvSpPr>
            <a:spLocks noGrp="1"/>
          </p:cNvSpPr>
          <p:nvPr>
            <p:ph idx="1"/>
          </p:nvPr>
        </p:nvSpPr>
        <p:spPr>
          <a:xfrm>
            <a:off x="1066800" y="1600200"/>
            <a:ext cx="10058400" cy="4267200"/>
          </a:xfrm>
        </p:spPr>
        <p:txBody>
          <a:bodyPr>
            <a:noAutofit/>
          </a:bodyPr>
          <a:lstStyle/>
          <a:p>
            <a:pPr>
              <a:buClr>
                <a:srgbClr val="4C2E30"/>
              </a:buClr>
            </a:pPr>
            <a:r>
              <a:rPr lang="en-US" sz="4400" dirty="0"/>
              <a:t>I will make those who are of the synagogue of Satan, who claim to be Jews though they are not, but are liars--I will make them come and fall down at your feet and acknowledge that I have loved you.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10515600" cy="990600"/>
          </a:xfrm>
        </p:spPr>
        <p:txBody>
          <a:bodyPr/>
          <a:lstStyle/>
          <a:p>
            <a:r>
              <a:rPr lang="en-US" sz="5400" dirty="0">
                <a:solidFill>
                  <a:srgbClr val="C38A87"/>
                </a:solidFill>
              </a:rPr>
              <a:t>Rev. 3:10</a:t>
            </a:r>
          </a:p>
        </p:txBody>
      </p:sp>
      <p:sp>
        <p:nvSpPr>
          <p:cNvPr id="3" name="Content Placeholder 2"/>
          <p:cNvSpPr>
            <a:spLocks noGrp="1"/>
          </p:cNvSpPr>
          <p:nvPr>
            <p:ph idx="1"/>
          </p:nvPr>
        </p:nvSpPr>
        <p:spPr>
          <a:xfrm>
            <a:off x="1066800" y="1676400"/>
            <a:ext cx="10058400" cy="4343400"/>
          </a:xfrm>
        </p:spPr>
        <p:txBody>
          <a:bodyPr>
            <a:noAutofit/>
          </a:bodyPr>
          <a:lstStyle/>
          <a:p>
            <a:pPr>
              <a:buClr>
                <a:srgbClr val="4C2E30"/>
              </a:buClr>
            </a:pPr>
            <a:r>
              <a:rPr lang="en-US" sz="4400" dirty="0"/>
              <a:t>Since you have kept my command to endure patiently, I will also keep you from the hour of trial that is going to come upon the whole world to test those who live on the earth.</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10515600" cy="990600"/>
          </a:xfrm>
        </p:spPr>
        <p:txBody>
          <a:bodyPr/>
          <a:lstStyle/>
          <a:p>
            <a:r>
              <a:rPr lang="en-US" sz="5400" dirty="0">
                <a:solidFill>
                  <a:srgbClr val="C38A87"/>
                </a:solidFill>
              </a:rPr>
              <a:t>Rev. 3:11</a:t>
            </a:r>
          </a:p>
        </p:txBody>
      </p:sp>
      <p:sp>
        <p:nvSpPr>
          <p:cNvPr id="3" name="Content Placeholder 2"/>
          <p:cNvSpPr>
            <a:spLocks noGrp="1"/>
          </p:cNvSpPr>
          <p:nvPr>
            <p:ph idx="1"/>
          </p:nvPr>
        </p:nvSpPr>
        <p:spPr>
          <a:xfrm>
            <a:off x="1066800" y="1783560"/>
            <a:ext cx="10058400" cy="4572000"/>
          </a:xfrm>
        </p:spPr>
        <p:txBody>
          <a:bodyPr>
            <a:normAutofit/>
          </a:bodyPr>
          <a:lstStyle/>
          <a:p>
            <a:pPr>
              <a:buClr>
                <a:srgbClr val="4C2E30"/>
              </a:buClr>
            </a:pPr>
            <a:r>
              <a:rPr lang="en-US" sz="4400" dirty="0"/>
              <a:t>I am coming soon. Hold on to what you have, so that no one will take your crown.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10515600" cy="1066800"/>
          </a:xfrm>
        </p:spPr>
        <p:txBody>
          <a:bodyPr/>
          <a:lstStyle/>
          <a:p>
            <a:r>
              <a:rPr lang="en-US" sz="5400" dirty="0">
                <a:solidFill>
                  <a:srgbClr val="C38A87"/>
                </a:solidFill>
              </a:rPr>
              <a:t>Rev. 3:12</a:t>
            </a:r>
          </a:p>
        </p:txBody>
      </p:sp>
      <p:sp>
        <p:nvSpPr>
          <p:cNvPr id="3" name="Content Placeholder 2"/>
          <p:cNvSpPr>
            <a:spLocks noGrp="1"/>
          </p:cNvSpPr>
          <p:nvPr>
            <p:ph idx="1"/>
          </p:nvPr>
        </p:nvSpPr>
        <p:spPr>
          <a:xfrm>
            <a:off x="1066800" y="1600200"/>
            <a:ext cx="10058400" cy="4876800"/>
          </a:xfrm>
        </p:spPr>
        <p:txBody>
          <a:bodyPr>
            <a:noAutofit/>
          </a:bodyPr>
          <a:lstStyle/>
          <a:p>
            <a:pPr>
              <a:buClr>
                <a:srgbClr val="4C2E30"/>
              </a:buClr>
            </a:pPr>
            <a:r>
              <a:rPr lang="en-US" sz="4400" dirty="0"/>
              <a:t>Him who overcomes I will make a pillar in the temple of my God. Never again will he leave it. I will write on him the name of my God and the name of the city of my God, the new Jerusalem, which is coming down out of heaven from my God; and I will also write on him my new name.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10515600" cy="990600"/>
          </a:xfrm>
        </p:spPr>
        <p:txBody>
          <a:bodyPr/>
          <a:lstStyle/>
          <a:p>
            <a:r>
              <a:rPr lang="en-US" sz="5400" dirty="0">
                <a:solidFill>
                  <a:srgbClr val="C38A87"/>
                </a:solidFill>
              </a:rPr>
              <a:t>Rev. 3:13</a:t>
            </a:r>
          </a:p>
        </p:txBody>
      </p:sp>
      <p:sp>
        <p:nvSpPr>
          <p:cNvPr id="3" name="Content Placeholder 2"/>
          <p:cNvSpPr>
            <a:spLocks noGrp="1"/>
          </p:cNvSpPr>
          <p:nvPr>
            <p:ph idx="1"/>
          </p:nvPr>
        </p:nvSpPr>
        <p:spPr>
          <a:xfrm>
            <a:off x="1066800" y="1676400"/>
            <a:ext cx="10058400" cy="4679160"/>
          </a:xfrm>
        </p:spPr>
        <p:txBody>
          <a:bodyPr>
            <a:normAutofit/>
          </a:bodyPr>
          <a:lstStyle/>
          <a:p>
            <a:pPr>
              <a:buClr>
                <a:srgbClr val="4C2E30"/>
              </a:buClr>
            </a:pPr>
            <a:r>
              <a:rPr lang="en-US" sz="4400" dirty="0"/>
              <a:t>He who has an ear, let him hear what the Spirit says to the churches.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10058400" cy="1143000"/>
          </a:xfrm>
        </p:spPr>
        <p:txBody>
          <a:bodyPr/>
          <a:lstStyle/>
          <a:p>
            <a:pPr algn="ctr"/>
            <a:r>
              <a:rPr lang="en-US" sz="6600" dirty="0">
                <a:solidFill>
                  <a:srgbClr val="C38A87"/>
                </a:solidFill>
              </a:rPr>
              <a:t>HEY! THAT’S OUR CHURCH.</a:t>
            </a:r>
          </a:p>
        </p:txBody>
      </p:sp>
      <p:sp>
        <p:nvSpPr>
          <p:cNvPr id="3" name="Content Placeholder 2"/>
          <p:cNvSpPr>
            <a:spLocks noGrp="1"/>
          </p:cNvSpPr>
          <p:nvPr>
            <p:ph idx="1"/>
          </p:nvPr>
        </p:nvSpPr>
        <p:spPr>
          <a:xfrm>
            <a:off x="1066800" y="1752600"/>
            <a:ext cx="10058400" cy="3886200"/>
          </a:xfrm>
        </p:spPr>
        <p:txBody>
          <a:bodyPr/>
          <a:lstStyle/>
          <a:p>
            <a:pPr>
              <a:buClr>
                <a:srgbClr val="4C2E30"/>
              </a:buClr>
            </a:pPr>
            <a:r>
              <a:rPr lang="en-US" sz="4400" dirty="0"/>
              <a:t>I would like to think that this church is the most like ours.</a:t>
            </a:r>
          </a:p>
          <a:p>
            <a:pPr>
              <a:buClr>
                <a:srgbClr val="4C2E30"/>
              </a:buClr>
            </a:pPr>
            <a:r>
              <a:rPr lang="en-US" sz="4400" dirty="0"/>
              <a:t>All of these 7 churches tell us things that could apply to us.</a:t>
            </a:r>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Metro</Template>
  <TotalTime>1766</TotalTime>
  <Words>1013</Words>
  <Application>Microsoft Office PowerPoint</Application>
  <PresentationFormat>Widescreen</PresentationFormat>
  <Paragraphs>80</Paragraphs>
  <Slides>31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Calibri</vt:lpstr>
      <vt:lpstr>Wingdings</vt:lpstr>
      <vt:lpstr>Wingdings 2</vt:lpstr>
      <vt:lpstr>Wingdings 3</vt:lpstr>
      <vt:lpstr>Metro</vt:lpstr>
      <vt:lpstr>PowerPoint Presentation</vt:lpstr>
      <vt:lpstr>REVELATION 3:7</vt:lpstr>
      <vt:lpstr>Rev. 3:8</vt:lpstr>
      <vt:lpstr>Rev. 3:9</vt:lpstr>
      <vt:lpstr>Rev. 3:10</vt:lpstr>
      <vt:lpstr>Rev. 3:11</vt:lpstr>
      <vt:lpstr>Rev. 3:12</vt:lpstr>
      <vt:lpstr>Rev. 3:13</vt:lpstr>
      <vt:lpstr>HEY! THAT’S OUR CHURCH.</vt:lpstr>
      <vt:lpstr>3 DISTINCTIONS OF THE CHURCH IN PHILADELPHIA</vt:lpstr>
      <vt:lpstr>PowerPoint Presentation</vt:lpstr>
      <vt:lpstr>2. It was a  Beloved Church.</vt:lpstr>
      <vt:lpstr>3. It was a Protected Church.</vt:lpstr>
      <vt:lpstr>3 DISTINCTIONS OF THE CHURCH IN PHILADELPHIA</vt:lpstr>
      <vt:lpstr>3 OBSTACLES</vt:lpstr>
      <vt:lpstr>3 PROMISES</vt:lpstr>
      <vt:lpstr>2. DELIVERANCE–(3:10-11)</vt:lpstr>
      <vt:lpstr>2. DELIVERANCE</vt:lpstr>
      <vt:lpstr>3 PROMISES</vt:lpstr>
      <vt:lpstr>3. REWARDS  (3:11-13)</vt:lpstr>
      <vt:lpstr>Rev. 3:11</vt:lpstr>
      <vt:lpstr>3.REWARDS</vt:lpstr>
      <vt:lpstr>Rev. 3:12</vt:lpstr>
      <vt:lpstr>Rev. 3:12</vt:lpstr>
      <vt:lpstr>3.REWARDS</vt:lpstr>
      <vt:lpstr>Rev. 3:12</vt:lpstr>
      <vt:lpstr>3 DISTINCTIONS</vt:lpstr>
      <vt:lpstr>3 OBSTACLES</vt:lpstr>
      <vt:lpstr>3 PROMISES</vt:lpstr>
      <vt:lpstr>“Him who overcomes…”</vt:lpstr>
      <vt:lpstr>1 JOHN 5:3-5</vt:lpstr>
    </vt:vector>
  </TitlesOfParts>
  <Company>U.S.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HEY! THAT’S OUR CHURCH</dc:title>
  <dc:creator>steve hokuf</dc:creator>
  <cp:lastModifiedBy>Chrissy Jackson</cp:lastModifiedBy>
  <cp:revision>3</cp:revision>
  <dcterms:created xsi:type="dcterms:W3CDTF">2021-11-08T13:39:21Z</dcterms:created>
  <dcterms:modified xsi:type="dcterms:W3CDTF">2021-11-14T01:02:19Z</dcterms:modified>
</cp:coreProperties>
</file>