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4"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4" r:id="rId18"/>
    <p:sldId id="273" r:id="rId19"/>
    <p:sldId id="275" r:id="rId20"/>
    <p:sldId id="276" r:id="rId21"/>
    <p:sldId id="285" r:id="rId22"/>
    <p:sldId id="277" r:id="rId23"/>
    <p:sldId id="278" r:id="rId24"/>
    <p:sldId id="286" r:id="rId25"/>
    <p:sldId id="288" r:id="rId26"/>
    <p:sldId id="287" r:id="rId27"/>
    <p:sldId id="267" r:id="rId28"/>
    <p:sldId id="282" r:id="rId29"/>
    <p:sldId id="279" r:id="rId30"/>
    <p:sldId id="283" r:id="rId31"/>
    <p:sldId id="280" r:id="rId32"/>
    <p:sldId id="28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6D4"/>
    <a:srgbClr val="392011"/>
    <a:srgbClr val="150C0D"/>
    <a:srgbClr val="FC8358"/>
    <a:srgbClr val="DC9C36"/>
    <a:srgbClr val="DEB283"/>
    <a:srgbClr val="E14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96" y="49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und Booth" userId="a5eb99cd2d888d98" providerId="LiveId" clId="{F2949A87-9809-46AC-8CB2-D05CACA1145E}"/>
    <pc:docChg chg="modSld">
      <pc:chgData name="Sound Booth" userId="a5eb99cd2d888d98" providerId="LiveId" clId="{F2949A87-9809-46AC-8CB2-D05CACA1145E}" dt="2021-10-24T14:36:39.542" v="3" actId="20577"/>
      <pc:docMkLst>
        <pc:docMk/>
      </pc:docMkLst>
      <pc:sldChg chg="modSp mod">
        <pc:chgData name="Sound Booth" userId="a5eb99cd2d888d98" providerId="LiveId" clId="{F2949A87-9809-46AC-8CB2-D05CACA1145E}" dt="2021-10-24T14:36:39.542" v="3" actId="20577"/>
        <pc:sldMkLst>
          <pc:docMk/>
          <pc:sldMk cId="73222234" sldId="284"/>
        </pc:sldMkLst>
        <pc:spChg chg="mod">
          <ac:chgData name="Sound Booth" userId="a5eb99cd2d888d98" providerId="LiveId" clId="{F2949A87-9809-46AC-8CB2-D05CACA1145E}" dt="2021-10-24T14:36:39.542" v="3" actId="20577"/>
          <ac:spMkLst>
            <pc:docMk/>
            <pc:sldMk cId="73222234" sldId="284"/>
            <ac:spMk id="2" creationId="{92B3BD98-E39C-4B42-A96F-37B1C00A9B9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44F50B5D-03DD-4E71-A0E1-77372FD288AA}" type="datetimeFigureOut">
              <a:rPr lang="en-US" smtClean="0"/>
              <a:pPr/>
              <a:t>10/24/2021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FCA2C2F4-B337-411B-A94D-459FE5B8DBB3}" type="slidenum">
              <a:rPr lang="en-US" smtClean="0"/>
              <a:pPr/>
              <a:t>‹#›</a:t>
            </a:fld>
            <a:endParaRPr lang="en-US"/>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F50B5D-03DD-4E71-A0E1-77372FD288AA}" type="datetimeFigureOut">
              <a:rPr lang="en-US" smtClean="0"/>
              <a:pPr/>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2C2F4-B337-411B-A94D-459FE5B8DB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F50B5D-03DD-4E71-A0E1-77372FD288AA}" type="datetimeFigureOut">
              <a:rPr lang="en-US" smtClean="0"/>
              <a:pPr/>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2C2F4-B337-411B-A94D-459FE5B8DBB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F50B5D-03DD-4E71-A0E1-77372FD288AA}" type="datetimeFigureOut">
              <a:rPr lang="en-US" smtClean="0"/>
              <a:pPr/>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2C2F4-B337-411B-A94D-459FE5B8DB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4F50B5D-03DD-4E71-A0E1-77372FD288AA}" type="datetimeFigureOut">
              <a:rPr lang="en-US" smtClean="0"/>
              <a:pPr/>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2C2F4-B337-411B-A94D-459FE5B8DBB3}" type="slidenum">
              <a:rPr lang="en-US" smtClean="0"/>
              <a:pPr/>
              <a:t>‹#›</a:t>
            </a:fld>
            <a:endParaRPr lang="en-US"/>
          </a:p>
        </p:txBody>
      </p:sp>
      <p:sp>
        <p:nvSpPr>
          <p:cNvPr id="7" name="Rectangle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4F50B5D-03DD-4E71-A0E1-77372FD288AA}" type="datetimeFigureOut">
              <a:rPr lang="en-US" smtClean="0"/>
              <a:pPr/>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A2C2F4-B337-411B-A94D-459FE5B8DB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4F50B5D-03DD-4E71-A0E1-77372FD288AA}" type="datetimeFigureOut">
              <a:rPr lang="en-US" smtClean="0"/>
              <a:pPr/>
              <a:t>10/24/2021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A2C2F4-B337-411B-A94D-459FE5B8DBB3}" type="slidenum">
              <a:rPr lang="en-US" smtClean="0"/>
              <a:pPr/>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44F50B5D-03DD-4E71-A0E1-77372FD288AA}" type="datetimeFigureOut">
              <a:rPr lang="en-US" smtClean="0"/>
              <a:pPr/>
              <a:t>10/24/2021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A2C2F4-B337-411B-A94D-459FE5B8DB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F50B5D-03DD-4E71-A0E1-77372FD288AA}" type="datetimeFigureOut">
              <a:rPr lang="en-US" smtClean="0"/>
              <a:pPr/>
              <a:t>10/24/2021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A2C2F4-B337-411B-A94D-459FE5B8DB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4F50B5D-03DD-4E71-A0E1-77372FD288AA}" type="datetimeFigureOut">
              <a:rPr lang="en-US" smtClean="0"/>
              <a:pPr/>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A2C2F4-B337-411B-A94D-459FE5B8DB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44F50B5D-03DD-4E71-A0E1-77372FD288AA}" type="datetimeFigureOut">
              <a:rPr lang="en-US" smtClean="0"/>
              <a:pPr/>
              <a:t>10/24/2021</a:t>
            </a:fld>
            <a:endParaRPr lang="en-US"/>
          </a:p>
        </p:txBody>
      </p:sp>
      <p:sp>
        <p:nvSpPr>
          <p:cNvPr id="6" name="Footer Placeholder 5"/>
          <p:cNvSpPr>
            <a:spLocks noGrp="1"/>
          </p:cNvSpPr>
          <p:nvPr>
            <p:ph type="ftr" sz="quarter" idx="11"/>
          </p:nvPr>
        </p:nvSpPr>
        <p:spPr>
          <a:xfrm>
            <a:off x="1219200" y="55499"/>
            <a:ext cx="7416800" cy="365125"/>
          </a:xfrm>
        </p:spPr>
        <p:txBody>
          <a:bodyPr/>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p>
            <a:fld id="{FCA2C2F4-B337-411B-A94D-459FE5B8DB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44F50B5D-03DD-4E71-A0E1-77372FD288AA}" type="datetimeFigureOut">
              <a:rPr lang="en-US" smtClean="0"/>
              <a:pPr/>
              <a:t>10/24/2021</a:t>
            </a:fld>
            <a:endParaRPr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FCA2C2F4-B337-411B-A94D-459FE5B8DBB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B3BD98-E39C-4B42-A96F-37B1C00A9B96}"/>
              </a:ext>
            </a:extLst>
          </p:cNvPr>
          <p:cNvSpPr txBox="1"/>
          <p:nvPr/>
        </p:nvSpPr>
        <p:spPr>
          <a:xfrm>
            <a:off x="5562600" y="5638800"/>
            <a:ext cx="5334000" cy="707886"/>
          </a:xfrm>
          <a:prstGeom prst="rect">
            <a:avLst/>
          </a:prstGeom>
          <a:noFill/>
        </p:spPr>
        <p:txBody>
          <a:bodyPr wrap="square" rtlCol="0">
            <a:spAutoFit/>
          </a:bodyPr>
          <a:lstStyle/>
          <a:p>
            <a:r>
              <a:rPr lang="en-US" sz="4000" b="1" i="1">
                <a:solidFill>
                  <a:srgbClr val="DEB283"/>
                </a:solidFill>
                <a:latin typeface="Arial" panose="020B0604020202020204" pitchFamily="34" charset="0"/>
                <a:cs typeface="Arial" panose="020B0604020202020204" pitchFamily="34" charset="0"/>
              </a:rPr>
              <a:t>Revelation 2:12-17</a:t>
            </a:r>
            <a:endParaRPr lang="en-US" sz="4000" b="1" i="1" dirty="0">
              <a:solidFill>
                <a:srgbClr val="DEB28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22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“I know where you live.”</a:t>
            </a:r>
          </a:p>
        </p:txBody>
      </p:sp>
      <p:sp>
        <p:nvSpPr>
          <p:cNvPr id="3" name="Content Placeholder 2"/>
          <p:cNvSpPr>
            <a:spLocks noGrp="1"/>
          </p:cNvSpPr>
          <p:nvPr>
            <p:ph idx="1"/>
          </p:nvPr>
        </p:nvSpPr>
        <p:spPr/>
        <p:txBody>
          <a:bodyPr>
            <a:normAutofit/>
          </a:bodyPr>
          <a:lstStyle/>
          <a:p>
            <a:pPr>
              <a:buClr>
                <a:srgbClr val="DC9C36"/>
              </a:buClr>
            </a:pPr>
            <a:r>
              <a:rPr lang="en-US" sz="4400" dirty="0">
                <a:solidFill>
                  <a:srgbClr val="F7E6D4"/>
                </a:solidFill>
              </a:rPr>
              <a:t>“I know where…thou </a:t>
            </a:r>
            <a:r>
              <a:rPr lang="en-US" sz="4400" dirty="0" err="1">
                <a:solidFill>
                  <a:srgbClr val="F7E6D4"/>
                </a:solidFill>
              </a:rPr>
              <a:t>dwellest</a:t>
            </a:r>
            <a:r>
              <a:rPr lang="en-US" sz="4400" dirty="0">
                <a:solidFill>
                  <a:srgbClr val="F7E6D4"/>
                </a:solidFill>
              </a:rPr>
              <a:t>.”  KJV</a:t>
            </a:r>
          </a:p>
          <a:p>
            <a:pPr>
              <a:buClr>
                <a:srgbClr val="DC9C36"/>
              </a:buClr>
            </a:pPr>
            <a:r>
              <a:rPr lang="en-US" sz="4400" dirty="0">
                <a:solidFill>
                  <a:srgbClr val="F7E6D4"/>
                </a:solidFill>
              </a:rPr>
              <a:t>Jesus knows where we live, too.</a:t>
            </a:r>
          </a:p>
          <a:p>
            <a:pPr>
              <a:buClr>
                <a:srgbClr val="DC9C36"/>
              </a:buClr>
            </a:pPr>
            <a:r>
              <a:rPr lang="en-US" sz="4400" dirty="0">
                <a:solidFill>
                  <a:srgbClr val="F7E6D4"/>
                </a:solidFill>
              </a:rPr>
              <a:t>The world in which we in North East live is nothing new to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“I know where you live.”</a:t>
            </a:r>
          </a:p>
        </p:txBody>
      </p:sp>
      <p:sp>
        <p:nvSpPr>
          <p:cNvPr id="3" name="Content Placeholder 2"/>
          <p:cNvSpPr>
            <a:spLocks noGrp="1"/>
          </p:cNvSpPr>
          <p:nvPr>
            <p:ph idx="1"/>
          </p:nvPr>
        </p:nvSpPr>
        <p:spPr>
          <a:xfrm>
            <a:off x="1066800" y="1295400"/>
            <a:ext cx="10058400" cy="5060160"/>
          </a:xfrm>
        </p:spPr>
        <p:txBody>
          <a:bodyPr>
            <a:noAutofit/>
          </a:bodyPr>
          <a:lstStyle/>
          <a:p>
            <a:pPr>
              <a:buClr>
                <a:srgbClr val="DC9C36"/>
              </a:buClr>
            </a:pPr>
            <a:r>
              <a:rPr lang="en-US" sz="4400" dirty="0">
                <a:solidFill>
                  <a:srgbClr val="F7E6D4"/>
                </a:solidFill>
              </a:rPr>
              <a:t>“</a:t>
            </a:r>
            <a:r>
              <a:rPr lang="en-US" sz="4400" u="sng" dirty="0">
                <a:solidFill>
                  <a:srgbClr val="F7E6D4"/>
                </a:solidFill>
              </a:rPr>
              <a:t>In</a:t>
            </a:r>
            <a:r>
              <a:rPr lang="en-US" sz="4400" dirty="0">
                <a:solidFill>
                  <a:srgbClr val="F7E6D4"/>
                </a:solidFill>
              </a:rPr>
              <a:t> the world but </a:t>
            </a:r>
            <a:r>
              <a:rPr lang="en-US" sz="4400" u="sng" dirty="0">
                <a:solidFill>
                  <a:srgbClr val="F7E6D4"/>
                </a:solidFill>
              </a:rPr>
              <a:t>not of </a:t>
            </a:r>
            <a:r>
              <a:rPr lang="en-US" sz="4400" dirty="0">
                <a:solidFill>
                  <a:srgbClr val="F7E6D4"/>
                </a:solidFill>
              </a:rPr>
              <a:t>the world.”</a:t>
            </a:r>
          </a:p>
          <a:p>
            <a:pPr>
              <a:buClr>
                <a:srgbClr val="DC9C36"/>
              </a:buClr>
            </a:pPr>
            <a:r>
              <a:rPr lang="en-US" sz="4400" dirty="0">
                <a:solidFill>
                  <a:srgbClr val="F7E6D4"/>
                </a:solidFill>
              </a:rPr>
              <a:t>Christians are to be set apart unto God, even though we live in a wicked society.</a:t>
            </a:r>
          </a:p>
          <a:p>
            <a:pPr>
              <a:buClr>
                <a:srgbClr val="DC9C36"/>
              </a:buClr>
            </a:pPr>
            <a:r>
              <a:rPr lang="en-US" sz="4400" dirty="0">
                <a:solidFill>
                  <a:srgbClr val="F7E6D4"/>
                </a:solidFill>
              </a:rPr>
              <a:t>Some had even died for their faith,  “Antipas , my faithful witness…”  He may have been their pastor.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“I know where you live.”</a:t>
            </a:r>
          </a:p>
        </p:txBody>
      </p:sp>
      <p:sp>
        <p:nvSpPr>
          <p:cNvPr id="3" name="Content Placeholder 2"/>
          <p:cNvSpPr>
            <a:spLocks noGrp="1"/>
          </p:cNvSpPr>
          <p:nvPr>
            <p:ph idx="1"/>
          </p:nvPr>
        </p:nvSpPr>
        <p:spPr>
          <a:xfrm>
            <a:off x="1066800" y="1447800"/>
            <a:ext cx="10058400" cy="4907760"/>
          </a:xfrm>
        </p:spPr>
        <p:txBody>
          <a:bodyPr>
            <a:noAutofit/>
          </a:bodyPr>
          <a:lstStyle/>
          <a:p>
            <a:pPr>
              <a:buClr>
                <a:srgbClr val="DC9C36"/>
              </a:buClr>
            </a:pPr>
            <a:r>
              <a:rPr lang="en-US" sz="4400" u="sng" dirty="0">
                <a:solidFill>
                  <a:srgbClr val="F7E6D4"/>
                </a:solidFill>
              </a:rPr>
              <a:t>In</a:t>
            </a:r>
            <a:r>
              <a:rPr lang="en-US" sz="4400" dirty="0">
                <a:solidFill>
                  <a:srgbClr val="F7E6D4"/>
                </a:solidFill>
              </a:rPr>
              <a:t> the world but </a:t>
            </a:r>
            <a:r>
              <a:rPr lang="en-US" sz="4400" u="sng" dirty="0">
                <a:solidFill>
                  <a:srgbClr val="F7E6D4"/>
                </a:solidFill>
              </a:rPr>
              <a:t>not of </a:t>
            </a:r>
            <a:r>
              <a:rPr lang="en-US" sz="4400" dirty="0">
                <a:solidFill>
                  <a:srgbClr val="F7E6D4"/>
                </a:solidFill>
              </a:rPr>
              <a:t>the world.</a:t>
            </a:r>
          </a:p>
          <a:p>
            <a:pPr>
              <a:buClr>
                <a:srgbClr val="DC9C36"/>
              </a:buClr>
            </a:pPr>
            <a:r>
              <a:rPr lang="en-US" sz="4400" dirty="0">
                <a:solidFill>
                  <a:srgbClr val="F7E6D4"/>
                </a:solidFill>
              </a:rPr>
              <a:t>If there is a virtue in seclusion let’s start a monastery.</a:t>
            </a:r>
          </a:p>
          <a:p>
            <a:pPr>
              <a:buClr>
                <a:srgbClr val="DC9C36"/>
              </a:buClr>
            </a:pPr>
            <a:r>
              <a:rPr lang="en-US" sz="4400" dirty="0">
                <a:solidFill>
                  <a:srgbClr val="F7E6D4"/>
                </a:solidFill>
              </a:rPr>
              <a:t>This church was not content to stand still and Jesus commends them.  </a:t>
            </a:r>
          </a:p>
          <a:p>
            <a:pPr>
              <a:buClr>
                <a:srgbClr val="DC9C36"/>
              </a:buClr>
            </a:pPr>
            <a:r>
              <a:rPr lang="en-US" sz="4400" dirty="0">
                <a:solidFill>
                  <a:srgbClr val="F7E6D4"/>
                </a:solidFill>
              </a:rPr>
              <a:t>“Yet you remain true to my name.”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“NEVERTHELESS”</a:t>
            </a:r>
          </a:p>
        </p:txBody>
      </p:sp>
      <p:sp>
        <p:nvSpPr>
          <p:cNvPr id="3" name="Content Placeholder 2"/>
          <p:cNvSpPr>
            <a:spLocks noGrp="1"/>
          </p:cNvSpPr>
          <p:nvPr>
            <p:ph idx="1"/>
          </p:nvPr>
        </p:nvSpPr>
        <p:spPr/>
        <p:txBody>
          <a:bodyPr>
            <a:normAutofit/>
          </a:bodyPr>
          <a:lstStyle/>
          <a:p>
            <a:pPr>
              <a:buClr>
                <a:srgbClr val="DC9C36"/>
              </a:buClr>
            </a:pPr>
            <a:r>
              <a:rPr lang="en-US" sz="4400" dirty="0">
                <a:solidFill>
                  <a:srgbClr val="F7E6D4"/>
                </a:solidFill>
              </a:rPr>
              <a:t>“I have a few things against you.” (2:14)</a:t>
            </a:r>
          </a:p>
          <a:p>
            <a:pPr>
              <a:buClr>
                <a:srgbClr val="DC9C36"/>
              </a:buClr>
            </a:pPr>
            <a:r>
              <a:rPr lang="en-US" sz="4400" dirty="0">
                <a:solidFill>
                  <a:srgbClr val="F7E6D4"/>
                </a:solidFill>
              </a:rPr>
              <a:t>Some were </a:t>
            </a:r>
            <a:r>
              <a:rPr lang="en-US" sz="4400" u="sng" dirty="0">
                <a:solidFill>
                  <a:srgbClr val="F7E6D4"/>
                </a:solidFill>
              </a:rPr>
              <a:t>in </a:t>
            </a:r>
            <a:r>
              <a:rPr lang="en-US" sz="4400" dirty="0">
                <a:solidFill>
                  <a:srgbClr val="F7E6D4"/>
                </a:solidFill>
              </a:rPr>
              <a:t>the world and </a:t>
            </a:r>
            <a:r>
              <a:rPr lang="en-US" sz="4400" u="sng" dirty="0">
                <a:solidFill>
                  <a:srgbClr val="F7E6D4"/>
                </a:solidFill>
              </a:rPr>
              <a:t>of</a:t>
            </a:r>
            <a:r>
              <a:rPr lang="en-US" sz="4400" dirty="0">
                <a:solidFill>
                  <a:srgbClr val="F7E6D4"/>
                </a:solidFill>
              </a:rPr>
              <a:t> the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“NEVERTHELESS”</a:t>
            </a:r>
          </a:p>
        </p:txBody>
      </p:sp>
      <p:sp>
        <p:nvSpPr>
          <p:cNvPr id="3" name="Content Placeholder 2"/>
          <p:cNvSpPr>
            <a:spLocks noGrp="1"/>
          </p:cNvSpPr>
          <p:nvPr>
            <p:ph idx="1"/>
          </p:nvPr>
        </p:nvSpPr>
        <p:spPr/>
        <p:txBody>
          <a:bodyPr>
            <a:normAutofit/>
          </a:bodyPr>
          <a:lstStyle/>
          <a:p>
            <a:pPr>
              <a:buClr>
                <a:srgbClr val="DC9C36"/>
              </a:buClr>
            </a:pPr>
            <a:r>
              <a:rPr lang="en-US" sz="4400" dirty="0">
                <a:solidFill>
                  <a:srgbClr val="F7E6D4"/>
                </a:solidFill>
              </a:rPr>
              <a:t>“You have people there who hold to the teaching of Balaam, who taught </a:t>
            </a:r>
            <a:r>
              <a:rPr lang="en-US" sz="4400" dirty="0" err="1">
                <a:solidFill>
                  <a:srgbClr val="F7E6D4"/>
                </a:solidFill>
              </a:rPr>
              <a:t>Balak</a:t>
            </a:r>
            <a:r>
              <a:rPr lang="en-US" sz="4400" dirty="0">
                <a:solidFill>
                  <a:srgbClr val="F7E6D4"/>
                </a:solidFill>
              </a:rPr>
              <a:t> to entice the Israelites to sin by eating food sacrificed to idols and by committing sexual immorality.”  (2:14)</a:t>
            </a:r>
            <a:endParaRPr lang="en-US" sz="3200" dirty="0">
              <a:solidFill>
                <a:srgbClr val="F7E6D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762000"/>
            <a:ext cx="10058400" cy="5593560"/>
          </a:xfrm>
        </p:spPr>
        <p:txBody>
          <a:bodyPr>
            <a:normAutofit/>
          </a:bodyPr>
          <a:lstStyle/>
          <a:p>
            <a:pPr>
              <a:buClr>
                <a:srgbClr val="DC9C36"/>
              </a:buClr>
            </a:pPr>
            <a:r>
              <a:rPr lang="en-US" sz="4400" dirty="0">
                <a:solidFill>
                  <a:srgbClr val="F7E6D4"/>
                </a:solidFill>
              </a:rPr>
              <a:t>Balaam was a prophet of Jehovah God.  Numbers 22-25.</a:t>
            </a:r>
          </a:p>
          <a:p>
            <a:pPr>
              <a:buClr>
                <a:srgbClr val="DC9C36"/>
              </a:buClr>
            </a:pPr>
            <a:r>
              <a:rPr lang="en-US" sz="4400" dirty="0" err="1">
                <a:solidFill>
                  <a:srgbClr val="F7E6D4"/>
                </a:solidFill>
              </a:rPr>
              <a:t>Balak</a:t>
            </a:r>
            <a:r>
              <a:rPr lang="en-US" sz="4400" dirty="0">
                <a:solidFill>
                  <a:srgbClr val="F7E6D4"/>
                </a:solidFill>
              </a:rPr>
              <a:t> was the king of Moab when Moses and the people of Israel were preparing to enter the Promised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66800" y="1783560"/>
            <a:ext cx="10058400" cy="4572000"/>
          </a:xfrm>
        </p:spPr>
        <p:txBody>
          <a:bodyPr>
            <a:normAutofit/>
          </a:bodyPr>
          <a:lstStyle/>
          <a:p>
            <a:pPr>
              <a:buClr>
                <a:srgbClr val="DC9C36"/>
              </a:buClr>
            </a:pPr>
            <a:r>
              <a:rPr lang="en-US" sz="4400" dirty="0" err="1">
                <a:solidFill>
                  <a:srgbClr val="F7E6D4"/>
                </a:solidFill>
              </a:rPr>
              <a:t>Balak</a:t>
            </a:r>
            <a:r>
              <a:rPr lang="en-US" sz="4400" dirty="0">
                <a:solidFill>
                  <a:srgbClr val="F7E6D4"/>
                </a:solidFill>
              </a:rPr>
              <a:t> hired Balaam to curse Israel.</a:t>
            </a:r>
          </a:p>
          <a:p>
            <a:pPr>
              <a:buClr>
                <a:srgbClr val="DC9C36"/>
              </a:buClr>
            </a:pPr>
            <a:r>
              <a:rPr lang="en-US" sz="4400" dirty="0">
                <a:solidFill>
                  <a:srgbClr val="F7E6D4"/>
                </a:solidFill>
              </a:rPr>
              <a:t>5 times Balaam pronounced an oracle from God and each time it contained blessings!</a:t>
            </a:r>
          </a:p>
          <a:p>
            <a:pPr>
              <a:buClr>
                <a:srgbClr val="DC9C36"/>
              </a:buClr>
            </a:pPr>
            <a:r>
              <a:rPr lang="en-US" sz="4400" dirty="0">
                <a:solidFill>
                  <a:srgbClr val="F7E6D4"/>
                </a:solidFill>
              </a:rPr>
              <a:t>But…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REV. 2:14</a:t>
            </a:r>
          </a:p>
        </p:txBody>
      </p:sp>
      <p:sp>
        <p:nvSpPr>
          <p:cNvPr id="4" name="Rectangle 3"/>
          <p:cNvSpPr/>
          <p:nvPr/>
        </p:nvSpPr>
        <p:spPr>
          <a:xfrm>
            <a:off x="2362200" y="1143001"/>
            <a:ext cx="7848600" cy="4832092"/>
          </a:xfrm>
          <a:prstGeom prst="rect">
            <a:avLst/>
          </a:prstGeom>
        </p:spPr>
        <p:txBody>
          <a:bodyPr wrap="square">
            <a:spAutoFit/>
          </a:bodyPr>
          <a:lstStyle/>
          <a:p>
            <a:r>
              <a:rPr lang="en-US" sz="4400" dirty="0">
                <a:solidFill>
                  <a:srgbClr val="F7E6D4"/>
                </a:solidFill>
              </a:rPr>
              <a:t>Nevertheless, I have a few things against you: You have people there who hold to the teaching of Balaam, who taught </a:t>
            </a:r>
            <a:r>
              <a:rPr lang="en-US" sz="4400" dirty="0" err="1">
                <a:solidFill>
                  <a:srgbClr val="F7E6D4"/>
                </a:solidFill>
              </a:rPr>
              <a:t>Balak</a:t>
            </a:r>
            <a:r>
              <a:rPr lang="en-US" sz="4400" dirty="0">
                <a:solidFill>
                  <a:srgbClr val="F7E6D4"/>
                </a:solidFill>
              </a:rPr>
              <a:t> to entice the Israelites to sin by eating food sacrificed to idols and by committing sexual immorality.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Numbers 25:1-3</a:t>
            </a:r>
          </a:p>
        </p:txBody>
      </p:sp>
      <p:sp>
        <p:nvSpPr>
          <p:cNvPr id="3" name="Content Placeholder 2"/>
          <p:cNvSpPr>
            <a:spLocks noGrp="1"/>
          </p:cNvSpPr>
          <p:nvPr>
            <p:ph idx="1"/>
          </p:nvPr>
        </p:nvSpPr>
        <p:spPr>
          <a:xfrm>
            <a:off x="1066800" y="1783560"/>
            <a:ext cx="10058400" cy="4572000"/>
          </a:xfrm>
        </p:spPr>
        <p:txBody>
          <a:bodyPr>
            <a:normAutofit lnSpcReduction="10000"/>
          </a:bodyPr>
          <a:lstStyle/>
          <a:p>
            <a:pPr>
              <a:buClr>
                <a:srgbClr val="DC9C36"/>
              </a:buClr>
            </a:pPr>
            <a:r>
              <a:rPr lang="en-US" sz="4400" dirty="0">
                <a:solidFill>
                  <a:srgbClr val="F7E6D4"/>
                </a:solidFill>
              </a:rPr>
              <a:t>“The men began to indulge in sexual immorality with Moabite women…”</a:t>
            </a:r>
          </a:p>
          <a:p>
            <a:pPr>
              <a:buClr>
                <a:srgbClr val="DC9C36"/>
              </a:buClr>
            </a:pPr>
            <a:r>
              <a:rPr lang="en-US" sz="4400" dirty="0">
                <a:solidFill>
                  <a:srgbClr val="F7E6D4"/>
                </a:solidFill>
              </a:rPr>
              <a:t>“The people ate and bowed down before these gods. So Israel joined in worshiping the Baal of </a:t>
            </a:r>
            <a:r>
              <a:rPr lang="en-US" sz="4400" dirty="0" err="1">
                <a:solidFill>
                  <a:srgbClr val="F7E6D4"/>
                </a:solidFill>
              </a:rPr>
              <a:t>Peor</a:t>
            </a:r>
            <a:r>
              <a:rPr lang="en-US" sz="4400" dirty="0">
                <a:solidFill>
                  <a:srgbClr val="F7E6D4"/>
                </a:solidFill>
              </a:rPr>
              <a:t>.”</a:t>
            </a:r>
          </a:p>
          <a:p>
            <a:pPr>
              <a:buClr>
                <a:srgbClr val="DC9C36"/>
              </a:buClr>
            </a:pPr>
            <a:r>
              <a:rPr lang="en-US" sz="4400" dirty="0">
                <a:solidFill>
                  <a:srgbClr val="F7E6D4"/>
                </a:solidFill>
              </a:rPr>
              <a:t>24,000 died in a plague from the LORD. (25:9)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512064"/>
            <a:ext cx="7772400" cy="1164336"/>
          </a:xfrm>
        </p:spPr>
        <p:txBody>
          <a:bodyPr/>
          <a:lstStyle/>
          <a:p>
            <a:r>
              <a:rPr lang="en-US" sz="4800" dirty="0">
                <a:solidFill>
                  <a:srgbClr val="FC8358"/>
                </a:solidFill>
              </a:rPr>
              <a:t>“To cast a stumbling block” KJV</a:t>
            </a:r>
          </a:p>
        </p:txBody>
      </p:sp>
      <p:sp>
        <p:nvSpPr>
          <p:cNvPr id="3" name="Content Placeholder 2"/>
          <p:cNvSpPr>
            <a:spLocks noGrp="1"/>
          </p:cNvSpPr>
          <p:nvPr>
            <p:ph idx="1"/>
          </p:nvPr>
        </p:nvSpPr>
        <p:spPr>
          <a:xfrm>
            <a:off x="1066800" y="1676400"/>
            <a:ext cx="10058400" cy="4343400"/>
          </a:xfrm>
        </p:spPr>
        <p:txBody>
          <a:bodyPr>
            <a:noAutofit/>
          </a:bodyPr>
          <a:lstStyle/>
          <a:p>
            <a:pPr>
              <a:buClr>
                <a:srgbClr val="DC9C36"/>
              </a:buClr>
            </a:pPr>
            <a:r>
              <a:rPr lang="en-US" sz="4400" dirty="0">
                <a:solidFill>
                  <a:srgbClr val="F7E6D4"/>
                </a:solidFill>
              </a:rPr>
              <a:t>“To entice…to sin” NIV  Rev. 2:14</a:t>
            </a:r>
          </a:p>
          <a:p>
            <a:pPr>
              <a:buClr>
                <a:srgbClr val="DC9C36"/>
              </a:buClr>
            </a:pPr>
            <a:r>
              <a:rPr lang="en-US" sz="4400" dirty="0">
                <a:solidFill>
                  <a:srgbClr val="F7E6D4"/>
                </a:solidFill>
              </a:rPr>
              <a:t>Greek—SKANDALON </a:t>
            </a:r>
          </a:p>
          <a:p>
            <a:pPr>
              <a:buClr>
                <a:srgbClr val="DC9C36"/>
              </a:buClr>
            </a:pPr>
            <a:r>
              <a:rPr lang="en-US" sz="4400" dirty="0">
                <a:solidFill>
                  <a:srgbClr val="F7E6D4"/>
                </a:solidFill>
              </a:rPr>
              <a:t>Balaam couldn’t curse Israel, but for money, he taught </a:t>
            </a:r>
            <a:r>
              <a:rPr lang="en-US" sz="4400" dirty="0" err="1">
                <a:solidFill>
                  <a:srgbClr val="F7E6D4"/>
                </a:solidFill>
              </a:rPr>
              <a:t>Balak</a:t>
            </a:r>
            <a:r>
              <a:rPr lang="en-US" sz="4400" dirty="0">
                <a:solidFill>
                  <a:srgbClr val="F7E6D4"/>
                </a:solidFill>
              </a:rPr>
              <a:t> how to corrupt them so that God would have to chasten/punish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REVELATION 2:12-17</a:t>
            </a:r>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810000" y="2967335"/>
            <a:ext cx="4572000" cy="369332"/>
          </a:xfrm>
          <a:prstGeom prst="rect">
            <a:avLst/>
          </a:prstGeom>
        </p:spPr>
        <p:txBody>
          <a:bodyPr>
            <a:spAutoFit/>
          </a:bodyPr>
          <a:lstStyle/>
          <a:p>
            <a:r>
              <a:rPr lang="en-US"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The Teaching of Balaam</a:t>
            </a:r>
          </a:p>
        </p:txBody>
      </p:sp>
      <p:sp>
        <p:nvSpPr>
          <p:cNvPr id="3" name="Content Placeholder 2"/>
          <p:cNvSpPr>
            <a:spLocks noGrp="1"/>
          </p:cNvSpPr>
          <p:nvPr>
            <p:ph idx="1"/>
          </p:nvPr>
        </p:nvSpPr>
        <p:spPr>
          <a:xfrm>
            <a:off x="1066800" y="1783560"/>
            <a:ext cx="10058400" cy="4572000"/>
          </a:xfrm>
        </p:spPr>
        <p:txBody>
          <a:bodyPr>
            <a:normAutofit/>
          </a:bodyPr>
          <a:lstStyle/>
          <a:p>
            <a:pPr>
              <a:buClr>
                <a:srgbClr val="DC9C36"/>
              </a:buClr>
            </a:pPr>
            <a:r>
              <a:rPr lang="en-US" sz="4400" dirty="0">
                <a:solidFill>
                  <a:srgbClr val="F7E6D4"/>
                </a:solidFill>
              </a:rPr>
              <a:t>Corrupt a people you cannot curse and God will have to chasten/punish them.</a:t>
            </a:r>
          </a:p>
          <a:p>
            <a:pPr>
              <a:buClr>
                <a:srgbClr val="DC9C36"/>
              </a:buClr>
            </a:pPr>
            <a:r>
              <a:rPr lang="en-US" sz="4400" dirty="0">
                <a:solidFill>
                  <a:srgbClr val="F7E6D4"/>
                </a:solidFill>
              </a:rPr>
              <a:t>If you are truly saved Satan has no power over you, but…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Isaiah 5:20</a:t>
            </a:r>
          </a:p>
        </p:txBody>
      </p:sp>
      <p:sp>
        <p:nvSpPr>
          <p:cNvPr id="3" name="Content Placeholder 2"/>
          <p:cNvSpPr>
            <a:spLocks noGrp="1"/>
          </p:cNvSpPr>
          <p:nvPr>
            <p:ph idx="1"/>
          </p:nvPr>
        </p:nvSpPr>
        <p:spPr>
          <a:xfrm>
            <a:off x="1066800" y="1783560"/>
            <a:ext cx="10058400" cy="4572000"/>
          </a:xfrm>
        </p:spPr>
        <p:txBody>
          <a:bodyPr>
            <a:normAutofit/>
          </a:bodyPr>
          <a:lstStyle/>
          <a:p>
            <a:pPr>
              <a:buClr>
                <a:srgbClr val="DC9C36"/>
              </a:buClr>
            </a:pPr>
            <a:r>
              <a:rPr lang="en-US" sz="4400" dirty="0">
                <a:solidFill>
                  <a:srgbClr val="F7E6D4"/>
                </a:solidFill>
              </a:rPr>
              <a:t>“Woe to those who call evil good and good evil, who put darkness for light and light for darkness.”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“Likewise…”</a:t>
            </a:r>
          </a:p>
        </p:txBody>
      </p:sp>
      <p:sp>
        <p:nvSpPr>
          <p:cNvPr id="3" name="Content Placeholder 2"/>
          <p:cNvSpPr>
            <a:spLocks noGrp="1"/>
          </p:cNvSpPr>
          <p:nvPr>
            <p:ph idx="1"/>
          </p:nvPr>
        </p:nvSpPr>
        <p:spPr>
          <a:xfrm>
            <a:off x="1066800" y="1371600"/>
            <a:ext cx="10058400" cy="4572000"/>
          </a:xfrm>
        </p:spPr>
        <p:txBody>
          <a:bodyPr>
            <a:noAutofit/>
          </a:bodyPr>
          <a:lstStyle/>
          <a:p>
            <a:pPr>
              <a:buClr>
                <a:srgbClr val="DC9C36"/>
              </a:buClr>
            </a:pPr>
            <a:r>
              <a:rPr lang="en-US" sz="4400" dirty="0">
                <a:solidFill>
                  <a:srgbClr val="F7E6D4"/>
                </a:solidFill>
              </a:rPr>
              <a:t>“You also have those who hold to the teaching of the </a:t>
            </a:r>
            <a:r>
              <a:rPr lang="en-US" sz="4400" dirty="0" err="1">
                <a:solidFill>
                  <a:srgbClr val="F7E6D4"/>
                </a:solidFill>
              </a:rPr>
              <a:t>Nicolaitans</a:t>
            </a:r>
            <a:r>
              <a:rPr lang="en-US" sz="4400" dirty="0">
                <a:solidFill>
                  <a:srgbClr val="F7E6D4"/>
                </a:solidFill>
              </a:rPr>
              <a:t>.”  (2:15)</a:t>
            </a:r>
          </a:p>
          <a:p>
            <a:pPr>
              <a:buClr>
                <a:srgbClr val="DC9C36"/>
              </a:buClr>
            </a:pPr>
            <a:r>
              <a:rPr lang="en-US" sz="4400" dirty="0">
                <a:solidFill>
                  <a:srgbClr val="F7E6D4"/>
                </a:solidFill>
              </a:rPr>
              <a:t>Nic0laitans believed that you could do whatever  sin you want with your body and not worry because your soul is saved.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C8358"/>
                </a:solidFill>
              </a:rPr>
              <a:t>“Nicolaitans”</a:t>
            </a:r>
          </a:p>
        </p:txBody>
      </p:sp>
      <p:sp>
        <p:nvSpPr>
          <p:cNvPr id="3" name="Content Placeholder 2"/>
          <p:cNvSpPr>
            <a:spLocks noGrp="1"/>
          </p:cNvSpPr>
          <p:nvPr>
            <p:ph idx="1"/>
          </p:nvPr>
        </p:nvSpPr>
        <p:spPr>
          <a:xfrm>
            <a:off x="1066800" y="1447800"/>
            <a:ext cx="10058400" cy="4907760"/>
          </a:xfrm>
        </p:spPr>
        <p:txBody>
          <a:bodyPr/>
          <a:lstStyle/>
          <a:p>
            <a:pPr>
              <a:buClr>
                <a:srgbClr val="DC9C36"/>
              </a:buClr>
            </a:pPr>
            <a:r>
              <a:rPr lang="en-US" sz="4000" dirty="0">
                <a:solidFill>
                  <a:srgbClr val="F7E6D4"/>
                </a:solidFill>
              </a:rPr>
              <a:t>A definition--Believers who compromise their faith in order to enjoy the sinful practices of the unbelievers around them.</a:t>
            </a:r>
          </a:p>
          <a:p>
            <a:pPr>
              <a:buClr>
                <a:srgbClr val="DC9C36"/>
              </a:buClr>
            </a:pPr>
            <a:r>
              <a:rPr lang="en-US" sz="4000" dirty="0">
                <a:solidFill>
                  <a:srgbClr val="F7E6D4"/>
                </a:solidFill>
              </a:rPr>
              <a:t>In present day Europe it is used to describe RCC priests who have a concubine (female or male).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C8358"/>
                </a:solidFill>
              </a:rPr>
              <a:t>Nicolaitans</a:t>
            </a:r>
            <a:endParaRPr lang="en-US" dirty="0">
              <a:solidFill>
                <a:srgbClr val="FC8358"/>
              </a:solidFill>
            </a:endParaRPr>
          </a:p>
        </p:txBody>
      </p:sp>
      <p:sp>
        <p:nvSpPr>
          <p:cNvPr id="3" name="Content Placeholder 2"/>
          <p:cNvSpPr>
            <a:spLocks noGrp="1"/>
          </p:cNvSpPr>
          <p:nvPr>
            <p:ph idx="1"/>
          </p:nvPr>
        </p:nvSpPr>
        <p:spPr>
          <a:xfrm>
            <a:off x="1066800" y="1371600"/>
            <a:ext cx="10058400" cy="4572000"/>
          </a:xfrm>
        </p:spPr>
        <p:txBody>
          <a:bodyPr/>
          <a:lstStyle/>
          <a:p>
            <a:pPr>
              <a:buClr>
                <a:srgbClr val="DC9C36"/>
              </a:buClr>
            </a:pPr>
            <a:r>
              <a:rPr lang="en-US" sz="4000" dirty="0">
                <a:solidFill>
                  <a:srgbClr val="F7E6D4"/>
                </a:solidFill>
              </a:rPr>
              <a:t>Acc. To USNEWS an estimated 60% of RCC priests are homosexual, higher among the younger priests.</a:t>
            </a:r>
          </a:p>
          <a:p>
            <a:pPr>
              <a:buClr>
                <a:srgbClr val="DC9C36"/>
              </a:buClr>
            </a:pPr>
            <a:r>
              <a:rPr lang="en-US" sz="4000" dirty="0">
                <a:solidFill>
                  <a:srgbClr val="F7E6D4"/>
                </a:solidFill>
              </a:rPr>
              <a:t>4.5% are accused of pedophilia and sexual abuse of minors.  That is 1 in 22</a:t>
            </a:r>
            <a:r>
              <a:rPr lang="en-US" dirty="0">
                <a:solidFill>
                  <a:srgbClr val="F7E6D4"/>
                </a:solidFill>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C8358"/>
                </a:solidFill>
              </a:rPr>
              <a:t>Isaiah 5:20</a:t>
            </a:r>
          </a:p>
        </p:txBody>
      </p:sp>
      <p:sp>
        <p:nvSpPr>
          <p:cNvPr id="3" name="Content Placeholder 2"/>
          <p:cNvSpPr>
            <a:spLocks noGrp="1"/>
          </p:cNvSpPr>
          <p:nvPr>
            <p:ph idx="1"/>
          </p:nvPr>
        </p:nvSpPr>
        <p:spPr/>
        <p:txBody>
          <a:bodyPr>
            <a:normAutofit/>
          </a:bodyPr>
          <a:lstStyle/>
          <a:p>
            <a:pPr>
              <a:buClr>
                <a:srgbClr val="DC9C36"/>
              </a:buClr>
            </a:pPr>
            <a:r>
              <a:rPr lang="en-US" sz="4400" dirty="0">
                <a:solidFill>
                  <a:srgbClr val="F7E6D4"/>
                </a:solidFill>
              </a:rPr>
              <a:t>“Woe to those who call evil good and good evil, who put darkness for light and light for darkness.”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C8358"/>
                </a:solidFill>
              </a:rPr>
              <a:t>Isaiah 5:24</a:t>
            </a:r>
          </a:p>
        </p:txBody>
      </p:sp>
      <p:sp>
        <p:nvSpPr>
          <p:cNvPr id="3" name="Content Placeholder 2"/>
          <p:cNvSpPr>
            <a:spLocks noGrp="1"/>
          </p:cNvSpPr>
          <p:nvPr>
            <p:ph idx="1"/>
          </p:nvPr>
        </p:nvSpPr>
        <p:spPr>
          <a:xfrm>
            <a:off x="1066800" y="1600200"/>
            <a:ext cx="10058400" cy="4572000"/>
          </a:xfrm>
        </p:spPr>
        <p:txBody>
          <a:bodyPr>
            <a:normAutofit/>
          </a:bodyPr>
          <a:lstStyle/>
          <a:p>
            <a:pPr>
              <a:buClr>
                <a:srgbClr val="DC9C36"/>
              </a:buClr>
            </a:pPr>
            <a:r>
              <a:rPr lang="en-US" sz="4400" dirty="0">
                <a:solidFill>
                  <a:srgbClr val="F7E6D4"/>
                </a:solidFill>
              </a:rPr>
              <a:t>“So  their roots will decay and their flowers blow away like dust; for they have rejected the law of the LORD Almighty and spurned the word of the Holy One of Israel.”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C8358"/>
                </a:solidFill>
              </a:rPr>
              <a:t>“I know where you live.”</a:t>
            </a:r>
          </a:p>
        </p:txBody>
      </p:sp>
      <p:sp>
        <p:nvSpPr>
          <p:cNvPr id="3" name="Content Placeholder 2"/>
          <p:cNvSpPr>
            <a:spLocks noGrp="1"/>
          </p:cNvSpPr>
          <p:nvPr>
            <p:ph idx="1"/>
          </p:nvPr>
        </p:nvSpPr>
        <p:spPr>
          <a:xfrm>
            <a:off x="1066800" y="1447800"/>
            <a:ext cx="10058400" cy="4907760"/>
          </a:xfrm>
        </p:spPr>
        <p:txBody>
          <a:bodyPr>
            <a:normAutofit/>
          </a:bodyPr>
          <a:lstStyle/>
          <a:p>
            <a:pPr>
              <a:buClr>
                <a:srgbClr val="DC9C36"/>
              </a:buClr>
            </a:pPr>
            <a:r>
              <a:rPr lang="en-US" sz="4400" dirty="0">
                <a:solidFill>
                  <a:srgbClr val="F7E6D4"/>
                </a:solidFill>
              </a:rPr>
              <a:t>Jesus knows where you live/dwell.</a:t>
            </a:r>
          </a:p>
          <a:p>
            <a:pPr>
              <a:buClr>
                <a:srgbClr val="DC9C36"/>
              </a:buClr>
            </a:pPr>
            <a:r>
              <a:rPr lang="en-US" sz="4400" dirty="0">
                <a:solidFill>
                  <a:srgbClr val="F7E6D4"/>
                </a:solidFill>
              </a:rPr>
              <a:t>Are you in the world but, </a:t>
            </a:r>
            <a:r>
              <a:rPr lang="en-US" sz="4400" u="sng" dirty="0">
                <a:solidFill>
                  <a:srgbClr val="F7E6D4"/>
                </a:solidFill>
              </a:rPr>
              <a:t>not of </a:t>
            </a:r>
            <a:r>
              <a:rPr lang="en-US" sz="4400" dirty="0">
                <a:solidFill>
                  <a:srgbClr val="F7E6D4"/>
                </a:solidFill>
              </a:rPr>
              <a:t>the world?</a:t>
            </a:r>
          </a:p>
          <a:p>
            <a:pPr>
              <a:buClr>
                <a:srgbClr val="DC9C36"/>
              </a:buClr>
            </a:pPr>
            <a:r>
              <a:rPr lang="en-US" sz="4400" dirty="0">
                <a:solidFill>
                  <a:srgbClr val="F7E6D4"/>
                </a:solidFill>
              </a:rPr>
              <a:t>Or are you in the world and </a:t>
            </a:r>
            <a:r>
              <a:rPr lang="en-US" sz="4400" u="sng" dirty="0">
                <a:solidFill>
                  <a:srgbClr val="F7E6D4"/>
                </a:solidFill>
              </a:rPr>
              <a:t>of</a:t>
            </a:r>
            <a:r>
              <a:rPr lang="en-US" sz="4400" dirty="0">
                <a:solidFill>
                  <a:srgbClr val="F7E6D4"/>
                </a:solidFill>
              </a:rPr>
              <a:t> the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C8358"/>
                </a:solidFill>
              </a:rPr>
              <a:t>REV. 2:16</a:t>
            </a:r>
          </a:p>
        </p:txBody>
      </p:sp>
      <p:sp>
        <p:nvSpPr>
          <p:cNvPr id="4" name="Rectangle 3"/>
          <p:cNvSpPr/>
          <p:nvPr/>
        </p:nvSpPr>
        <p:spPr>
          <a:xfrm>
            <a:off x="1066800" y="1676401"/>
            <a:ext cx="10058400" cy="1938992"/>
          </a:xfrm>
          <a:prstGeom prst="rect">
            <a:avLst/>
          </a:prstGeom>
        </p:spPr>
        <p:txBody>
          <a:bodyPr wrap="square">
            <a:spAutoFit/>
          </a:bodyPr>
          <a:lstStyle/>
          <a:p>
            <a:r>
              <a:rPr lang="en-US" sz="4000" dirty="0">
                <a:solidFill>
                  <a:srgbClr val="F7E6D4"/>
                </a:solidFill>
              </a:rPr>
              <a:t> Repent therefore! Otherwise, I will soon come to you and will fight against them with the sword of my mouth</a:t>
            </a:r>
            <a:r>
              <a:rPr lang="en-US" dirty="0">
                <a:solidFill>
                  <a:srgbClr val="F7E6D4"/>
                </a:solidFill>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dirty="0">
                <a:solidFill>
                  <a:srgbClr val="FC8358"/>
                </a:solidFill>
              </a:rPr>
              <a:t>REPENT!!!</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REV. 2:12</a:t>
            </a:r>
          </a:p>
        </p:txBody>
      </p:sp>
      <p:sp>
        <p:nvSpPr>
          <p:cNvPr id="3" name="Content Placeholder 2"/>
          <p:cNvSpPr>
            <a:spLocks noGrp="1"/>
          </p:cNvSpPr>
          <p:nvPr>
            <p:ph idx="1"/>
          </p:nvPr>
        </p:nvSpPr>
        <p:spPr/>
        <p:txBody>
          <a:bodyPr/>
          <a:lstStyle/>
          <a:p>
            <a:pPr>
              <a:buClr>
                <a:srgbClr val="DC9C36"/>
              </a:buClr>
            </a:pPr>
            <a:r>
              <a:rPr lang="en-US" sz="4400" dirty="0">
                <a:solidFill>
                  <a:srgbClr val="150C0D"/>
                </a:solidFill>
              </a:rPr>
              <a:t>"</a:t>
            </a:r>
            <a:r>
              <a:rPr lang="en-US" sz="4400" dirty="0">
                <a:solidFill>
                  <a:srgbClr val="F7E6D4"/>
                </a:solidFill>
              </a:rPr>
              <a:t>To the angel of the church in Pergamum write: These are the words of him who has the sharp, double edged sword</a:t>
            </a:r>
            <a:r>
              <a:rPr lang="en-US" dirty="0">
                <a:solidFill>
                  <a:srgbClr val="F7E6D4"/>
                </a:solidFill>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C8358"/>
                </a:solidFill>
              </a:rPr>
              <a:t>REV. 2:17</a:t>
            </a:r>
          </a:p>
        </p:txBody>
      </p:sp>
      <p:sp>
        <p:nvSpPr>
          <p:cNvPr id="4" name="Rectangle 3"/>
          <p:cNvSpPr/>
          <p:nvPr/>
        </p:nvSpPr>
        <p:spPr>
          <a:xfrm>
            <a:off x="1066800" y="1752601"/>
            <a:ext cx="10058400" cy="3785652"/>
          </a:xfrm>
          <a:prstGeom prst="rect">
            <a:avLst/>
          </a:prstGeom>
        </p:spPr>
        <p:txBody>
          <a:bodyPr wrap="square">
            <a:spAutoFit/>
          </a:bodyPr>
          <a:lstStyle/>
          <a:p>
            <a:r>
              <a:rPr lang="en-US" sz="4000" dirty="0">
                <a:solidFill>
                  <a:srgbClr val="F7E6D4"/>
                </a:solidFill>
              </a:rPr>
              <a:t>He who has an ear, let him hear what the Spirit says to the churches. To him who overcomes, I will give some of the hidden manna. I will also give him a white stone with a new name written on it, known only to him who receives it.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Clr>
                <a:srgbClr val="DC9C36"/>
              </a:buClr>
            </a:pPr>
            <a:r>
              <a:rPr lang="en-US" sz="4800" dirty="0">
                <a:solidFill>
                  <a:srgbClr val="F7E6D4"/>
                </a:solidFill>
              </a:rPr>
              <a:t>A  BLESSING OR A CURSE.  </a:t>
            </a:r>
          </a:p>
          <a:p>
            <a:pPr>
              <a:buClr>
                <a:srgbClr val="DC9C36"/>
              </a:buClr>
            </a:pPr>
            <a:r>
              <a:rPr lang="en-US" sz="4800" dirty="0">
                <a:solidFill>
                  <a:srgbClr val="F7E6D4"/>
                </a:solidFill>
              </a:rPr>
              <a:t>WHICH DO YOU WANT?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REV. 2:13</a:t>
            </a:r>
          </a:p>
        </p:txBody>
      </p:sp>
      <p:sp>
        <p:nvSpPr>
          <p:cNvPr id="3" name="Content Placeholder 2"/>
          <p:cNvSpPr>
            <a:spLocks noGrp="1"/>
          </p:cNvSpPr>
          <p:nvPr>
            <p:ph idx="1"/>
          </p:nvPr>
        </p:nvSpPr>
        <p:spPr>
          <a:xfrm>
            <a:off x="2438400" y="1143000"/>
            <a:ext cx="7772400" cy="5212560"/>
          </a:xfrm>
        </p:spPr>
        <p:txBody>
          <a:bodyPr>
            <a:normAutofit lnSpcReduction="10000"/>
          </a:bodyPr>
          <a:lstStyle/>
          <a:p>
            <a:pPr>
              <a:buClr>
                <a:srgbClr val="DC9C36"/>
              </a:buClr>
            </a:pPr>
            <a:r>
              <a:rPr lang="en-US" sz="4400" dirty="0">
                <a:solidFill>
                  <a:srgbClr val="F7E6D4"/>
                </a:solidFill>
              </a:rPr>
              <a:t>I know where you live-where Satan has his throne. Yet you remain true to my name. You did not renounce your faith in me, even in the days of Antipas, my faithful witness, who was put to death in your city-where Satan lives.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REV. 2:14</a:t>
            </a:r>
          </a:p>
        </p:txBody>
      </p:sp>
      <p:sp>
        <p:nvSpPr>
          <p:cNvPr id="4" name="Rectangle 3"/>
          <p:cNvSpPr/>
          <p:nvPr/>
        </p:nvSpPr>
        <p:spPr>
          <a:xfrm>
            <a:off x="2362200" y="1143001"/>
            <a:ext cx="7848600" cy="4832092"/>
          </a:xfrm>
          <a:prstGeom prst="rect">
            <a:avLst/>
          </a:prstGeom>
        </p:spPr>
        <p:txBody>
          <a:bodyPr wrap="square">
            <a:spAutoFit/>
          </a:bodyPr>
          <a:lstStyle/>
          <a:p>
            <a:r>
              <a:rPr lang="en-US" sz="4400" dirty="0">
                <a:solidFill>
                  <a:srgbClr val="F7E6D4"/>
                </a:solidFill>
              </a:rPr>
              <a:t>Nevertheless, I have a few things against you: You have people there who hold to the teaching of Balaam, who taught </a:t>
            </a:r>
            <a:r>
              <a:rPr lang="en-US" sz="4400" dirty="0" err="1">
                <a:solidFill>
                  <a:srgbClr val="F7E6D4"/>
                </a:solidFill>
              </a:rPr>
              <a:t>Balak</a:t>
            </a:r>
            <a:r>
              <a:rPr lang="en-US" sz="4400" dirty="0">
                <a:solidFill>
                  <a:srgbClr val="F7E6D4"/>
                </a:solidFill>
              </a:rPr>
              <a:t> to entice the Israelites to sin by eating food sacrificed to idols and by committing sexual immorality.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REV. 2:15-16</a:t>
            </a:r>
          </a:p>
        </p:txBody>
      </p:sp>
      <p:sp>
        <p:nvSpPr>
          <p:cNvPr id="4" name="Rectangle 3"/>
          <p:cNvSpPr/>
          <p:nvPr/>
        </p:nvSpPr>
        <p:spPr>
          <a:xfrm>
            <a:off x="2209800" y="1676400"/>
            <a:ext cx="8077200" cy="4154984"/>
          </a:xfrm>
          <a:prstGeom prst="rect">
            <a:avLst/>
          </a:prstGeom>
        </p:spPr>
        <p:txBody>
          <a:bodyPr wrap="square">
            <a:spAutoFit/>
          </a:bodyPr>
          <a:lstStyle/>
          <a:p>
            <a:r>
              <a:rPr lang="en-US" sz="4400" dirty="0">
                <a:solidFill>
                  <a:srgbClr val="F7E6D4"/>
                </a:solidFill>
              </a:rPr>
              <a:t>Likewise you also have those who hold to the teaching of the Nicolaitans.  16) Repent therefore! Otherwise, I will soon come to you and will fight against them with the sword of my mouth.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REV. 2:17</a:t>
            </a:r>
          </a:p>
        </p:txBody>
      </p:sp>
      <p:sp>
        <p:nvSpPr>
          <p:cNvPr id="4" name="Rectangle 3"/>
          <p:cNvSpPr/>
          <p:nvPr/>
        </p:nvSpPr>
        <p:spPr>
          <a:xfrm>
            <a:off x="1447800" y="1752601"/>
            <a:ext cx="9601200" cy="4154984"/>
          </a:xfrm>
          <a:prstGeom prst="rect">
            <a:avLst/>
          </a:prstGeom>
        </p:spPr>
        <p:txBody>
          <a:bodyPr wrap="square">
            <a:spAutoFit/>
          </a:bodyPr>
          <a:lstStyle/>
          <a:p>
            <a:r>
              <a:rPr lang="en-US" sz="4400" dirty="0">
                <a:solidFill>
                  <a:srgbClr val="F7E6D4"/>
                </a:solidFill>
              </a:rPr>
              <a:t>He who has an ear, let him hear what the Spirit says to the churches. To him who overcomes, I will give some of the hidden manna. I will also give him a white stone with a new name written on it, known only to him who receives it.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WHAT WOULD JESUS SAY TO US?</a:t>
            </a:r>
          </a:p>
        </p:txBody>
      </p:sp>
      <p:sp>
        <p:nvSpPr>
          <p:cNvPr id="3" name="Content Placeholder 2"/>
          <p:cNvSpPr>
            <a:spLocks noGrp="1"/>
          </p:cNvSpPr>
          <p:nvPr>
            <p:ph idx="1"/>
          </p:nvPr>
        </p:nvSpPr>
        <p:spPr/>
        <p:txBody>
          <a:bodyPr>
            <a:normAutofit/>
          </a:bodyPr>
          <a:lstStyle/>
          <a:p>
            <a:pPr>
              <a:buClr>
                <a:srgbClr val="DC9C36"/>
              </a:buClr>
            </a:pPr>
            <a:r>
              <a:rPr lang="en-US" sz="4400" dirty="0">
                <a:solidFill>
                  <a:srgbClr val="F7E6D4"/>
                </a:solidFill>
              </a:rPr>
              <a:t>7 Messages to 7 churches, but what would He say to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FC8358"/>
                </a:solidFill>
              </a:rPr>
              <a:t>THE CHURCH IN PERGAMUM</a:t>
            </a:r>
          </a:p>
        </p:txBody>
      </p:sp>
      <p:sp>
        <p:nvSpPr>
          <p:cNvPr id="3" name="Content Placeholder 2"/>
          <p:cNvSpPr>
            <a:spLocks noGrp="1"/>
          </p:cNvSpPr>
          <p:nvPr>
            <p:ph idx="1"/>
          </p:nvPr>
        </p:nvSpPr>
        <p:spPr/>
        <p:txBody>
          <a:bodyPr>
            <a:normAutofit/>
          </a:bodyPr>
          <a:lstStyle/>
          <a:p>
            <a:pPr>
              <a:buClr>
                <a:srgbClr val="DC9C36"/>
              </a:buClr>
            </a:pPr>
            <a:r>
              <a:rPr lang="en-US" sz="4400" dirty="0">
                <a:solidFill>
                  <a:srgbClr val="F7E6D4"/>
                </a:solidFill>
              </a:rPr>
              <a:t>All 7 churches were in pagan cities.</a:t>
            </a:r>
          </a:p>
          <a:p>
            <a:pPr>
              <a:buClr>
                <a:srgbClr val="DC9C36"/>
              </a:buClr>
            </a:pPr>
            <a:r>
              <a:rPr lang="en-US" sz="4400" dirty="0">
                <a:solidFill>
                  <a:srgbClr val="F7E6D4"/>
                </a:solidFill>
              </a:rPr>
              <a:t>But, apparently Pergamum was the worst.</a:t>
            </a:r>
          </a:p>
          <a:p>
            <a:pPr>
              <a:buClr>
                <a:srgbClr val="DC9C36"/>
              </a:buClr>
            </a:pPr>
            <a:r>
              <a:rPr lang="en-US" sz="4400" dirty="0">
                <a:solidFill>
                  <a:srgbClr val="F7E6D4"/>
                </a:solidFill>
              </a:rPr>
              <a:t>“Where Satan has his throne.”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3124</TotalTime>
  <Words>1070</Words>
  <Application>Microsoft Office PowerPoint</Application>
  <PresentationFormat>Widescreen</PresentationFormat>
  <Paragraphs>106</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Wingdings</vt:lpstr>
      <vt:lpstr>Wingdings 2</vt:lpstr>
      <vt:lpstr>Wingdings 3</vt:lpstr>
      <vt:lpstr>Metro</vt:lpstr>
      <vt:lpstr>PowerPoint Presentation</vt:lpstr>
      <vt:lpstr>REVELATION 2:12-17</vt:lpstr>
      <vt:lpstr>REV. 2:12</vt:lpstr>
      <vt:lpstr>REV. 2:13</vt:lpstr>
      <vt:lpstr>REV. 2:14</vt:lpstr>
      <vt:lpstr>REV. 2:15-16</vt:lpstr>
      <vt:lpstr>REV. 2:17</vt:lpstr>
      <vt:lpstr>WHAT WOULD JESUS SAY TO US?</vt:lpstr>
      <vt:lpstr>THE CHURCH IN PERGAMUM</vt:lpstr>
      <vt:lpstr>“I know where you live.”</vt:lpstr>
      <vt:lpstr>“I know where you live.”</vt:lpstr>
      <vt:lpstr>“I know where you live.”</vt:lpstr>
      <vt:lpstr>“NEVERTHELESS”</vt:lpstr>
      <vt:lpstr>“NEVERTHELESS”</vt:lpstr>
      <vt:lpstr>PowerPoint Presentation</vt:lpstr>
      <vt:lpstr>PowerPoint Presentation</vt:lpstr>
      <vt:lpstr>REV. 2:14</vt:lpstr>
      <vt:lpstr>Numbers 25:1-3</vt:lpstr>
      <vt:lpstr>“To cast a stumbling block” KJV</vt:lpstr>
      <vt:lpstr>The Teaching of Balaam</vt:lpstr>
      <vt:lpstr>Isaiah 5:20</vt:lpstr>
      <vt:lpstr>“Likewise…”</vt:lpstr>
      <vt:lpstr>“Nicolaitans”</vt:lpstr>
      <vt:lpstr>Nicolaitans</vt:lpstr>
      <vt:lpstr>Isaiah 5:20</vt:lpstr>
      <vt:lpstr>Isaiah 5:24</vt:lpstr>
      <vt:lpstr>“I know where you live.”</vt:lpstr>
      <vt:lpstr>REV. 2:16</vt:lpstr>
      <vt:lpstr>REPENT!!!</vt:lpstr>
      <vt:lpstr>REV. 2:17</vt:lpstr>
      <vt:lpstr>PowerPoint Presentation</vt:lpstr>
      <vt:lpstr>PowerPoint Presentation</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COMPROMISING CHURCH: SETTLED IN THE WORLD</dc:title>
  <dc:creator>steve hokuf</dc:creator>
  <cp:lastModifiedBy>Sound Booth</cp:lastModifiedBy>
  <cp:revision>5</cp:revision>
  <dcterms:created xsi:type="dcterms:W3CDTF">2021-09-28T15:21:45Z</dcterms:created>
  <dcterms:modified xsi:type="dcterms:W3CDTF">2021-10-24T14:36:42Z</dcterms:modified>
</cp:coreProperties>
</file>