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6" r:id="rId4"/>
    <p:sldId id="258" r:id="rId5"/>
    <p:sldId id="259" r:id="rId6"/>
    <p:sldId id="261" r:id="rId7"/>
    <p:sldId id="260" r:id="rId8"/>
    <p:sldId id="263" r:id="rId9"/>
    <p:sldId id="267" r:id="rId10"/>
    <p:sldId id="264" r:id="rId11"/>
    <p:sldId id="269" r:id="rId12"/>
    <p:sldId id="270" r:id="rId13"/>
    <p:sldId id="271" r:id="rId14"/>
    <p:sldId id="268" r:id="rId15"/>
    <p:sldId id="265"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810"/>
    <a:srgbClr val="E9E8D6"/>
    <a:srgbClr val="0A352F"/>
    <a:srgbClr val="CA0122"/>
    <a:srgbClr val="EDEBDA"/>
    <a:srgbClr val="90C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26" autoAdjust="0"/>
    <p:restoredTop sz="94660"/>
  </p:normalViewPr>
  <p:slideViewPr>
    <p:cSldViewPr snapToGrid="0">
      <p:cViewPr varScale="1">
        <p:scale>
          <a:sx n="79" d="100"/>
          <a:sy n="79" d="100"/>
        </p:scale>
        <p:origin x="91"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BEAEAAA-16EA-4DBE-BBE9-DAA3607E120C}" type="datetimeFigureOut">
              <a:rPr lang="en-US" smtClean="0"/>
              <a:t>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200182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AEAAA-16EA-4DBE-BBE9-DAA3607E120C}"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26109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AEAAA-16EA-4DBE-BBE9-DAA3607E120C}"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1562293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AEAAA-16EA-4DBE-BBE9-DAA3607E120C}"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EB4CD-9FAC-4ABD-B752-59D1EEBC13EC}"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218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AEAAA-16EA-4DBE-BBE9-DAA3607E120C}"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2295935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BEAEAAA-16EA-4DBE-BBE9-DAA3607E120C}" type="datetimeFigureOut">
              <a:rPr lang="en-US" smtClean="0"/>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3490744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BEAEAAA-16EA-4DBE-BBE9-DAA3607E120C}" type="datetimeFigureOut">
              <a:rPr lang="en-US" smtClean="0"/>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4184111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AEAAA-16EA-4DBE-BBE9-DAA3607E120C}"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3525071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AEAAA-16EA-4DBE-BBE9-DAA3607E120C}"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389049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AEAAA-16EA-4DBE-BBE9-DAA3607E120C}"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310958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1036" cy="6858000"/>
          </a:xfrm>
          <a:prstGeom prst="rect">
            <a:avLst/>
          </a:prstGeom>
        </p:spPr>
      </p:pic>
      <p:sp>
        <p:nvSpPr>
          <p:cNvPr id="7" name="Title 1"/>
          <p:cNvSpPr>
            <a:spLocks noGrp="1"/>
          </p:cNvSpPr>
          <p:nvPr>
            <p:ph type="ctrTitle" hasCustomPrompt="1"/>
          </p:nvPr>
        </p:nvSpPr>
        <p:spPr>
          <a:xfrm>
            <a:off x="1399903" y="4464032"/>
            <a:ext cx="9953897" cy="1892318"/>
          </a:xfrm>
          <a:solidFill>
            <a:srgbClr val="90C0E5">
              <a:alpha val="37000"/>
            </a:srgbClr>
          </a:solidFill>
        </p:spPr>
        <p:txBody>
          <a:bodyPr wrap="none" anchor="t">
            <a:normAutofit/>
          </a:bodyPr>
          <a:lstStyle>
            <a:lvl1pPr algn="l">
              <a:defRPr sz="9600" b="1" spc="-300" baseline="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andara" panose="020E0502030303020204" pitchFamily="34" charset="0"/>
              </a:defRPr>
            </a:lvl1pPr>
          </a:lstStyle>
          <a:p>
            <a:r>
              <a:rPr lang="en-US" dirty="0">
                <a:latin typeface="Eras Light ITC" panose="020B0402030504020804" pitchFamily="34" charset="0"/>
              </a:rPr>
              <a:t>Wrestling with God</a:t>
            </a:r>
            <a:br>
              <a:rPr lang="en-US" dirty="0">
                <a:latin typeface="Eras Light ITC" panose="020B0402030504020804" pitchFamily="34" charset="0"/>
              </a:rPr>
            </a:br>
            <a:r>
              <a:rPr lang="en-US" sz="4000" dirty="0">
                <a:latin typeface="Eras Light ITC" panose="020B0402030504020804" pitchFamily="34" charset="0"/>
              </a:rPr>
              <a:t>Genesis 32:22-32</a:t>
            </a:r>
            <a:endParaRPr lang="en-US" dirty="0"/>
          </a:p>
        </p:txBody>
      </p:sp>
    </p:spTree>
    <p:extLst>
      <p:ext uri="{BB962C8B-B14F-4D97-AF65-F5344CB8AC3E}">
        <p14:creationId xmlns:p14="http://schemas.microsoft.com/office/powerpoint/2010/main" val="145182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EAEAAA-16EA-4DBE-BBE9-DAA3607E120C}"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205519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EAEAAA-16EA-4DBE-BBE9-DAA3607E120C}" type="datetimeFigureOut">
              <a:rPr lang="en-US" smtClean="0"/>
              <a:t>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48441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EAEAAA-16EA-4DBE-BBE9-DAA3607E120C}" type="datetimeFigureOut">
              <a:rPr lang="en-US" smtClean="0"/>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383622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AEAAA-16EA-4DBE-BBE9-DAA3607E120C}" type="datetimeFigureOut">
              <a:rPr lang="en-US" smtClean="0"/>
              <a:t>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164164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AEAAA-16EA-4DBE-BBE9-DAA3607E120C}"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282216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AEAAA-16EA-4DBE-BBE9-DAA3607E120C}"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EB4CD-9FAC-4ABD-B752-59D1EEBC13EC}" type="slidenum">
              <a:rPr lang="en-US" smtClean="0"/>
              <a:t>‹#›</a:t>
            </a:fld>
            <a:endParaRPr lang="en-US"/>
          </a:p>
        </p:txBody>
      </p:sp>
    </p:spTree>
    <p:extLst>
      <p:ext uri="{BB962C8B-B14F-4D97-AF65-F5344CB8AC3E}">
        <p14:creationId xmlns:p14="http://schemas.microsoft.com/office/powerpoint/2010/main" val="305415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BEAEAAA-16EA-4DBE-BBE9-DAA3607E120C}" type="datetimeFigureOut">
              <a:rPr lang="en-US" smtClean="0"/>
              <a:t>8/7/2021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21EB4CD-9FAC-4ABD-B752-59D1EEBC13EC}" type="slidenum">
              <a:rPr lang="en-US" smtClean="0"/>
              <a:t>‹#›</a:t>
            </a:fld>
            <a:endParaRPr lang="en-US"/>
          </a:p>
        </p:txBody>
      </p:sp>
    </p:spTree>
    <p:extLst>
      <p:ext uri="{BB962C8B-B14F-4D97-AF65-F5344CB8AC3E}">
        <p14:creationId xmlns:p14="http://schemas.microsoft.com/office/powerpoint/2010/main" val="362930372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3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0811" y="255621"/>
            <a:ext cx="10137074" cy="850832"/>
          </a:xfrm>
        </p:spPr>
        <p:txBody>
          <a:bodyPr/>
          <a:lstStyle/>
          <a:p>
            <a:r>
              <a:rPr lang="en-US" dirty="0">
                <a:solidFill>
                  <a:srgbClr val="0A352F"/>
                </a:solidFill>
              </a:rPr>
              <a:t>Jacob Wrestles With God</a:t>
            </a:r>
          </a:p>
        </p:txBody>
      </p:sp>
      <p:sp>
        <p:nvSpPr>
          <p:cNvPr id="3" name="Content Placeholder 2"/>
          <p:cNvSpPr>
            <a:spLocks noGrp="1"/>
          </p:cNvSpPr>
          <p:nvPr>
            <p:ph idx="1"/>
          </p:nvPr>
        </p:nvSpPr>
        <p:spPr>
          <a:xfrm>
            <a:off x="477167" y="1106453"/>
            <a:ext cx="10730718" cy="5495926"/>
          </a:xfrm>
        </p:spPr>
        <p:txBody>
          <a:bodyPr>
            <a:noAutofit/>
          </a:bodyPr>
          <a:lstStyle/>
          <a:p>
            <a:pPr marL="0" indent="0">
              <a:lnSpc>
                <a:spcPct val="120000"/>
              </a:lnSpc>
              <a:buNone/>
            </a:pPr>
            <a:r>
              <a:rPr lang="en-US" sz="3200" dirty="0">
                <a:solidFill>
                  <a:srgbClr val="E9E8D6"/>
                </a:solidFill>
              </a:rPr>
              <a:t>“And isn’t it interesting that God did not simply speak to Jacob in a dream or vision as he had at other times and reiterate his promise and speak comforting words? This time God addressed Jacob’s fear by requiring him to wrestle all night. This probably felt to Jacob like a badly timed hassle when he just wanted comfort and assurance. But later he realized just how comforting it was. Sometimes when we want God’s comfort, he sends it in unexpected and even unwanted packages.”</a:t>
            </a:r>
          </a:p>
          <a:p>
            <a:pPr marL="0" indent="0">
              <a:buNone/>
            </a:pPr>
            <a:r>
              <a:rPr lang="en-US" sz="3200" dirty="0">
                <a:solidFill>
                  <a:srgbClr val="E9E8D6"/>
                </a:solidFill>
              </a:rPr>
              <a:t>Jon Bloom – DesiringGod.com</a:t>
            </a:r>
            <a:endParaRPr lang="en-US" sz="3600" dirty="0">
              <a:solidFill>
                <a:srgbClr val="E9E8D6"/>
              </a:solidFill>
            </a:endParaRPr>
          </a:p>
        </p:txBody>
      </p:sp>
    </p:spTree>
    <p:extLst>
      <p:ext uri="{BB962C8B-B14F-4D97-AF65-F5344CB8AC3E}">
        <p14:creationId xmlns:p14="http://schemas.microsoft.com/office/powerpoint/2010/main" val="237948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a:solidFill>
                  <a:srgbClr val="0A352F"/>
                </a:solidFill>
              </a:rPr>
              <a:t>Jacob Wrestles With God</a:t>
            </a:r>
          </a:p>
        </p:txBody>
      </p:sp>
      <p:sp>
        <p:nvSpPr>
          <p:cNvPr id="3" name="Content Placeholder 2"/>
          <p:cNvSpPr>
            <a:spLocks noGrp="1"/>
          </p:cNvSpPr>
          <p:nvPr>
            <p:ph idx="1"/>
          </p:nvPr>
        </p:nvSpPr>
        <p:spPr/>
        <p:txBody>
          <a:bodyPr>
            <a:normAutofit/>
          </a:bodyPr>
          <a:lstStyle/>
          <a:p>
            <a:pPr>
              <a:buClr>
                <a:srgbClr val="3E0810"/>
              </a:buClr>
            </a:pPr>
            <a:r>
              <a:rPr lang="en-US" sz="4000" dirty="0">
                <a:solidFill>
                  <a:srgbClr val="E9E8D6"/>
                </a:solidFill>
              </a:rPr>
              <a:t>God is at work, even when you don’t so</a:t>
            </a:r>
          </a:p>
          <a:p>
            <a:pPr>
              <a:buClr>
                <a:srgbClr val="3E0810"/>
              </a:buClr>
            </a:pPr>
            <a:r>
              <a:rPr lang="en-US" sz="4000" dirty="0">
                <a:solidFill>
                  <a:srgbClr val="E9E8D6"/>
                </a:solidFill>
              </a:rPr>
              <a:t>God wants you to wrestle with Him</a:t>
            </a:r>
          </a:p>
          <a:p>
            <a:pPr>
              <a:buClr>
                <a:srgbClr val="3E0810"/>
              </a:buClr>
            </a:pPr>
            <a:r>
              <a:rPr lang="en-US" sz="4000" dirty="0">
                <a:solidFill>
                  <a:srgbClr val="E9E8D6"/>
                </a:solidFill>
              </a:rPr>
              <a:t>God will bless you, when you understand his will</a:t>
            </a:r>
          </a:p>
          <a:p>
            <a:endParaRPr lang="en-US" sz="4000" dirty="0">
              <a:solidFill>
                <a:srgbClr val="0A352F"/>
              </a:solidFill>
            </a:endParaRPr>
          </a:p>
          <a:p>
            <a:endParaRPr lang="en-US" sz="4000" dirty="0"/>
          </a:p>
        </p:txBody>
      </p:sp>
    </p:spTree>
    <p:extLst>
      <p:ext uri="{BB962C8B-B14F-4D97-AF65-F5344CB8AC3E}">
        <p14:creationId xmlns:p14="http://schemas.microsoft.com/office/powerpoint/2010/main" val="25866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8778" y="172620"/>
            <a:ext cx="10295021" cy="785143"/>
          </a:xfrm>
        </p:spPr>
        <p:txBody>
          <a:bodyPr>
            <a:normAutofit fontScale="90000"/>
          </a:bodyPr>
          <a:lstStyle/>
          <a:p>
            <a:r>
              <a:rPr lang="en-US" dirty="0">
                <a:solidFill>
                  <a:srgbClr val="0A352F"/>
                </a:solidFill>
              </a:rPr>
              <a:t>Genesis 32:26-29</a:t>
            </a:r>
          </a:p>
        </p:txBody>
      </p:sp>
      <p:sp>
        <p:nvSpPr>
          <p:cNvPr id="3" name="Content Placeholder 2"/>
          <p:cNvSpPr>
            <a:spLocks noGrp="1"/>
          </p:cNvSpPr>
          <p:nvPr>
            <p:ph idx="1"/>
          </p:nvPr>
        </p:nvSpPr>
        <p:spPr>
          <a:xfrm>
            <a:off x="838199" y="1335505"/>
            <a:ext cx="10916653" cy="5089358"/>
          </a:xfrm>
        </p:spPr>
        <p:txBody>
          <a:bodyPr>
            <a:noAutofit/>
          </a:bodyPr>
          <a:lstStyle/>
          <a:p>
            <a:pPr marL="0" indent="0">
              <a:lnSpc>
                <a:spcPct val="100000"/>
              </a:lnSpc>
              <a:buClr>
                <a:srgbClr val="CA0122"/>
              </a:buClr>
              <a:buNone/>
            </a:pPr>
            <a:r>
              <a:rPr lang="en-US" sz="3600" baseline="30000" dirty="0">
                <a:solidFill>
                  <a:srgbClr val="3E0810"/>
                </a:solidFill>
              </a:rPr>
              <a:t>26</a:t>
            </a:r>
            <a:r>
              <a:rPr lang="en-US" sz="3600" baseline="30000" dirty="0">
                <a:solidFill>
                  <a:srgbClr val="E9E8D6"/>
                </a:solidFill>
              </a:rPr>
              <a:t> </a:t>
            </a:r>
            <a:r>
              <a:rPr lang="en-US" sz="3600" dirty="0">
                <a:solidFill>
                  <a:srgbClr val="E9E8D6"/>
                </a:solidFill>
              </a:rPr>
              <a:t>Then he said, “Let me go, for the day has broken.” But Jacob said, “I will not let you go unless you bless me.” </a:t>
            </a:r>
            <a:r>
              <a:rPr lang="en-US" sz="3600" baseline="30000" dirty="0">
                <a:solidFill>
                  <a:srgbClr val="3E0810"/>
                </a:solidFill>
              </a:rPr>
              <a:t>27</a:t>
            </a:r>
            <a:r>
              <a:rPr lang="en-US" sz="3600" baseline="30000" dirty="0">
                <a:solidFill>
                  <a:srgbClr val="E9E8D6"/>
                </a:solidFill>
              </a:rPr>
              <a:t> </a:t>
            </a:r>
            <a:r>
              <a:rPr lang="en-US" sz="3600" dirty="0">
                <a:solidFill>
                  <a:srgbClr val="E9E8D6"/>
                </a:solidFill>
              </a:rPr>
              <a:t>And he said to him, “What is your name?” And he said, “Jacob.” </a:t>
            </a:r>
            <a:r>
              <a:rPr lang="en-US" sz="3600" baseline="30000" dirty="0">
                <a:solidFill>
                  <a:srgbClr val="3E0810"/>
                </a:solidFill>
              </a:rPr>
              <a:t>28</a:t>
            </a:r>
            <a:r>
              <a:rPr lang="en-US" sz="3600" dirty="0">
                <a:solidFill>
                  <a:srgbClr val="E9E8D6"/>
                </a:solidFill>
              </a:rPr>
              <a:t> Then he said, “Your name shall no longer be called Jacob, but Israel, for you have striven with God and with men, and have prevailed.” </a:t>
            </a:r>
            <a:r>
              <a:rPr lang="en-US" sz="3600" baseline="30000" dirty="0">
                <a:solidFill>
                  <a:srgbClr val="3E0810"/>
                </a:solidFill>
              </a:rPr>
              <a:t>29</a:t>
            </a:r>
            <a:r>
              <a:rPr lang="en-US" sz="3600" dirty="0">
                <a:solidFill>
                  <a:srgbClr val="E9E8D6"/>
                </a:solidFill>
              </a:rPr>
              <a:t> Then Jacob asked him, “Please tell me your name.” But he said, “Why is it that you ask my name?” And there he blessed him. </a:t>
            </a:r>
          </a:p>
        </p:txBody>
      </p:sp>
    </p:spTree>
    <p:extLst>
      <p:ext uri="{BB962C8B-B14F-4D97-AF65-F5344CB8AC3E}">
        <p14:creationId xmlns:p14="http://schemas.microsoft.com/office/powerpoint/2010/main" val="128813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a:solidFill>
                  <a:srgbClr val="0A352F"/>
                </a:solidFill>
              </a:rPr>
              <a:t>Hebrew = HITPA’EL (To Advance)</a:t>
            </a:r>
          </a:p>
        </p:txBody>
      </p:sp>
      <p:sp>
        <p:nvSpPr>
          <p:cNvPr id="3" name="Content Placeholder 2"/>
          <p:cNvSpPr>
            <a:spLocks noGrp="1"/>
          </p:cNvSpPr>
          <p:nvPr>
            <p:ph idx="1"/>
          </p:nvPr>
        </p:nvSpPr>
        <p:spPr/>
        <p:txBody>
          <a:bodyPr>
            <a:normAutofit/>
          </a:bodyPr>
          <a:lstStyle/>
          <a:p>
            <a:pPr>
              <a:buClr>
                <a:srgbClr val="3E0810"/>
              </a:buClr>
            </a:pPr>
            <a:r>
              <a:rPr lang="en-US" sz="4400" dirty="0">
                <a:solidFill>
                  <a:srgbClr val="E9E8D6"/>
                </a:solidFill>
              </a:rPr>
              <a:t>“</a:t>
            </a:r>
            <a:r>
              <a:rPr lang="en-US" sz="4400" dirty="0" err="1">
                <a:solidFill>
                  <a:srgbClr val="E9E8D6"/>
                </a:solidFill>
              </a:rPr>
              <a:t>Histarer</a:t>
            </a:r>
            <a:r>
              <a:rPr lang="en-US" sz="4400" dirty="0">
                <a:solidFill>
                  <a:srgbClr val="E9E8D6"/>
                </a:solidFill>
              </a:rPr>
              <a:t>” </a:t>
            </a:r>
          </a:p>
        </p:txBody>
      </p:sp>
    </p:spTree>
    <p:extLst>
      <p:ext uri="{BB962C8B-B14F-4D97-AF65-F5344CB8AC3E}">
        <p14:creationId xmlns:p14="http://schemas.microsoft.com/office/powerpoint/2010/main" val="426581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9998" y="365125"/>
            <a:ext cx="10233801" cy="1325563"/>
          </a:xfrm>
        </p:spPr>
        <p:txBody>
          <a:bodyPr/>
          <a:lstStyle/>
          <a:p>
            <a:r>
              <a:rPr lang="en-US" dirty="0">
                <a:solidFill>
                  <a:srgbClr val="0A352F"/>
                </a:solidFill>
              </a:rPr>
              <a:t>Jacob Wrestles With God</a:t>
            </a:r>
          </a:p>
        </p:txBody>
      </p:sp>
      <p:sp>
        <p:nvSpPr>
          <p:cNvPr id="3" name="Content Placeholder 2"/>
          <p:cNvSpPr>
            <a:spLocks noGrp="1"/>
          </p:cNvSpPr>
          <p:nvPr>
            <p:ph idx="1"/>
          </p:nvPr>
        </p:nvSpPr>
        <p:spPr/>
        <p:txBody>
          <a:bodyPr>
            <a:normAutofit/>
          </a:bodyPr>
          <a:lstStyle/>
          <a:p>
            <a:pPr>
              <a:buClr>
                <a:srgbClr val="3E0810"/>
              </a:buClr>
            </a:pPr>
            <a:r>
              <a:rPr lang="en-US" sz="4400" dirty="0">
                <a:solidFill>
                  <a:srgbClr val="E9E8D6"/>
                </a:solidFill>
              </a:rPr>
              <a:t>God is at work, even when you don’t so</a:t>
            </a:r>
          </a:p>
          <a:p>
            <a:pPr>
              <a:buClr>
                <a:srgbClr val="3E0810"/>
              </a:buClr>
            </a:pPr>
            <a:r>
              <a:rPr lang="en-US" sz="4400" dirty="0">
                <a:solidFill>
                  <a:srgbClr val="E9E8D6"/>
                </a:solidFill>
              </a:rPr>
              <a:t>God wants you to wrestle with Him</a:t>
            </a:r>
          </a:p>
          <a:p>
            <a:pPr>
              <a:buClr>
                <a:srgbClr val="3E0810"/>
              </a:buClr>
            </a:pPr>
            <a:r>
              <a:rPr lang="en-US" sz="4400" dirty="0">
                <a:solidFill>
                  <a:srgbClr val="E9E8D6"/>
                </a:solidFill>
              </a:rPr>
              <a:t>God will bless you, when you understand his will</a:t>
            </a:r>
          </a:p>
          <a:p>
            <a:pPr>
              <a:buClr>
                <a:srgbClr val="3E0810"/>
              </a:buClr>
            </a:pPr>
            <a:r>
              <a:rPr lang="en-US" sz="4400" dirty="0">
                <a:solidFill>
                  <a:srgbClr val="E9E8D6"/>
                </a:solidFill>
              </a:rPr>
              <a:t>God doesn’t want you to forget what he has done</a:t>
            </a:r>
          </a:p>
          <a:p>
            <a:endParaRPr lang="en-US" sz="4400" dirty="0">
              <a:solidFill>
                <a:srgbClr val="0A352F"/>
              </a:solidFill>
            </a:endParaRPr>
          </a:p>
          <a:p>
            <a:endParaRPr lang="en-US" sz="4000" dirty="0"/>
          </a:p>
        </p:txBody>
      </p:sp>
    </p:spTree>
    <p:extLst>
      <p:ext uri="{BB962C8B-B14F-4D97-AF65-F5344CB8AC3E}">
        <p14:creationId xmlns:p14="http://schemas.microsoft.com/office/powerpoint/2010/main" val="312670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9998" y="365125"/>
            <a:ext cx="10233801" cy="1325563"/>
          </a:xfrm>
        </p:spPr>
        <p:txBody>
          <a:bodyPr/>
          <a:lstStyle/>
          <a:p>
            <a:r>
              <a:rPr lang="en-US" dirty="0">
                <a:solidFill>
                  <a:srgbClr val="0A352F"/>
                </a:solidFill>
              </a:rPr>
              <a:t>Genesis 32:30-32</a:t>
            </a:r>
          </a:p>
        </p:txBody>
      </p:sp>
      <p:sp>
        <p:nvSpPr>
          <p:cNvPr id="3" name="Content Placeholder 2"/>
          <p:cNvSpPr>
            <a:spLocks noGrp="1"/>
          </p:cNvSpPr>
          <p:nvPr>
            <p:ph idx="1"/>
          </p:nvPr>
        </p:nvSpPr>
        <p:spPr>
          <a:xfrm>
            <a:off x="1120000" y="1323474"/>
            <a:ext cx="10233800" cy="5378115"/>
          </a:xfrm>
        </p:spPr>
        <p:txBody>
          <a:bodyPr>
            <a:normAutofit/>
          </a:bodyPr>
          <a:lstStyle/>
          <a:p>
            <a:pPr marL="0" indent="0">
              <a:lnSpc>
                <a:spcPct val="100000"/>
              </a:lnSpc>
              <a:buClr>
                <a:srgbClr val="CA0122"/>
              </a:buClr>
              <a:buNone/>
            </a:pPr>
            <a:r>
              <a:rPr lang="en-US" sz="4000" baseline="30000" dirty="0">
                <a:solidFill>
                  <a:srgbClr val="3E0810"/>
                </a:solidFill>
              </a:rPr>
              <a:t>30</a:t>
            </a:r>
            <a:r>
              <a:rPr lang="en-US" sz="4000" baseline="30000" dirty="0">
                <a:solidFill>
                  <a:srgbClr val="E9E8D6"/>
                </a:solidFill>
              </a:rPr>
              <a:t> </a:t>
            </a:r>
            <a:r>
              <a:rPr lang="en-US" sz="4000" dirty="0">
                <a:solidFill>
                  <a:srgbClr val="E9E8D6"/>
                </a:solidFill>
              </a:rPr>
              <a:t>So Jacob called the name of the place </a:t>
            </a:r>
            <a:r>
              <a:rPr lang="en-US" sz="4000" dirty="0" err="1">
                <a:solidFill>
                  <a:srgbClr val="E9E8D6"/>
                </a:solidFill>
              </a:rPr>
              <a:t>Peniel</a:t>
            </a:r>
            <a:r>
              <a:rPr lang="en-US" sz="4000" dirty="0">
                <a:solidFill>
                  <a:srgbClr val="E9E8D6"/>
                </a:solidFill>
              </a:rPr>
              <a:t>,</a:t>
            </a:r>
            <a:r>
              <a:rPr lang="en-US" sz="4000" baseline="30000" dirty="0">
                <a:solidFill>
                  <a:srgbClr val="E9E8D6"/>
                </a:solidFill>
              </a:rPr>
              <a:t> </a:t>
            </a:r>
            <a:r>
              <a:rPr lang="en-US" sz="4000" dirty="0">
                <a:solidFill>
                  <a:srgbClr val="E9E8D6"/>
                </a:solidFill>
              </a:rPr>
              <a:t>saying, “For I have seen God face to face, and yet my life has been delivered.” </a:t>
            </a:r>
            <a:r>
              <a:rPr lang="en-US" sz="4000" baseline="30000" dirty="0">
                <a:solidFill>
                  <a:srgbClr val="3E0810"/>
                </a:solidFill>
              </a:rPr>
              <a:t>31</a:t>
            </a:r>
            <a:r>
              <a:rPr lang="en-US" sz="4000" baseline="30000" dirty="0">
                <a:solidFill>
                  <a:srgbClr val="E9E8D6"/>
                </a:solidFill>
              </a:rPr>
              <a:t> </a:t>
            </a:r>
            <a:r>
              <a:rPr lang="en-US" sz="4000" dirty="0">
                <a:solidFill>
                  <a:srgbClr val="E9E8D6"/>
                </a:solidFill>
              </a:rPr>
              <a:t>The sun rose upon him as he passed </a:t>
            </a:r>
            <a:r>
              <a:rPr lang="en-US" sz="4000" dirty="0" err="1">
                <a:solidFill>
                  <a:srgbClr val="E9E8D6"/>
                </a:solidFill>
              </a:rPr>
              <a:t>Penuel</a:t>
            </a:r>
            <a:r>
              <a:rPr lang="en-US" sz="4000" dirty="0">
                <a:solidFill>
                  <a:srgbClr val="E9E8D6"/>
                </a:solidFill>
              </a:rPr>
              <a:t>, limping because of his hip. </a:t>
            </a:r>
            <a:r>
              <a:rPr lang="en-US" sz="4000" baseline="30000" dirty="0">
                <a:solidFill>
                  <a:srgbClr val="3E0810"/>
                </a:solidFill>
              </a:rPr>
              <a:t>32</a:t>
            </a:r>
            <a:r>
              <a:rPr lang="en-US" sz="4000" dirty="0">
                <a:solidFill>
                  <a:srgbClr val="E9E8D6"/>
                </a:solidFill>
              </a:rPr>
              <a:t> Therefore to this day the people of Israel do not eat the sinew of the thigh that is on the hip socket, because he touched the socket of Jacob's hip on the sinew of the thigh. </a:t>
            </a:r>
          </a:p>
        </p:txBody>
      </p:sp>
    </p:spTree>
    <p:extLst>
      <p:ext uri="{BB962C8B-B14F-4D97-AF65-F5344CB8AC3E}">
        <p14:creationId xmlns:p14="http://schemas.microsoft.com/office/powerpoint/2010/main" val="163459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a:solidFill>
                  <a:srgbClr val="0A352F"/>
                </a:solidFill>
              </a:rPr>
              <a:t>Key Take-Aways</a:t>
            </a:r>
          </a:p>
        </p:txBody>
      </p:sp>
      <p:sp>
        <p:nvSpPr>
          <p:cNvPr id="3" name="Content Placeholder 2"/>
          <p:cNvSpPr>
            <a:spLocks noGrp="1"/>
          </p:cNvSpPr>
          <p:nvPr>
            <p:ph idx="1"/>
          </p:nvPr>
        </p:nvSpPr>
        <p:spPr/>
        <p:txBody>
          <a:bodyPr>
            <a:normAutofit/>
          </a:bodyPr>
          <a:lstStyle/>
          <a:p>
            <a:pPr>
              <a:buClr>
                <a:srgbClr val="CA0122"/>
              </a:buClr>
            </a:pPr>
            <a:r>
              <a:rPr lang="en-US" sz="4000" dirty="0">
                <a:solidFill>
                  <a:srgbClr val="E9E8D6"/>
                </a:solidFill>
              </a:rPr>
              <a:t>God is at work</a:t>
            </a:r>
          </a:p>
          <a:p>
            <a:pPr>
              <a:buClr>
                <a:srgbClr val="CA0122"/>
              </a:buClr>
            </a:pPr>
            <a:r>
              <a:rPr lang="en-US" sz="4000" dirty="0">
                <a:solidFill>
                  <a:srgbClr val="E9E8D6"/>
                </a:solidFill>
              </a:rPr>
              <a:t>Its OK to wrestle with God</a:t>
            </a:r>
          </a:p>
          <a:p>
            <a:pPr>
              <a:buClr>
                <a:srgbClr val="CA0122"/>
              </a:buClr>
            </a:pPr>
            <a:r>
              <a:rPr lang="en-US" sz="4000" dirty="0">
                <a:solidFill>
                  <a:srgbClr val="E9E8D6"/>
                </a:solidFill>
              </a:rPr>
              <a:t>We grow when we understand God’s will for us</a:t>
            </a:r>
          </a:p>
          <a:p>
            <a:pPr>
              <a:buClr>
                <a:srgbClr val="CA0122"/>
              </a:buClr>
            </a:pPr>
            <a:r>
              <a:rPr lang="en-US" sz="4000" dirty="0">
                <a:solidFill>
                  <a:srgbClr val="E9E8D6"/>
                </a:solidFill>
              </a:rPr>
              <a:t>We need to be reminded</a:t>
            </a:r>
          </a:p>
        </p:txBody>
      </p:sp>
    </p:spTree>
    <p:extLst>
      <p:ext uri="{BB962C8B-B14F-4D97-AF65-F5344CB8AC3E}">
        <p14:creationId xmlns:p14="http://schemas.microsoft.com/office/powerpoint/2010/main" val="207337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9455" y="365126"/>
            <a:ext cx="10214344" cy="870288"/>
          </a:xfrm>
        </p:spPr>
        <p:txBody>
          <a:bodyPr/>
          <a:lstStyle/>
          <a:p>
            <a:r>
              <a:rPr lang="en-US" dirty="0">
                <a:solidFill>
                  <a:srgbClr val="0A352F"/>
                </a:solidFill>
              </a:rPr>
              <a:t>Jacob</a:t>
            </a:r>
          </a:p>
        </p:txBody>
      </p:sp>
      <p:sp>
        <p:nvSpPr>
          <p:cNvPr id="3" name="Content Placeholder 2"/>
          <p:cNvSpPr>
            <a:spLocks noGrp="1"/>
          </p:cNvSpPr>
          <p:nvPr>
            <p:ph idx="1"/>
          </p:nvPr>
        </p:nvSpPr>
        <p:spPr>
          <a:xfrm>
            <a:off x="1139455" y="1485157"/>
            <a:ext cx="8987038" cy="4351338"/>
          </a:xfrm>
        </p:spPr>
        <p:txBody>
          <a:bodyPr>
            <a:normAutofit/>
          </a:bodyPr>
          <a:lstStyle/>
          <a:p>
            <a:pPr>
              <a:buClr>
                <a:srgbClr val="3E0810"/>
              </a:buClr>
            </a:pPr>
            <a:r>
              <a:rPr lang="en-US" sz="4000" dirty="0">
                <a:solidFill>
                  <a:srgbClr val="E9E8D6"/>
                </a:solidFill>
              </a:rPr>
              <a:t>Patriarch</a:t>
            </a:r>
          </a:p>
          <a:p>
            <a:pPr>
              <a:buClr>
                <a:srgbClr val="3E0810"/>
              </a:buClr>
            </a:pPr>
            <a:r>
              <a:rPr lang="en-US" sz="4000" dirty="0">
                <a:solidFill>
                  <a:srgbClr val="E9E8D6"/>
                </a:solidFill>
              </a:rPr>
              <a:t>Son of Isaac, Grandson of Abraham</a:t>
            </a:r>
          </a:p>
          <a:p>
            <a:pPr>
              <a:buClr>
                <a:srgbClr val="3E0810"/>
              </a:buClr>
            </a:pPr>
            <a:r>
              <a:rPr lang="en-US" sz="4000" dirty="0">
                <a:solidFill>
                  <a:srgbClr val="E9E8D6"/>
                </a:solidFill>
              </a:rPr>
              <a:t>Young Brother of Esau (second born twin)</a:t>
            </a:r>
          </a:p>
          <a:p>
            <a:pPr>
              <a:buClr>
                <a:srgbClr val="3E0810"/>
              </a:buClr>
            </a:pPr>
            <a:r>
              <a:rPr lang="en-US" sz="4000" dirty="0">
                <a:solidFill>
                  <a:srgbClr val="E9E8D6"/>
                </a:solidFill>
              </a:rPr>
              <a:t>Two Wives </a:t>
            </a:r>
          </a:p>
          <a:p>
            <a:pPr>
              <a:buClr>
                <a:srgbClr val="3E0810"/>
              </a:buClr>
            </a:pPr>
            <a:r>
              <a:rPr lang="en-US" sz="4000" dirty="0">
                <a:solidFill>
                  <a:srgbClr val="E9E8D6"/>
                </a:solidFill>
              </a:rPr>
              <a:t>Twelve Sons </a:t>
            </a:r>
          </a:p>
        </p:txBody>
      </p:sp>
    </p:spTree>
    <p:extLst>
      <p:ext uri="{BB962C8B-B14F-4D97-AF65-F5344CB8AC3E}">
        <p14:creationId xmlns:p14="http://schemas.microsoft.com/office/powerpoint/2010/main" val="347251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49" y="263800"/>
            <a:ext cx="8099356" cy="6458980"/>
          </a:xfrm>
          <a:prstGeom prst="rect">
            <a:avLst/>
          </a:prstGeom>
        </p:spPr>
      </p:pic>
    </p:spTree>
    <p:extLst>
      <p:ext uri="{BB962C8B-B14F-4D97-AF65-F5344CB8AC3E}">
        <p14:creationId xmlns:p14="http://schemas.microsoft.com/office/powerpoint/2010/main" val="117758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A352F"/>
                </a:solidFill>
              </a:rPr>
              <a:t>Genesis 28:12-13 (Jacob’s Dream)</a:t>
            </a:r>
          </a:p>
        </p:txBody>
      </p:sp>
      <p:sp>
        <p:nvSpPr>
          <p:cNvPr id="3" name="Content Placeholder 2"/>
          <p:cNvSpPr>
            <a:spLocks noGrp="1"/>
          </p:cNvSpPr>
          <p:nvPr>
            <p:ph idx="1"/>
          </p:nvPr>
        </p:nvSpPr>
        <p:spPr>
          <a:xfrm>
            <a:off x="593387" y="1507787"/>
            <a:ext cx="10760413" cy="4985088"/>
          </a:xfrm>
        </p:spPr>
        <p:txBody>
          <a:bodyPr>
            <a:normAutofit/>
          </a:bodyPr>
          <a:lstStyle/>
          <a:p>
            <a:pPr marL="0" indent="0">
              <a:lnSpc>
                <a:spcPct val="100000"/>
              </a:lnSpc>
              <a:buNone/>
            </a:pPr>
            <a:r>
              <a:rPr lang="en-US" sz="4000" b="1" baseline="30000" dirty="0">
                <a:solidFill>
                  <a:srgbClr val="3E0810"/>
                </a:solidFill>
              </a:rPr>
              <a:t>12</a:t>
            </a:r>
            <a:r>
              <a:rPr lang="en-US" sz="4000" b="1" baseline="30000" dirty="0">
                <a:solidFill>
                  <a:srgbClr val="E9E8D6"/>
                </a:solidFill>
              </a:rPr>
              <a:t> </a:t>
            </a:r>
            <a:r>
              <a:rPr lang="en-US" sz="4000" dirty="0">
                <a:solidFill>
                  <a:srgbClr val="E9E8D6"/>
                </a:solidFill>
              </a:rPr>
              <a:t>And he dreamed, and behold, there was a ladder</a:t>
            </a:r>
            <a:r>
              <a:rPr lang="en-US" sz="4000" baseline="30000" dirty="0">
                <a:solidFill>
                  <a:srgbClr val="E9E8D6"/>
                </a:solidFill>
              </a:rPr>
              <a:t> </a:t>
            </a:r>
            <a:r>
              <a:rPr lang="en-US" sz="4000" dirty="0">
                <a:solidFill>
                  <a:srgbClr val="E9E8D6"/>
                </a:solidFill>
              </a:rPr>
              <a:t>set up on the earth, and the top of it reached to heaven. And behold, the angels of God were ascending and descending on it! </a:t>
            </a:r>
            <a:r>
              <a:rPr lang="en-US" sz="4000" b="1" baseline="30000" dirty="0">
                <a:solidFill>
                  <a:srgbClr val="3E0810"/>
                </a:solidFill>
              </a:rPr>
              <a:t>13</a:t>
            </a:r>
            <a:r>
              <a:rPr lang="en-US" sz="4000" b="1" baseline="30000" dirty="0">
                <a:solidFill>
                  <a:srgbClr val="E9E8D6"/>
                </a:solidFill>
              </a:rPr>
              <a:t> </a:t>
            </a:r>
            <a:r>
              <a:rPr lang="en-US" sz="4000" dirty="0">
                <a:solidFill>
                  <a:srgbClr val="E9E8D6"/>
                </a:solidFill>
              </a:rPr>
              <a:t>And behold, the </a:t>
            </a:r>
            <a:r>
              <a:rPr lang="en-US" sz="4000" cap="small" dirty="0">
                <a:solidFill>
                  <a:srgbClr val="E9E8D6"/>
                </a:solidFill>
              </a:rPr>
              <a:t>Lord</a:t>
            </a:r>
            <a:r>
              <a:rPr lang="en-US" sz="4000" dirty="0">
                <a:solidFill>
                  <a:srgbClr val="E9E8D6"/>
                </a:solidFill>
              </a:rPr>
              <a:t> stood above it</a:t>
            </a:r>
            <a:r>
              <a:rPr lang="en-US" sz="4000" baseline="30000" dirty="0">
                <a:solidFill>
                  <a:srgbClr val="E9E8D6"/>
                </a:solidFill>
              </a:rPr>
              <a:t> </a:t>
            </a:r>
            <a:r>
              <a:rPr lang="en-US" sz="4000" dirty="0">
                <a:solidFill>
                  <a:srgbClr val="E9E8D6"/>
                </a:solidFill>
              </a:rPr>
              <a:t>and said, “I am the </a:t>
            </a:r>
            <a:r>
              <a:rPr lang="en-US" sz="4000" cap="small" dirty="0">
                <a:solidFill>
                  <a:srgbClr val="E9E8D6"/>
                </a:solidFill>
              </a:rPr>
              <a:t>Lord</a:t>
            </a:r>
            <a:r>
              <a:rPr lang="en-US" sz="4000" dirty="0">
                <a:solidFill>
                  <a:srgbClr val="E9E8D6"/>
                </a:solidFill>
              </a:rPr>
              <a:t>, the God of Abraham your father and the God of Isaac. The land on which you lie I will give to you and to your offspring. </a:t>
            </a:r>
            <a:endParaRPr lang="en-US" sz="3200" dirty="0">
              <a:solidFill>
                <a:srgbClr val="E9E8D6"/>
              </a:solidFill>
            </a:endParaRPr>
          </a:p>
        </p:txBody>
      </p:sp>
    </p:spTree>
    <p:extLst>
      <p:ext uri="{BB962C8B-B14F-4D97-AF65-F5344CB8AC3E}">
        <p14:creationId xmlns:p14="http://schemas.microsoft.com/office/powerpoint/2010/main" val="177304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8778" y="204282"/>
            <a:ext cx="10081013" cy="909198"/>
          </a:xfrm>
        </p:spPr>
        <p:txBody>
          <a:bodyPr/>
          <a:lstStyle/>
          <a:p>
            <a:r>
              <a:rPr lang="en-US" dirty="0">
                <a:solidFill>
                  <a:srgbClr val="0A352F"/>
                </a:solidFill>
              </a:rPr>
              <a:t>Genesis 28:14-15 (Jacob’s Dream)</a:t>
            </a:r>
          </a:p>
        </p:txBody>
      </p:sp>
      <p:sp>
        <p:nvSpPr>
          <p:cNvPr id="3" name="Content Placeholder 2"/>
          <p:cNvSpPr>
            <a:spLocks noGrp="1"/>
          </p:cNvSpPr>
          <p:nvPr>
            <p:ph idx="1"/>
          </p:nvPr>
        </p:nvSpPr>
        <p:spPr>
          <a:xfrm>
            <a:off x="466928" y="1113479"/>
            <a:ext cx="10894978" cy="5540239"/>
          </a:xfrm>
        </p:spPr>
        <p:txBody>
          <a:bodyPr>
            <a:normAutofit/>
          </a:bodyPr>
          <a:lstStyle/>
          <a:p>
            <a:pPr marL="0" indent="0">
              <a:lnSpc>
                <a:spcPct val="110000"/>
              </a:lnSpc>
              <a:buNone/>
            </a:pPr>
            <a:r>
              <a:rPr lang="en-US" sz="4000" baseline="30000" dirty="0">
                <a:solidFill>
                  <a:srgbClr val="3E0810"/>
                </a:solidFill>
              </a:rPr>
              <a:t>14</a:t>
            </a:r>
            <a:r>
              <a:rPr lang="en-US" sz="4000" baseline="30000" dirty="0">
                <a:solidFill>
                  <a:srgbClr val="E9E8D6"/>
                </a:solidFill>
              </a:rPr>
              <a:t> </a:t>
            </a:r>
            <a:r>
              <a:rPr lang="en-US" sz="4000" dirty="0">
                <a:solidFill>
                  <a:srgbClr val="E9E8D6"/>
                </a:solidFill>
              </a:rPr>
              <a:t>Your offspring shall be like the dust of the earth, and you shall spread abroad to the west and to the east and to the north and to the south, and in you and your offspring shall all the families of the earth be blessed. </a:t>
            </a:r>
            <a:r>
              <a:rPr lang="en-US" sz="4000" baseline="30000" dirty="0">
                <a:solidFill>
                  <a:srgbClr val="3E0810"/>
                </a:solidFill>
              </a:rPr>
              <a:t>15</a:t>
            </a:r>
            <a:r>
              <a:rPr lang="en-US" sz="4000" baseline="30000" dirty="0">
                <a:solidFill>
                  <a:srgbClr val="E9E8D6"/>
                </a:solidFill>
              </a:rPr>
              <a:t> </a:t>
            </a:r>
            <a:r>
              <a:rPr lang="en-US" sz="4000" dirty="0">
                <a:solidFill>
                  <a:srgbClr val="E9E8D6"/>
                </a:solidFill>
              </a:rPr>
              <a:t>Behold, I am with you and will keep you wherever you go, and will bring you back to this land. For I will not leave you until I have done what I have promised you.”</a:t>
            </a:r>
          </a:p>
        </p:txBody>
      </p:sp>
    </p:spTree>
    <p:extLst>
      <p:ext uri="{BB962C8B-B14F-4D97-AF65-F5344CB8AC3E}">
        <p14:creationId xmlns:p14="http://schemas.microsoft.com/office/powerpoint/2010/main" val="159050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a:solidFill>
                  <a:srgbClr val="0A352F"/>
                </a:solidFill>
              </a:rPr>
              <a:t>Jacob Wrestles With God</a:t>
            </a:r>
          </a:p>
        </p:txBody>
      </p:sp>
      <p:sp>
        <p:nvSpPr>
          <p:cNvPr id="3" name="Content Placeholder 2"/>
          <p:cNvSpPr>
            <a:spLocks noGrp="1"/>
          </p:cNvSpPr>
          <p:nvPr>
            <p:ph idx="1"/>
          </p:nvPr>
        </p:nvSpPr>
        <p:spPr>
          <a:xfrm>
            <a:off x="1120000" y="1825625"/>
            <a:ext cx="8433074" cy="4351338"/>
          </a:xfrm>
        </p:spPr>
        <p:txBody>
          <a:bodyPr>
            <a:normAutofit/>
          </a:bodyPr>
          <a:lstStyle/>
          <a:p>
            <a:pPr>
              <a:buClr>
                <a:srgbClr val="3E0810"/>
              </a:buClr>
            </a:pPr>
            <a:r>
              <a:rPr lang="en-US" sz="4000" dirty="0">
                <a:solidFill>
                  <a:srgbClr val="E9E8D6"/>
                </a:solidFill>
              </a:rPr>
              <a:t>God is at work, even when you don’t think so.</a:t>
            </a:r>
          </a:p>
          <a:p>
            <a:endParaRPr lang="en-US" sz="4000" dirty="0"/>
          </a:p>
        </p:txBody>
      </p:sp>
    </p:spTree>
    <p:extLst>
      <p:ext uri="{BB962C8B-B14F-4D97-AF65-F5344CB8AC3E}">
        <p14:creationId xmlns:p14="http://schemas.microsoft.com/office/powerpoint/2010/main" val="207793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a:solidFill>
                  <a:srgbClr val="0A352F"/>
                </a:solidFill>
              </a:rPr>
              <a:t>Genesis 32:22-23</a:t>
            </a:r>
          </a:p>
        </p:txBody>
      </p:sp>
      <p:sp>
        <p:nvSpPr>
          <p:cNvPr id="3" name="Content Placeholder 2"/>
          <p:cNvSpPr>
            <a:spLocks noGrp="1"/>
          </p:cNvSpPr>
          <p:nvPr>
            <p:ph idx="1"/>
          </p:nvPr>
        </p:nvSpPr>
        <p:spPr>
          <a:xfrm>
            <a:off x="1120000" y="1825625"/>
            <a:ext cx="9479821" cy="4351338"/>
          </a:xfrm>
        </p:spPr>
        <p:txBody>
          <a:bodyPr>
            <a:normAutofit/>
          </a:bodyPr>
          <a:lstStyle/>
          <a:p>
            <a:pPr marL="0" indent="0">
              <a:lnSpc>
                <a:spcPct val="100000"/>
              </a:lnSpc>
              <a:buClr>
                <a:srgbClr val="CA0122"/>
              </a:buClr>
              <a:buNone/>
            </a:pPr>
            <a:r>
              <a:rPr lang="en-US" sz="4000" b="1" baseline="30000" dirty="0">
                <a:solidFill>
                  <a:srgbClr val="3E0810"/>
                </a:solidFill>
              </a:rPr>
              <a:t>22</a:t>
            </a:r>
            <a:r>
              <a:rPr lang="en-US" sz="4000" b="1" baseline="30000" dirty="0">
                <a:solidFill>
                  <a:srgbClr val="E9E8D6"/>
                </a:solidFill>
              </a:rPr>
              <a:t> </a:t>
            </a:r>
            <a:r>
              <a:rPr lang="en-US" sz="4000" dirty="0">
                <a:solidFill>
                  <a:srgbClr val="E9E8D6"/>
                </a:solidFill>
              </a:rPr>
              <a:t>The same night he arose and took his two wives, his two female servants, and his eleven children,</a:t>
            </a:r>
            <a:r>
              <a:rPr lang="en-US" sz="4000" baseline="30000" dirty="0">
                <a:solidFill>
                  <a:srgbClr val="E9E8D6"/>
                </a:solidFill>
              </a:rPr>
              <a:t> </a:t>
            </a:r>
            <a:r>
              <a:rPr lang="en-US" sz="4000" dirty="0">
                <a:solidFill>
                  <a:srgbClr val="E9E8D6"/>
                </a:solidFill>
              </a:rPr>
              <a:t>and crossed the ford of the Jabbok. </a:t>
            </a:r>
            <a:r>
              <a:rPr lang="en-US" sz="4000" b="1" baseline="30000" dirty="0">
                <a:solidFill>
                  <a:srgbClr val="3E0810"/>
                </a:solidFill>
              </a:rPr>
              <a:t>23</a:t>
            </a:r>
            <a:r>
              <a:rPr lang="en-US" sz="4000" b="1" baseline="30000" dirty="0">
                <a:solidFill>
                  <a:srgbClr val="E9E8D6"/>
                </a:solidFill>
              </a:rPr>
              <a:t> </a:t>
            </a:r>
            <a:r>
              <a:rPr lang="en-US" sz="4000" dirty="0">
                <a:solidFill>
                  <a:srgbClr val="E9E8D6"/>
                </a:solidFill>
              </a:rPr>
              <a:t>He took them and sent them across the stream, and everything else that he had.</a:t>
            </a:r>
            <a:r>
              <a:rPr lang="en-US" sz="4000" b="1" dirty="0">
                <a:solidFill>
                  <a:srgbClr val="E9E8D6"/>
                </a:solidFill>
              </a:rPr>
              <a:t>  </a:t>
            </a:r>
            <a:endParaRPr lang="en-US" sz="4000" dirty="0">
              <a:solidFill>
                <a:srgbClr val="E9E8D6"/>
              </a:solidFill>
            </a:endParaRPr>
          </a:p>
        </p:txBody>
      </p:sp>
    </p:spTree>
    <p:extLst>
      <p:ext uri="{BB962C8B-B14F-4D97-AF65-F5344CB8AC3E}">
        <p14:creationId xmlns:p14="http://schemas.microsoft.com/office/powerpoint/2010/main" val="398937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a:solidFill>
                  <a:srgbClr val="0A352F"/>
                </a:solidFill>
              </a:rPr>
              <a:t>Jacob Wrestles With God</a:t>
            </a:r>
          </a:p>
        </p:txBody>
      </p:sp>
      <p:sp>
        <p:nvSpPr>
          <p:cNvPr id="3" name="Content Placeholder 2"/>
          <p:cNvSpPr>
            <a:spLocks noGrp="1"/>
          </p:cNvSpPr>
          <p:nvPr>
            <p:ph idx="1"/>
          </p:nvPr>
        </p:nvSpPr>
        <p:spPr/>
        <p:txBody>
          <a:bodyPr>
            <a:normAutofit/>
          </a:bodyPr>
          <a:lstStyle/>
          <a:p>
            <a:pPr>
              <a:buClr>
                <a:srgbClr val="3E0810"/>
              </a:buClr>
            </a:pPr>
            <a:r>
              <a:rPr lang="en-US" sz="4000" dirty="0">
                <a:solidFill>
                  <a:srgbClr val="E9E8D6"/>
                </a:solidFill>
              </a:rPr>
              <a:t>God is at work, even when you don’t so.</a:t>
            </a:r>
          </a:p>
          <a:p>
            <a:pPr>
              <a:buClr>
                <a:srgbClr val="3E0810"/>
              </a:buClr>
            </a:pPr>
            <a:r>
              <a:rPr lang="en-US" sz="4000" dirty="0">
                <a:solidFill>
                  <a:srgbClr val="E9E8D6"/>
                </a:solidFill>
              </a:rPr>
              <a:t>God wants you to wrestle with Him</a:t>
            </a:r>
          </a:p>
          <a:p>
            <a:endParaRPr lang="en-US" sz="4000" dirty="0">
              <a:solidFill>
                <a:srgbClr val="0A352F"/>
              </a:solidFill>
            </a:endParaRPr>
          </a:p>
          <a:p>
            <a:endParaRPr lang="en-US" sz="4000" dirty="0"/>
          </a:p>
        </p:txBody>
      </p:sp>
    </p:spTree>
    <p:extLst>
      <p:ext uri="{BB962C8B-B14F-4D97-AF65-F5344CB8AC3E}">
        <p14:creationId xmlns:p14="http://schemas.microsoft.com/office/powerpoint/2010/main" val="64535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365125"/>
            <a:ext cx="10233800" cy="1325563"/>
          </a:xfrm>
        </p:spPr>
        <p:txBody>
          <a:bodyPr/>
          <a:lstStyle/>
          <a:p>
            <a:r>
              <a:rPr lang="en-US" dirty="0">
                <a:solidFill>
                  <a:srgbClr val="0A352F"/>
                </a:solidFill>
              </a:rPr>
              <a:t>Genesis 32:24-25</a:t>
            </a:r>
          </a:p>
        </p:txBody>
      </p:sp>
      <p:sp>
        <p:nvSpPr>
          <p:cNvPr id="3" name="Content Placeholder 2"/>
          <p:cNvSpPr>
            <a:spLocks noGrp="1"/>
          </p:cNvSpPr>
          <p:nvPr>
            <p:ph idx="1"/>
          </p:nvPr>
        </p:nvSpPr>
        <p:spPr>
          <a:xfrm>
            <a:off x="1120000" y="1524068"/>
            <a:ext cx="9407632" cy="4351338"/>
          </a:xfrm>
        </p:spPr>
        <p:txBody>
          <a:bodyPr>
            <a:normAutofit/>
          </a:bodyPr>
          <a:lstStyle/>
          <a:p>
            <a:pPr marL="0" indent="0">
              <a:lnSpc>
                <a:spcPct val="100000"/>
              </a:lnSpc>
              <a:buClr>
                <a:srgbClr val="CA0122"/>
              </a:buClr>
              <a:buNone/>
            </a:pPr>
            <a:r>
              <a:rPr lang="en-US" sz="4000" baseline="30000" dirty="0">
                <a:solidFill>
                  <a:srgbClr val="3E0810"/>
                </a:solidFill>
              </a:rPr>
              <a:t>24</a:t>
            </a:r>
            <a:r>
              <a:rPr lang="en-US" sz="4000" baseline="30000" dirty="0">
                <a:solidFill>
                  <a:srgbClr val="E9E8D6"/>
                </a:solidFill>
              </a:rPr>
              <a:t> </a:t>
            </a:r>
            <a:r>
              <a:rPr lang="en-US" sz="4000" dirty="0">
                <a:solidFill>
                  <a:srgbClr val="E9E8D6"/>
                </a:solidFill>
              </a:rPr>
              <a:t>And Jacob was left alone. And a man wrestled with him until the breaking of the day. </a:t>
            </a:r>
            <a:r>
              <a:rPr lang="en-US" sz="4000" baseline="30000" dirty="0">
                <a:solidFill>
                  <a:srgbClr val="3E0810"/>
                </a:solidFill>
              </a:rPr>
              <a:t>25</a:t>
            </a:r>
            <a:r>
              <a:rPr lang="en-US" sz="4000" baseline="30000" dirty="0">
                <a:solidFill>
                  <a:srgbClr val="E9E8D6"/>
                </a:solidFill>
              </a:rPr>
              <a:t> </a:t>
            </a:r>
            <a:r>
              <a:rPr lang="en-US" sz="4000" dirty="0">
                <a:solidFill>
                  <a:srgbClr val="E9E8D6"/>
                </a:solidFill>
              </a:rPr>
              <a:t>When the man saw that he did not prevail against Jacob, he touched his hip socket, and Jacob's hip was put out of joint as he wrestled with him.  </a:t>
            </a:r>
          </a:p>
        </p:txBody>
      </p:sp>
    </p:spTree>
    <p:extLst>
      <p:ext uri="{BB962C8B-B14F-4D97-AF65-F5344CB8AC3E}">
        <p14:creationId xmlns:p14="http://schemas.microsoft.com/office/powerpoint/2010/main" val="349773900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236</TotalTime>
  <Words>771</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Candara</vt:lpstr>
      <vt:lpstr>Eras Light ITC</vt:lpstr>
      <vt:lpstr>Depth</vt:lpstr>
      <vt:lpstr>PowerPoint Presentation</vt:lpstr>
      <vt:lpstr>Jacob</vt:lpstr>
      <vt:lpstr>PowerPoint Presentation</vt:lpstr>
      <vt:lpstr>Genesis 28:12-13 (Jacob’s Dream)</vt:lpstr>
      <vt:lpstr>Genesis 28:14-15 (Jacob’s Dream)</vt:lpstr>
      <vt:lpstr>Jacob Wrestles With God</vt:lpstr>
      <vt:lpstr>Genesis 32:22-23</vt:lpstr>
      <vt:lpstr>Jacob Wrestles With God</vt:lpstr>
      <vt:lpstr>Genesis 32:24-25</vt:lpstr>
      <vt:lpstr>Jacob Wrestles With God</vt:lpstr>
      <vt:lpstr>Jacob Wrestles With God</vt:lpstr>
      <vt:lpstr>Genesis 32:26-29</vt:lpstr>
      <vt:lpstr>Hebrew = HITPA’EL (To Advance)</vt:lpstr>
      <vt:lpstr>Jacob Wrestles With God</vt:lpstr>
      <vt:lpstr>Genesis 32:30-32</vt:lpstr>
      <vt:lpstr>Key Take-Aways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Wrestling with God Genesis 32:22-32</dc:title>
  <dc:creator>Area, James B CIV</dc:creator>
  <cp:lastModifiedBy>Chrissy Jackson</cp:lastModifiedBy>
  <cp:revision>8</cp:revision>
  <dcterms:created xsi:type="dcterms:W3CDTF">2021-08-03T15:45:25Z</dcterms:created>
  <dcterms:modified xsi:type="dcterms:W3CDTF">2021-08-08T03:00:04Z</dcterms:modified>
</cp:coreProperties>
</file>