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8" r:id="rId3"/>
    <p:sldId id="267" r:id="rId4"/>
    <p:sldId id="268" r:id="rId5"/>
    <p:sldId id="258" r:id="rId6"/>
    <p:sldId id="259" r:id="rId7"/>
    <p:sldId id="260" r:id="rId8"/>
    <p:sldId id="261" r:id="rId9"/>
    <p:sldId id="257" r:id="rId10"/>
    <p:sldId id="262" r:id="rId11"/>
    <p:sldId id="263" r:id="rId12"/>
    <p:sldId id="264" r:id="rId13"/>
    <p:sldId id="265" r:id="rId14"/>
    <p:sldId id="266" r:id="rId15"/>
    <p:sldId id="288" r:id="rId16"/>
    <p:sldId id="269" r:id="rId17"/>
    <p:sldId id="290" r:id="rId18"/>
    <p:sldId id="274" r:id="rId19"/>
    <p:sldId id="273" r:id="rId20"/>
    <p:sldId id="283" r:id="rId21"/>
    <p:sldId id="281" r:id="rId22"/>
    <p:sldId id="282" r:id="rId23"/>
    <p:sldId id="287" r:id="rId24"/>
    <p:sldId id="270" r:id="rId25"/>
    <p:sldId id="277" r:id="rId26"/>
    <p:sldId id="276" r:id="rId27"/>
    <p:sldId id="275" r:id="rId28"/>
    <p:sldId id="291" r:id="rId29"/>
    <p:sldId id="292" r:id="rId30"/>
    <p:sldId id="286" r:id="rId31"/>
    <p:sldId id="271" r:id="rId32"/>
    <p:sldId id="280" r:id="rId33"/>
    <p:sldId id="279" r:id="rId34"/>
    <p:sldId id="284" r:id="rId35"/>
    <p:sldId id="285" r:id="rId36"/>
    <p:sldId id="278" r:id="rId37"/>
    <p:sldId id="289" r:id="rId38"/>
    <p:sldId id="294" r:id="rId39"/>
    <p:sldId id="293"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95253"/>
    <a:srgbClr val="89050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278" y="-7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B2D328A-C0DA-4EA8-90B3-09EE39337B02}" type="datetimeFigureOut">
              <a:rPr lang="en-US" smtClean="0"/>
              <a:pPr/>
              <a:t>3/21/2021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85BEF18-5B9F-41C4-A7BD-677D10AAAF83}"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B2D328A-C0DA-4EA8-90B3-09EE39337B02}" type="datetimeFigureOut">
              <a:rPr lang="en-US" smtClean="0"/>
              <a:pPr/>
              <a:t>3/21/2021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85BEF18-5B9F-41C4-A7BD-677D10AAAF83}"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xmlns="" val="20394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3424538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xmlns="" val="198105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2D328A-C0DA-4EA8-90B3-09EE39337B02}"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697349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B2D328A-C0DA-4EA8-90B3-09EE39337B02}" type="datetimeFigureOut">
              <a:rPr lang="en-US" smtClean="0"/>
              <a:pPr/>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BEF18-5B9F-41C4-A7BD-677D10AAAF83}"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extLst>
      <p:ext uri="{BB962C8B-B14F-4D97-AF65-F5344CB8AC3E}">
        <p14:creationId xmlns:p14="http://schemas.microsoft.com/office/powerpoint/2010/main" xmlns="" val="31878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B2D328A-C0DA-4EA8-90B3-09EE39337B02}" type="datetimeFigureOut">
              <a:rPr lang="en-US" smtClean="0"/>
              <a:pPr/>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385579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D328A-C0DA-4EA8-90B3-09EE39337B02}" type="datetimeFigureOut">
              <a:rPr lang="en-US" smtClean="0"/>
              <a:pPr/>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149604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2D328A-C0DA-4EA8-90B3-09EE39337B02}"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155437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FB2D328A-C0DA-4EA8-90B3-09EE39337B02}" type="datetimeFigureOut">
              <a:rPr lang="en-US" smtClean="0"/>
              <a:pPr/>
              <a:t>3/21/2021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2344978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315253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Tree>
    <p:extLst>
      <p:ext uri="{BB962C8B-B14F-4D97-AF65-F5344CB8AC3E}">
        <p14:creationId xmlns:p14="http://schemas.microsoft.com/office/powerpoint/2010/main" xmlns="" val="373795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B2D328A-C0DA-4EA8-90B3-09EE39337B02}"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BEF18-5B9F-41C4-A7BD-677D10AAAF83}"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2D328A-C0DA-4EA8-90B3-09EE39337B02}"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F18-5B9F-41C4-A7BD-677D10AAAF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B2D328A-C0DA-4EA8-90B3-09EE39337B02}" type="datetimeFigureOut">
              <a:rPr lang="en-US" smtClean="0"/>
              <a:pPr/>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BEF18-5B9F-41C4-A7BD-677D10AAAF83}"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B2D328A-C0DA-4EA8-90B3-09EE39337B02}" type="datetimeFigureOut">
              <a:rPr lang="en-US" smtClean="0"/>
              <a:pPr/>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BEF18-5B9F-41C4-A7BD-677D10AAAF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D328A-C0DA-4EA8-90B3-09EE39337B02}" type="datetimeFigureOut">
              <a:rPr lang="en-US" smtClean="0"/>
              <a:pPr/>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BEF18-5B9F-41C4-A7BD-677D10AAAF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B2D328A-C0DA-4EA8-90B3-09EE39337B02}"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BEF18-5B9F-41C4-A7BD-677D10AAAF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FB2D328A-C0DA-4EA8-90B3-09EE39337B02}" type="datetimeFigureOut">
              <a:rPr lang="en-US" smtClean="0"/>
              <a:pPr/>
              <a:t>3/21/2021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D85BEF18-5B9F-41C4-A7BD-677D10AAAF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FB2D328A-C0DA-4EA8-90B3-09EE39337B02}" type="datetimeFigureOut">
              <a:rPr lang="en-US" smtClean="0"/>
              <a:pPr/>
              <a:t>3/21/2021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D85BEF18-5B9F-41C4-A7BD-677D10AAAF8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FB2D328A-C0DA-4EA8-90B3-09EE39337B02}" type="datetimeFigureOut">
              <a:rPr lang="en-US" smtClean="0"/>
              <a:pPr/>
              <a:t>3/21/2021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D85BEF18-5B9F-41C4-A7BD-677D10AAAF83}" type="slidenum">
              <a:rPr lang="en-US" smtClean="0"/>
              <a:pPr/>
              <a:t>‹#›</a:t>
            </a:fld>
            <a:endParaRPr lang="en-US"/>
          </a:p>
        </p:txBody>
      </p:sp>
    </p:spTree>
    <p:extLst>
      <p:ext uri="{BB962C8B-B14F-4D97-AF65-F5344CB8AC3E}">
        <p14:creationId xmlns:p14="http://schemas.microsoft.com/office/powerpoint/2010/main" xmlns="" val="207868867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5019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10363200" cy="914400"/>
          </a:xfrm>
        </p:spPr>
        <p:txBody>
          <a:bodyPr/>
          <a:lstStyle/>
          <a:p>
            <a:r>
              <a:rPr lang="en-US" sz="4800" dirty="0">
                <a:solidFill>
                  <a:srgbClr val="890505"/>
                </a:solidFill>
              </a:rPr>
              <a:t>Isaiah 53:10</a:t>
            </a:r>
          </a:p>
        </p:txBody>
      </p:sp>
      <p:sp>
        <p:nvSpPr>
          <p:cNvPr id="3" name="Content Placeholder 2"/>
          <p:cNvSpPr>
            <a:spLocks noGrp="1"/>
          </p:cNvSpPr>
          <p:nvPr>
            <p:ph idx="1"/>
          </p:nvPr>
        </p:nvSpPr>
        <p:spPr>
          <a:xfrm>
            <a:off x="1143000" y="1295400"/>
            <a:ext cx="9982200" cy="4572000"/>
          </a:xfrm>
        </p:spPr>
        <p:txBody>
          <a:bodyPr>
            <a:noAutofit/>
          </a:bodyPr>
          <a:lstStyle/>
          <a:p>
            <a:pPr>
              <a:buClr>
                <a:srgbClr val="890505"/>
              </a:buClr>
            </a:pPr>
            <a:r>
              <a:rPr lang="en-US" sz="4400" dirty="0">
                <a:solidFill>
                  <a:srgbClr val="495253"/>
                </a:solidFill>
              </a:rPr>
              <a:t>“Yet it was the LORD’s will to crush him and cause him to suffer, and though the LORD makes his life a guilt offering, he will see his offspring and prolong his days, and the will of the LORD will prosper in his hand.”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7356"/>
            <a:ext cx="10363200" cy="914400"/>
          </a:xfrm>
        </p:spPr>
        <p:txBody>
          <a:bodyPr/>
          <a:lstStyle/>
          <a:p>
            <a:r>
              <a:rPr lang="en-US" sz="4800" dirty="0">
                <a:solidFill>
                  <a:srgbClr val="890505"/>
                </a:solidFill>
              </a:rPr>
              <a:t>Isaiah 53:11</a:t>
            </a:r>
          </a:p>
        </p:txBody>
      </p:sp>
      <p:sp>
        <p:nvSpPr>
          <p:cNvPr id="3" name="Content Placeholder 2"/>
          <p:cNvSpPr>
            <a:spLocks noGrp="1"/>
          </p:cNvSpPr>
          <p:nvPr>
            <p:ph idx="1"/>
          </p:nvPr>
        </p:nvSpPr>
        <p:spPr>
          <a:xfrm>
            <a:off x="1143000" y="1295400"/>
            <a:ext cx="9982200" cy="5060160"/>
          </a:xfrm>
        </p:spPr>
        <p:txBody>
          <a:bodyPr>
            <a:normAutofit/>
          </a:bodyPr>
          <a:lstStyle/>
          <a:p>
            <a:pPr>
              <a:buClr>
                <a:srgbClr val="890505"/>
              </a:buClr>
            </a:pPr>
            <a:r>
              <a:rPr lang="en-US" sz="4400" dirty="0">
                <a:solidFill>
                  <a:srgbClr val="495253"/>
                </a:solidFill>
              </a:rPr>
              <a:t>“After the suffering of his soul, he will see the light [of life] and be satisfied; by his knowledge my righteous servant will justify many, and he will bear their iniquities.”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7772400" cy="1197864"/>
          </a:xfrm>
        </p:spPr>
        <p:txBody>
          <a:bodyPr/>
          <a:lstStyle/>
          <a:p>
            <a:r>
              <a:rPr lang="en-US" sz="4800" dirty="0">
                <a:solidFill>
                  <a:srgbClr val="890505"/>
                </a:solidFill>
              </a:rPr>
              <a:t>Isaiah 53:12</a:t>
            </a:r>
          </a:p>
        </p:txBody>
      </p:sp>
      <p:sp>
        <p:nvSpPr>
          <p:cNvPr id="3" name="Content Placeholder 2"/>
          <p:cNvSpPr>
            <a:spLocks noGrp="1"/>
          </p:cNvSpPr>
          <p:nvPr>
            <p:ph idx="1"/>
          </p:nvPr>
        </p:nvSpPr>
        <p:spPr>
          <a:xfrm>
            <a:off x="1066800" y="914400"/>
            <a:ext cx="10058400" cy="4800600"/>
          </a:xfrm>
        </p:spPr>
        <p:txBody>
          <a:bodyPr>
            <a:noAutofit/>
          </a:bodyPr>
          <a:lstStyle/>
          <a:p>
            <a:pPr>
              <a:buClr>
                <a:srgbClr val="890505"/>
              </a:buClr>
            </a:pPr>
            <a:r>
              <a:rPr lang="en-US" sz="4400" dirty="0">
                <a:solidFill>
                  <a:srgbClr val="495253"/>
                </a:solidFill>
              </a:rPr>
              <a:t>“Therefore I will give him a portion among the great, and he will divide the spoils with the strong, because he poured out his life unto death, and was  numbered with the transgressors.  For he bore the sin of many, and made intercession for the transgressors.”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228600"/>
            <a:ext cx="8458200" cy="1469136"/>
          </a:xfrm>
        </p:spPr>
        <p:txBody>
          <a:bodyPr/>
          <a:lstStyle/>
          <a:p>
            <a:pPr algn="ctr"/>
            <a:r>
              <a:rPr lang="en-US" dirty="0">
                <a:solidFill>
                  <a:srgbClr val="890505"/>
                </a:solidFill>
              </a:rPr>
              <a:t>The Messiah is like a </a:t>
            </a:r>
            <a:r>
              <a:rPr lang="en-US" sz="6000" dirty="0">
                <a:solidFill>
                  <a:srgbClr val="890505"/>
                </a:solidFill>
              </a:rPr>
              <a:t>Lamb</a:t>
            </a:r>
            <a:r>
              <a:rPr lang="en-US" dirty="0">
                <a:solidFill>
                  <a:srgbClr val="890505"/>
                </a:solidFill>
              </a:rPr>
              <a:t> in </a:t>
            </a:r>
            <a:r>
              <a:rPr lang="en-US" sz="6000" dirty="0">
                <a:solidFill>
                  <a:srgbClr val="890505"/>
                </a:solidFill>
              </a:rPr>
              <a:t>3 Important Ways</a:t>
            </a:r>
            <a:r>
              <a:rPr lang="en-US" dirty="0">
                <a:solidFill>
                  <a:srgbClr val="890505"/>
                </a:solidFill>
              </a:rPr>
              <a:t>.</a:t>
            </a:r>
          </a:p>
        </p:txBody>
      </p:sp>
      <p:sp>
        <p:nvSpPr>
          <p:cNvPr id="3" name="Content Placeholder 2"/>
          <p:cNvSpPr>
            <a:spLocks noGrp="1"/>
          </p:cNvSpPr>
          <p:nvPr>
            <p:ph idx="1"/>
          </p:nvPr>
        </p:nvSpPr>
        <p:spPr>
          <a:xfrm>
            <a:off x="1066800" y="2057400"/>
            <a:ext cx="10058400" cy="3688560"/>
          </a:xfrm>
        </p:spPr>
        <p:txBody>
          <a:bodyPr>
            <a:normAutofit/>
          </a:bodyPr>
          <a:lstStyle/>
          <a:p>
            <a:pPr>
              <a:buClr>
                <a:srgbClr val="890505"/>
              </a:buClr>
            </a:pPr>
            <a:r>
              <a:rPr lang="en-US" sz="4400" dirty="0">
                <a:solidFill>
                  <a:srgbClr val="495253"/>
                </a:solidFill>
              </a:rPr>
              <a:t>1. </a:t>
            </a:r>
            <a:r>
              <a:rPr lang="en-US" sz="5400" u="sng" dirty="0">
                <a:solidFill>
                  <a:srgbClr val="495253"/>
                </a:solidFill>
              </a:rPr>
              <a:t>S</a:t>
            </a:r>
            <a:r>
              <a:rPr lang="en-US" sz="5400" dirty="0">
                <a:solidFill>
                  <a:srgbClr val="495253"/>
                </a:solidFill>
              </a:rPr>
              <a:t>ubstitute</a:t>
            </a:r>
            <a:r>
              <a:rPr lang="en-US" sz="4400" dirty="0">
                <a:solidFill>
                  <a:srgbClr val="495253"/>
                </a:solidFill>
              </a:rPr>
              <a:t> for someone else.</a:t>
            </a:r>
          </a:p>
          <a:p>
            <a:pPr>
              <a:buClr>
                <a:srgbClr val="890505"/>
              </a:buClr>
            </a:pPr>
            <a:r>
              <a:rPr lang="en-US" sz="4400" dirty="0">
                <a:solidFill>
                  <a:srgbClr val="495253"/>
                </a:solidFill>
              </a:rPr>
              <a:t>“…For the transgression of my people he was stricken.”  (53:8)</a:t>
            </a:r>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890505"/>
                </a:solidFill>
              </a:rPr>
              <a:t>3 Ways He is like a Lamb.</a:t>
            </a:r>
          </a:p>
        </p:txBody>
      </p:sp>
      <p:sp>
        <p:nvSpPr>
          <p:cNvPr id="3" name="Content Placeholder 2"/>
          <p:cNvSpPr>
            <a:spLocks noGrp="1"/>
          </p:cNvSpPr>
          <p:nvPr>
            <p:ph idx="1"/>
          </p:nvPr>
        </p:nvSpPr>
        <p:spPr>
          <a:xfrm>
            <a:off x="1066800" y="1438754"/>
            <a:ext cx="10058400" cy="3993360"/>
          </a:xfrm>
        </p:spPr>
        <p:txBody>
          <a:bodyPr>
            <a:normAutofit/>
          </a:bodyPr>
          <a:lstStyle/>
          <a:p>
            <a:pPr>
              <a:buClr>
                <a:srgbClr val="890505"/>
              </a:buClr>
            </a:pPr>
            <a:r>
              <a:rPr lang="en-US" sz="5400" dirty="0">
                <a:solidFill>
                  <a:srgbClr val="495253"/>
                </a:solidFill>
              </a:rPr>
              <a:t>1.  </a:t>
            </a:r>
            <a:r>
              <a:rPr lang="en-US" sz="5400" u="sng" dirty="0">
                <a:solidFill>
                  <a:srgbClr val="495253"/>
                </a:solidFill>
              </a:rPr>
              <a:t>S</a:t>
            </a:r>
            <a:r>
              <a:rPr lang="en-US" sz="5400" dirty="0">
                <a:solidFill>
                  <a:srgbClr val="495253"/>
                </a:solidFill>
              </a:rPr>
              <a:t>ubstitute for Us.</a:t>
            </a:r>
          </a:p>
          <a:p>
            <a:pPr>
              <a:buClr>
                <a:srgbClr val="890505"/>
              </a:buClr>
            </a:pPr>
            <a:r>
              <a:rPr lang="en-US" sz="5400" dirty="0">
                <a:solidFill>
                  <a:srgbClr val="495253"/>
                </a:solidFill>
              </a:rPr>
              <a:t>2. </a:t>
            </a:r>
            <a:r>
              <a:rPr lang="en-US" sz="5400" u="sng" dirty="0">
                <a:solidFill>
                  <a:srgbClr val="495253"/>
                </a:solidFill>
              </a:rPr>
              <a:t>O</a:t>
            </a:r>
            <a:endParaRPr lang="en-US" sz="5400" dirty="0">
              <a:solidFill>
                <a:srgbClr val="495253"/>
              </a:solidFill>
            </a:endParaRPr>
          </a:p>
          <a:p>
            <a:pPr>
              <a:buClr>
                <a:srgbClr val="890505"/>
              </a:buClr>
            </a:pPr>
            <a:r>
              <a:rPr lang="en-US" sz="5400" dirty="0">
                <a:solidFill>
                  <a:srgbClr val="495253"/>
                </a:solidFill>
              </a:rPr>
              <a:t>3.  </a:t>
            </a:r>
            <a:r>
              <a:rPr lang="en-US" sz="5400" u="sng" dirty="0">
                <a:solidFill>
                  <a:srgbClr val="495253"/>
                </a:solidFill>
              </a:rPr>
              <a:t>S</a:t>
            </a:r>
            <a:endParaRPr lang="en-US" sz="5400" dirty="0">
              <a:solidFill>
                <a:srgbClr val="49525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9144000" cy="1426464"/>
          </a:xfrm>
        </p:spPr>
        <p:txBody>
          <a:bodyPr/>
          <a:lstStyle/>
          <a:p>
            <a:r>
              <a:rPr lang="en-US" sz="6000" dirty="0">
                <a:solidFill>
                  <a:srgbClr val="890505"/>
                </a:solidFill>
              </a:rPr>
              <a:t>1. Substitute for Us. </a:t>
            </a:r>
            <a:r>
              <a:rPr lang="en-US" sz="4800" dirty="0">
                <a:solidFill>
                  <a:srgbClr val="890505"/>
                </a:solidFill>
              </a:rPr>
              <a:t>(53:7-8)</a:t>
            </a:r>
          </a:p>
        </p:txBody>
      </p:sp>
      <p:sp>
        <p:nvSpPr>
          <p:cNvPr id="3" name="Content Placeholder 2"/>
          <p:cNvSpPr>
            <a:spLocks noGrp="1"/>
          </p:cNvSpPr>
          <p:nvPr>
            <p:ph idx="1"/>
          </p:nvPr>
        </p:nvSpPr>
        <p:spPr>
          <a:xfrm>
            <a:off x="1066800" y="1295400"/>
            <a:ext cx="10058400" cy="3810000"/>
          </a:xfrm>
        </p:spPr>
        <p:txBody>
          <a:bodyPr>
            <a:normAutofit/>
          </a:bodyPr>
          <a:lstStyle/>
          <a:p>
            <a:pPr>
              <a:buClr>
                <a:srgbClr val="890505"/>
              </a:buClr>
            </a:pPr>
            <a:r>
              <a:rPr lang="en-US" sz="4400" dirty="0">
                <a:solidFill>
                  <a:srgbClr val="495253"/>
                </a:solidFill>
              </a:rPr>
              <a:t>The Passover lamb was an innocent , silent, submissive substitute for every Jewish family.</a:t>
            </a:r>
          </a:p>
          <a:p>
            <a:pPr>
              <a:buClr>
                <a:srgbClr val="890505"/>
              </a:buClr>
            </a:pPr>
            <a:r>
              <a:rPr lang="en-US" sz="4400" dirty="0">
                <a:solidFill>
                  <a:srgbClr val="495253"/>
                </a:solidFill>
              </a:rPr>
              <a:t>These are the verses that the Ethiopian eunuch was reading.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890505"/>
                </a:solidFill>
              </a:rPr>
              <a:t>Acts 8:32ff</a:t>
            </a:r>
          </a:p>
        </p:txBody>
      </p:sp>
      <p:sp>
        <p:nvSpPr>
          <p:cNvPr id="3" name="Content Placeholder 2"/>
          <p:cNvSpPr>
            <a:spLocks noGrp="1"/>
          </p:cNvSpPr>
          <p:nvPr>
            <p:ph idx="1"/>
          </p:nvPr>
        </p:nvSpPr>
        <p:spPr>
          <a:xfrm>
            <a:off x="1066800" y="1371600"/>
            <a:ext cx="10058400" cy="4572000"/>
          </a:xfrm>
        </p:spPr>
        <p:txBody>
          <a:bodyPr>
            <a:normAutofit/>
          </a:bodyPr>
          <a:lstStyle/>
          <a:p>
            <a:pPr>
              <a:buClr>
                <a:srgbClr val="890505"/>
              </a:buClr>
            </a:pPr>
            <a:r>
              <a:rPr lang="en-US" sz="4400" dirty="0">
                <a:solidFill>
                  <a:srgbClr val="495253"/>
                </a:solidFill>
              </a:rPr>
              <a:t>“The eunuch asked Philip, “Tell me, please, who is the prophet talking about, himself or someone else?”  Then Philip began with that very passage of Scripture and told him the good news about Jesus.”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solidFill>
                  <a:srgbClr val="890505"/>
                </a:solidFill>
              </a:rPr>
              <a:t>1. Substitute for Us. </a:t>
            </a:r>
            <a:r>
              <a:rPr lang="en-US" sz="4800" dirty="0">
                <a:solidFill>
                  <a:srgbClr val="890505"/>
                </a:solidFill>
              </a:rPr>
              <a:t>(53:7-8)</a:t>
            </a:r>
          </a:p>
        </p:txBody>
      </p:sp>
      <p:sp>
        <p:nvSpPr>
          <p:cNvPr id="3" name="Content Placeholder 2"/>
          <p:cNvSpPr>
            <a:spLocks noGrp="1"/>
          </p:cNvSpPr>
          <p:nvPr>
            <p:ph idx="1"/>
          </p:nvPr>
        </p:nvSpPr>
        <p:spPr>
          <a:xfrm>
            <a:off x="1066800" y="1524000"/>
            <a:ext cx="10058400" cy="4069560"/>
          </a:xfrm>
        </p:spPr>
        <p:txBody>
          <a:bodyPr>
            <a:normAutofit/>
          </a:bodyPr>
          <a:lstStyle/>
          <a:p>
            <a:pPr>
              <a:buClr>
                <a:srgbClr val="890505"/>
              </a:buClr>
            </a:pPr>
            <a:r>
              <a:rPr lang="en-US" sz="5400" dirty="0">
                <a:solidFill>
                  <a:srgbClr val="495253"/>
                </a:solidFill>
              </a:rPr>
              <a:t>Jesus was silent.</a:t>
            </a:r>
          </a:p>
          <a:p>
            <a:pPr>
              <a:buClr>
                <a:srgbClr val="890505"/>
              </a:buClr>
            </a:pPr>
            <a:r>
              <a:rPr lang="en-US" sz="4400" dirty="0">
                <a:solidFill>
                  <a:srgbClr val="495253"/>
                </a:solidFill>
              </a:rPr>
              <a:t>Caiaphas— “Are you not going to answer?”</a:t>
            </a:r>
          </a:p>
          <a:p>
            <a:pPr>
              <a:buClr>
                <a:srgbClr val="890505"/>
              </a:buClr>
            </a:pPr>
            <a:r>
              <a:rPr lang="en-US" sz="4400" dirty="0">
                <a:solidFill>
                  <a:srgbClr val="495253"/>
                </a:solidFill>
              </a:rPr>
              <a:t>“But Jesus remained silent.”    </a:t>
            </a:r>
            <a:r>
              <a:rPr lang="en-US" sz="4400" dirty="0" smtClean="0">
                <a:solidFill>
                  <a:srgbClr val="495253"/>
                </a:solidFill>
              </a:rPr>
              <a:t>               </a:t>
            </a:r>
            <a:r>
              <a:rPr lang="en-US" sz="4400" dirty="0">
                <a:solidFill>
                  <a:srgbClr val="495253"/>
                </a:solidFill>
              </a:rPr>
              <a:t>(Mt. 26:62-63)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890505"/>
                </a:solidFill>
              </a:rPr>
              <a:t>1. Substitute for Us. (53:7-8)</a:t>
            </a:r>
          </a:p>
        </p:txBody>
      </p:sp>
      <p:sp>
        <p:nvSpPr>
          <p:cNvPr id="3" name="Content Placeholder 2"/>
          <p:cNvSpPr>
            <a:spLocks noGrp="1"/>
          </p:cNvSpPr>
          <p:nvPr>
            <p:ph idx="1"/>
          </p:nvPr>
        </p:nvSpPr>
        <p:spPr>
          <a:xfrm>
            <a:off x="1066800" y="1524000"/>
            <a:ext cx="10058400" cy="2590800"/>
          </a:xfrm>
        </p:spPr>
        <p:txBody>
          <a:bodyPr>
            <a:normAutofit/>
          </a:bodyPr>
          <a:lstStyle/>
          <a:p>
            <a:pPr>
              <a:buClr>
                <a:srgbClr val="890505"/>
              </a:buClr>
            </a:pPr>
            <a:r>
              <a:rPr lang="en-US" sz="4400" dirty="0">
                <a:solidFill>
                  <a:srgbClr val="495253"/>
                </a:solidFill>
              </a:rPr>
              <a:t>Chief priests and the elders--- “When he was accused by the chief priests and the elders, he gave no answer.” (Mt. 27:12)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6000" dirty="0">
                <a:solidFill>
                  <a:srgbClr val="890505"/>
                </a:solidFill>
              </a:rPr>
              <a:t>1. Substitute for Us. </a:t>
            </a:r>
            <a:r>
              <a:rPr lang="en-US" sz="4800" dirty="0">
                <a:solidFill>
                  <a:srgbClr val="890505"/>
                </a:solidFill>
              </a:rPr>
              <a:t>(53:7-8)</a:t>
            </a:r>
          </a:p>
        </p:txBody>
      </p:sp>
      <p:sp>
        <p:nvSpPr>
          <p:cNvPr id="3" name="Content Placeholder 2"/>
          <p:cNvSpPr>
            <a:spLocks noGrp="1"/>
          </p:cNvSpPr>
          <p:nvPr>
            <p:ph idx="1"/>
          </p:nvPr>
        </p:nvSpPr>
        <p:spPr>
          <a:xfrm>
            <a:off x="990600" y="1600200"/>
            <a:ext cx="10058400" cy="4069560"/>
          </a:xfrm>
        </p:spPr>
        <p:txBody>
          <a:bodyPr>
            <a:normAutofit/>
          </a:bodyPr>
          <a:lstStyle/>
          <a:p>
            <a:pPr>
              <a:buClr>
                <a:srgbClr val="890505"/>
              </a:buClr>
            </a:pPr>
            <a:r>
              <a:rPr lang="en-US" sz="4400" dirty="0">
                <a:solidFill>
                  <a:srgbClr val="495253"/>
                </a:solidFill>
              </a:rPr>
              <a:t>Pilate– “But Jesus made no reply.”       (Mt. 27:14)</a:t>
            </a:r>
          </a:p>
          <a:p>
            <a:pPr>
              <a:buClr>
                <a:srgbClr val="890505"/>
              </a:buClr>
            </a:pPr>
            <a:r>
              <a:rPr lang="en-US" sz="4400" dirty="0">
                <a:solidFill>
                  <a:srgbClr val="495253"/>
                </a:solidFill>
              </a:rPr>
              <a:t>Herod Antipas– “He plied him with many questions, but Jesus gave him no answer.”  (Luke 23:9)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3602736"/>
          </a:xfrm>
        </p:spPr>
        <p:txBody>
          <a:bodyPr/>
          <a:lstStyle/>
          <a:p>
            <a:pPr algn="ctr"/>
            <a:r>
              <a:rPr lang="en-US" sz="8000" i="1" dirty="0">
                <a:solidFill>
                  <a:srgbClr val="890505"/>
                </a:solidFill>
              </a:rPr>
              <a:t>THE MYSTERY OF GOD’S SERVANT </a:t>
            </a:r>
            <a:r>
              <a:rPr lang="en-US" sz="5400" i="1" dirty="0">
                <a:solidFill>
                  <a:srgbClr val="890505"/>
                </a:solidFill>
              </a:rPr>
              <a:t>(PART 3)</a:t>
            </a:r>
          </a:p>
        </p:txBody>
      </p:sp>
      <p:sp>
        <p:nvSpPr>
          <p:cNvPr id="3" name="Content Placeholder 2"/>
          <p:cNvSpPr>
            <a:spLocks noGrp="1"/>
          </p:cNvSpPr>
          <p:nvPr>
            <p:ph idx="1"/>
          </p:nvPr>
        </p:nvSpPr>
        <p:spPr>
          <a:xfrm>
            <a:off x="2438400" y="4648200"/>
            <a:ext cx="7772400" cy="1707360"/>
          </a:xfrm>
        </p:spPr>
        <p:txBody>
          <a:bodyPr>
            <a:normAutofit/>
          </a:bodyPr>
          <a:lstStyle/>
          <a:p>
            <a:pPr algn="r">
              <a:buClr>
                <a:srgbClr val="890505"/>
              </a:buClr>
            </a:pPr>
            <a:r>
              <a:rPr lang="en-US" sz="6000" dirty="0">
                <a:solidFill>
                  <a:srgbClr val="495253"/>
                </a:solidFill>
              </a:rPr>
              <a:t>ISAIAH 53:7-12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6000" dirty="0">
                <a:solidFill>
                  <a:srgbClr val="890505"/>
                </a:solidFill>
              </a:rPr>
              <a:t>1. Substitute for Us. </a:t>
            </a:r>
            <a:r>
              <a:rPr lang="en-US" sz="4800" dirty="0">
                <a:solidFill>
                  <a:srgbClr val="890505"/>
                </a:solidFill>
              </a:rPr>
              <a:t>(53:7-8)</a:t>
            </a:r>
          </a:p>
        </p:txBody>
      </p:sp>
      <p:sp>
        <p:nvSpPr>
          <p:cNvPr id="3" name="Content Placeholder 2"/>
          <p:cNvSpPr>
            <a:spLocks noGrp="1"/>
          </p:cNvSpPr>
          <p:nvPr>
            <p:ph idx="1"/>
          </p:nvPr>
        </p:nvSpPr>
        <p:spPr>
          <a:xfrm>
            <a:off x="1066800" y="1752600"/>
            <a:ext cx="10058400" cy="4602960"/>
          </a:xfrm>
        </p:spPr>
        <p:txBody>
          <a:bodyPr>
            <a:normAutofit/>
          </a:bodyPr>
          <a:lstStyle/>
          <a:p>
            <a:pPr>
              <a:buClr>
                <a:srgbClr val="890505"/>
              </a:buClr>
            </a:pPr>
            <a:r>
              <a:rPr lang="en-US" sz="4400" dirty="0">
                <a:solidFill>
                  <a:srgbClr val="495253"/>
                </a:solidFill>
              </a:rPr>
              <a:t>In an illegal trial the accused had/has a right to demand a retrial.</a:t>
            </a:r>
          </a:p>
          <a:p>
            <a:pPr>
              <a:buClr>
                <a:srgbClr val="890505"/>
              </a:buClr>
            </a:pPr>
            <a:r>
              <a:rPr lang="en-US" sz="4400" dirty="0">
                <a:solidFill>
                  <a:srgbClr val="495253"/>
                </a:solidFill>
              </a:rPr>
              <a:t>Jesus– “Shall I not drink the cup the Father has given me?”      (John 18:11)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r>
              <a:rPr lang="en-US" sz="6000" dirty="0">
                <a:solidFill>
                  <a:srgbClr val="890505"/>
                </a:solidFill>
              </a:rPr>
              <a:t>1. Substitute for Us. </a:t>
            </a:r>
            <a:r>
              <a:rPr lang="en-US" sz="4800" dirty="0">
                <a:solidFill>
                  <a:srgbClr val="890505"/>
                </a:solidFill>
              </a:rPr>
              <a:t>(53:7-8)</a:t>
            </a:r>
          </a:p>
        </p:txBody>
      </p:sp>
      <p:sp>
        <p:nvSpPr>
          <p:cNvPr id="3" name="Content Placeholder 2"/>
          <p:cNvSpPr>
            <a:spLocks noGrp="1"/>
          </p:cNvSpPr>
          <p:nvPr>
            <p:ph idx="1"/>
          </p:nvPr>
        </p:nvSpPr>
        <p:spPr>
          <a:xfrm>
            <a:off x="1066800" y="1676400"/>
            <a:ext cx="10058400" cy="4679160"/>
          </a:xfrm>
        </p:spPr>
        <p:txBody>
          <a:bodyPr>
            <a:normAutofit/>
          </a:bodyPr>
          <a:lstStyle/>
          <a:p>
            <a:pPr>
              <a:buClr>
                <a:srgbClr val="890505"/>
              </a:buClr>
            </a:pPr>
            <a:r>
              <a:rPr lang="en-US" sz="4400" dirty="0">
                <a:solidFill>
                  <a:srgbClr val="495253"/>
                </a:solidFill>
              </a:rPr>
              <a:t>“Behold, the Lamb of God, who takes away the sin of the world!”  (John 1:29)</a:t>
            </a:r>
          </a:p>
          <a:p>
            <a:pPr>
              <a:buClr>
                <a:srgbClr val="890505"/>
              </a:buClr>
            </a:pPr>
            <a:r>
              <a:rPr lang="en-US" sz="4400" dirty="0">
                <a:solidFill>
                  <a:srgbClr val="495253"/>
                </a:solidFill>
              </a:rPr>
              <a:t>28 times in Revelation He is called the Lamb.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890505"/>
                </a:solidFill>
              </a:rPr>
              <a:t>3 Ways He is like a Lamb.</a:t>
            </a:r>
          </a:p>
        </p:txBody>
      </p:sp>
      <p:sp>
        <p:nvSpPr>
          <p:cNvPr id="3" name="Content Placeholder 2"/>
          <p:cNvSpPr>
            <a:spLocks noGrp="1"/>
          </p:cNvSpPr>
          <p:nvPr>
            <p:ph idx="1"/>
          </p:nvPr>
        </p:nvSpPr>
        <p:spPr>
          <a:xfrm>
            <a:off x="1066800" y="1524000"/>
            <a:ext cx="10058400" cy="4831560"/>
          </a:xfrm>
        </p:spPr>
        <p:txBody>
          <a:bodyPr>
            <a:normAutofit/>
          </a:bodyPr>
          <a:lstStyle/>
          <a:p>
            <a:pPr>
              <a:buClr>
                <a:srgbClr val="890505"/>
              </a:buClr>
            </a:pPr>
            <a:r>
              <a:rPr lang="en-US" sz="5400" dirty="0">
                <a:solidFill>
                  <a:srgbClr val="495253"/>
                </a:solidFill>
              </a:rPr>
              <a:t>1. </a:t>
            </a:r>
            <a:r>
              <a:rPr lang="en-US" sz="5400" u="sng" dirty="0">
                <a:solidFill>
                  <a:srgbClr val="495253"/>
                </a:solidFill>
              </a:rPr>
              <a:t>S</a:t>
            </a:r>
            <a:r>
              <a:rPr lang="en-US" sz="5400" dirty="0">
                <a:solidFill>
                  <a:srgbClr val="495253"/>
                </a:solidFill>
              </a:rPr>
              <a:t>ubstitute for Us.</a:t>
            </a:r>
          </a:p>
          <a:p>
            <a:pPr>
              <a:buClr>
                <a:srgbClr val="890505"/>
              </a:buClr>
            </a:pPr>
            <a:r>
              <a:rPr lang="en-US" sz="5400" dirty="0">
                <a:solidFill>
                  <a:srgbClr val="495253"/>
                </a:solidFill>
              </a:rPr>
              <a:t>2. </a:t>
            </a:r>
            <a:r>
              <a:rPr lang="en-US" sz="5400" u="sng" dirty="0">
                <a:solidFill>
                  <a:srgbClr val="495253"/>
                </a:solidFill>
              </a:rPr>
              <a:t>O</a:t>
            </a:r>
            <a:r>
              <a:rPr lang="en-US" sz="5400" dirty="0">
                <a:solidFill>
                  <a:srgbClr val="495253"/>
                </a:solidFill>
              </a:rPr>
              <a:t>ffering for Sin.</a:t>
            </a:r>
          </a:p>
          <a:p>
            <a:pPr>
              <a:buClr>
                <a:srgbClr val="890505"/>
              </a:buClr>
            </a:pPr>
            <a:r>
              <a:rPr lang="en-US" sz="5400" dirty="0">
                <a:solidFill>
                  <a:srgbClr val="495253"/>
                </a:solidFill>
              </a:rPr>
              <a:t>3. </a:t>
            </a:r>
            <a:r>
              <a:rPr lang="en-US" sz="5400" u="sng" dirty="0">
                <a:solidFill>
                  <a:srgbClr val="495253"/>
                </a:solidFill>
              </a:rPr>
              <a:t>S</a:t>
            </a:r>
            <a:endParaRPr lang="en-US" sz="5400" dirty="0">
              <a:solidFill>
                <a:srgbClr val="49525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9144000" cy="1697736"/>
          </a:xfrm>
        </p:spPr>
        <p:txBody>
          <a:bodyPr/>
          <a:lstStyle/>
          <a:p>
            <a:r>
              <a:rPr lang="en-US" sz="5400" dirty="0">
                <a:solidFill>
                  <a:srgbClr val="890505"/>
                </a:solidFill>
              </a:rPr>
              <a:t>2. Offering for Sin. (53:9-10)</a:t>
            </a:r>
          </a:p>
        </p:txBody>
      </p:sp>
      <p:sp>
        <p:nvSpPr>
          <p:cNvPr id="3" name="Content Placeholder 2"/>
          <p:cNvSpPr>
            <a:spLocks noGrp="1"/>
          </p:cNvSpPr>
          <p:nvPr>
            <p:ph idx="1"/>
          </p:nvPr>
        </p:nvSpPr>
        <p:spPr>
          <a:xfrm>
            <a:off x="1066800" y="1600200"/>
            <a:ext cx="10058400" cy="4755360"/>
          </a:xfrm>
        </p:spPr>
        <p:txBody>
          <a:bodyPr>
            <a:normAutofit/>
          </a:bodyPr>
          <a:lstStyle/>
          <a:p>
            <a:pPr>
              <a:buClr>
                <a:srgbClr val="890505"/>
              </a:buClr>
            </a:pPr>
            <a:r>
              <a:rPr lang="en-US" sz="4400" dirty="0">
                <a:solidFill>
                  <a:srgbClr val="495253"/>
                </a:solidFill>
              </a:rPr>
              <a:t>“…The LORD makes his life a guilt offering.” (53:10)</a:t>
            </a:r>
          </a:p>
          <a:p>
            <a:pPr>
              <a:buClr>
                <a:srgbClr val="890505"/>
              </a:buClr>
            </a:pPr>
            <a:r>
              <a:rPr lang="en-US" sz="4400" dirty="0">
                <a:solidFill>
                  <a:srgbClr val="495253"/>
                </a:solidFill>
              </a:rPr>
              <a:t>Hebrew word is ASHAM—guilt offering (NIV), trespass offering (KJV), </a:t>
            </a:r>
            <a:r>
              <a:rPr lang="en-US" sz="4400" dirty="0" smtClean="0">
                <a:solidFill>
                  <a:srgbClr val="495253"/>
                </a:solidFill>
              </a:rPr>
              <a:t>       Leviticus </a:t>
            </a:r>
            <a:r>
              <a:rPr lang="en-US" sz="4400" dirty="0">
                <a:solidFill>
                  <a:srgbClr val="495253"/>
                </a:solidFill>
              </a:rPr>
              <a:t>5:16.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9144000" cy="935736"/>
          </a:xfrm>
        </p:spPr>
        <p:txBody>
          <a:bodyPr/>
          <a:lstStyle/>
          <a:p>
            <a:r>
              <a:rPr lang="en-US" sz="5400" dirty="0">
                <a:solidFill>
                  <a:srgbClr val="890505"/>
                </a:solidFill>
              </a:rPr>
              <a:t>2. Offering for Sin.</a:t>
            </a:r>
          </a:p>
        </p:txBody>
      </p:sp>
      <p:sp>
        <p:nvSpPr>
          <p:cNvPr id="3" name="Content Placeholder 2"/>
          <p:cNvSpPr>
            <a:spLocks noGrp="1"/>
          </p:cNvSpPr>
          <p:nvPr>
            <p:ph idx="1"/>
          </p:nvPr>
        </p:nvSpPr>
        <p:spPr>
          <a:xfrm>
            <a:off x="1066800" y="1600200"/>
            <a:ext cx="10058400" cy="4755360"/>
          </a:xfrm>
        </p:spPr>
        <p:txBody>
          <a:bodyPr>
            <a:normAutofit/>
          </a:bodyPr>
          <a:lstStyle/>
          <a:p>
            <a:pPr>
              <a:buClr>
                <a:srgbClr val="890505"/>
              </a:buClr>
            </a:pPr>
            <a:r>
              <a:rPr lang="en-US" sz="4400" dirty="0">
                <a:solidFill>
                  <a:srgbClr val="495253"/>
                </a:solidFill>
              </a:rPr>
              <a:t>Lev. 5:14-16– A Ram without defect, and restitution plus 20%.</a:t>
            </a:r>
          </a:p>
          <a:p>
            <a:pPr>
              <a:buClr>
                <a:srgbClr val="890505"/>
              </a:buClr>
            </a:pPr>
            <a:r>
              <a:rPr lang="en-US" sz="4400" dirty="0">
                <a:solidFill>
                  <a:srgbClr val="495253"/>
                </a:solidFill>
              </a:rPr>
              <a:t>No one could do such a thing for all of their own sins, let alone anyone else’s.</a:t>
            </a:r>
          </a:p>
          <a:p>
            <a:pPr>
              <a:buClr>
                <a:srgbClr val="890505"/>
              </a:buClr>
            </a:pPr>
            <a:r>
              <a:rPr lang="en-US" sz="4400" dirty="0">
                <a:solidFill>
                  <a:srgbClr val="495253"/>
                </a:solidFill>
              </a:rPr>
              <a:t>But the Infinite Lamb of God could.</a:t>
            </a:r>
          </a:p>
          <a:p>
            <a:endParaRPr lang="en-US" sz="4400" dirty="0"/>
          </a:p>
          <a:p>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9144000" cy="1164336"/>
          </a:xfrm>
        </p:spPr>
        <p:txBody>
          <a:bodyPr/>
          <a:lstStyle/>
          <a:p>
            <a:r>
              <a:rPr lang="en-US" sz="5400" dirty="0">
                <a:solidFill>
                  <a:srgbClr val="890505"/>
                </a:solidFill>
              </a:rPr>
              <a:t>2. Offering for Sin. </a:t>
            </a:r>
          </a:p>
        </p:txBody>
      </p:sp>
      <p:sp>
        <p:nvSpPr>
          <p:cNvPr id="3" name="Content Placeholder 2"/>
          <p:cNvSpPr>
            <a:spLocks noGrp="1"/>
          </p:cNvSpPr>
          <p:nvPr>
            <p:ph idx="1"/>
          </p:nvPr>
        </p:nvSpPr>
        <p:spPr>
          <a:xfrm>
            <a:off x="1066800" y="1676400"/>
            <a:ext cx="10058400" cy="4679160"/>
          </a:xfrm>
        </p:spPr>
        <p:txBody>
          <a:bodyPr>
            <a:normAutofit/>
          </a:bodyPr>
          <a:lstStyle/>
          <a:p>
            <a:pPr>
              <a:buNone/>
            </a:pPr>
            <a:r>
              <a:rPr lang="en-US" sz="4400" dirty="0"/>
              <a:t> </a:t>
            </a:r>
            <a:r>
              <a:rPr lang="en-US" sz="4400" dirty="0">
                <a:solidFill>
                  <a:srgbClr val="495253"/>
                </a:solidFill>
              </a:rPr>
              <a:t>“Yet it was the LORD’s will to crush him and cause him to suffer.”  (Is. 53:10)</a:t>
            </a:r>
          </a:p>
          <a:p>
            <a:pPr>
              <a:buNone/>
            </a:pPr>
            <a:r>
              <a:rPr lang="en-US" sz="4400" dirty="0">
                <a:solidFill>
                  <a:srgbClr val="495253"/>
                </a:solidFill>
              </a:rPr>
              <a:t>    He was crucified by sinful men, but it was part of God’s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9144000" cy="1011936"/>
          </a:xfrm>
        </p:spPr>
        <p:txBody>
          <a:bodyPr/>
          <a:lstStyle/>
          <a:p>
            <a:r>
              <a:rPr lang="en-US" sz="5400" dirty="0">
                <a:solidFill>
                  <a:srgbClr val="890505"/>
                </a:solidFill>
              </a:rPr>
              <a:t>2. Offering for Sin. </a:t>
            </a:r>
          </a:p>
        </p:txBody>
      </p:sp>
      <p:sp>
        <p:nvSpPr>
          <p:cNvPr id="3" name="Content Placeholder 2"/>
          <p:cNvSpPr>
            <a:spLocks noGrp="1"/>
          </p:cNvSpPr>
          <p:nvPr>
            <p:ph idx="1"/>
          </p:nvPr>
        </p:nvSpPr>
        <p:spPr>
          <a:xfrm>
            <a:off x="1066800" y="1524000"/>
            <a:ext cx="10058400" cy="4876800"/>
          </a:xfrm>
        </p:spPr>
        <p:txBody>
          <a:bodyPr>
            <a:normAutofit/>
          </a:bodyPr>
          <a:lstStyle/>
          <a:p>
            <a:pPr>
              <a:buClr>
                <a:srgbClr val="890505"/>
              </a:buClr>
            </a:pPr>
            <a:r>
              <a:rPr lang="en-US" sz="4400" dirty="0">
                <a:solidFill>
                  <a:srgbClr val="495253"/>
                </a:solidFill>
              </a:rPr>
              <a:t> “…He will see his offspring and prolong his days.” (53:10)</a:t>
            </a:r>
          </a:p>
          <a:p>
            <a:pPr>
              <a:buClr>
                <a:srgbClr val="890505"/>
              </a:buClr>
            </a:pPr>
            <a:r>
              <a:rPr lang="en-US" sz="4400" dirty="0">
                <a:solidFill>
                  <a:srgbClr val="495253"/>
                </a:solidFill>
              </a:rPr>
              <a:t>Spiritual seed-- those who will believe.</a:t>
            </a:r>
          </a:p>
          <a:p>
            <a:pPr>
              <a:buClr>
                <a:srgbClr val="890505"/>
              </a:buClr>
            </a:pPr>
            <a:r>
              <a:rPr lang="en-US" sz="4400" dirty="0">
                <a:solidFill>
                  <a:srgbClr val="495253"/>
                </a:solidFill>
              </a:rPr>
              <a:t>One Jewish rabbi used this verse to argue it couldn’t be Jesus.  But consider…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890505"/>
                </a:solidFill>
              </a:rPr>
              <a:t>Hebrews 2:11 &amp; 18</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890505"/>
              </a:buClr>
            </a:pPr>
            <a:r>
              <a:rPr lang="en-US" sz="4400" dirty="0">
                <a:solidFill>
                  <a:srgbClr val="495253"/>
                </a:solidFill>
              </a:rPr>
              <a:t>“So Jesus is not ashamed to call them brothers.  He says</a:t>
            </a:r>
            <a:r>
              <a:rPr lang="en-US" sz="4400" dirty="0" smtClean="0">
                <a:solidFill>
                  <a:srgbClr val="495253"/>
                </a:solidFill>
              </a:rPr>
              <a:t>…. “Here </a:t>
            </a:r>
            <a:r>
              <a:rPr lang="en-US" sz="4400" dirty="0">
                <a:solidFill>
                  <a:srgbClr val="495253"/>
                </a:solidFill>
              </a:rPr>
              <a:t>am I, and the children God has given me.””  (a quote of Isaiah 8:18)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9144000" cy="1011936"/>
          </a:xfrm>
        </p:spPr>
        <p:txBody>
          <a:bodyPr/>
          <a:lstStyle/>
          <a:p>
            <a:r>
              <a:rPr lang="en-US" sz="5400" dirty="0">
                <a:solidFill>
                  <a:srgbClr val="890505"/>
                </a:solidFill>
              </a:rPr>
              <a:t>2. Offering for Sin. </a:t>
            </a:r>
          </a:p>
        </p:txBody>
      </p:sp>
      <p:sp>
        <p:nvSpPr>
          <p:cNvPr id="3" name="Content Placeholder 2"/>
          <p:cNvSpPr>
            <a:spLocks noGrp="1"/>
          </p:cNvSpPr>
          <p:nvPr>
            <p:ph idx="1"/>
          </p:nvPr>
        </p:nvSpPr>
        <p:spPr>
          <a:xfrm>
            <a:off x="1066800" y="1524000"/>
            <a:ext cx="10058400" cy="3764760"/>
          </a:xfrm>
        </p:spPr>
        <p:txBody>
          <a:bodyPr>
            <a:normAutofit/>
          </a:bodyPr>
          <a:lstStyle/>
          <a:p>
            <a:pPr>
              <a:buClr>
                <a:srgbClr val="890505"/>
              </a:buClr>
              <a:buFont typeface="Wingdings" panose="05000000000000000000" pitchFamily="2" charset="2"/>
              <a:buChar char="§"/>
            </a:pPr>
            <a:r>
              <a:rPr lang="en-US" sz="4400" dirty="0">
                <a:solidFill>
                  <a:srgbClr val="495253"/>
                </a:solidFill>
              </a:rPr>
              <a:t> “…He will see his offspring and prolong his days.” (53:10)</a:t>
            </a:r>
          </a:p>
          <a:p>
            <a:pPr>
              <a:buClr>
                <a:srgbClr val="890505"/>
              </a:buClr>
              <a:buFont typeface="Wingdings" panose="05000000000000000000" pitchFamily="2" charset="2"/>
              <a:buChar char="§"/>
            </a:pPr>
            <a:r>
              <a:rPr lang="en-US" sz="4400" dirty="0">
                <a:solidFill>
                  <a:srgbClr val="495253"/>
                </a:solidFill>
              </a:rPr>
              <a:t>Resurrection—Jesus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r>
              <a:rPr lang="en-US" sz="5400" dirty="0">
                <a:solidFill>
                  <a:srgbClr val="890505"/>
                </a:solidFill>
              </a:rPr>
              <a:t>3 Ways He is like a Lamb.</a:t>
            </a:r>
          </a:p>
        </p:txBody>
      </p:sp>
      <p:sp>
        <p:nvSpPr>
          <p:cNvPr id="3" name="Content Placeholder 2"/>
          <p:cNvSpPr>
            <a:spLocks noGrp="1"/>
          </p:cNvSpPr>
          <p:nvPr>
            <p:ph idx="1"/>
          </p:nvPr>
        </p:nvSpPr>
        <p:spPr>
          <a:xfrm>
            <a:off x="1066800" y="1600200"/>
            <a:ext cx="10134600" cy="4755360"/>
          </a:xfrm>
        </p:spPr>
        <p:txBody>
          <a:bodyPr>
            <a:normAutofit/>
          </a:bodyPr>
          <a:lstStyle/>
          <a:p>
            <a:pPr>
              <a:buClr>
                <a:srgbClr val="890505"/>
              </a:buClr>
            </a:pPr>
            <a:r>
              <a:rPr lang="en-US" sz="5400" dirty="0">
                <a:solidFill>
                  <a:srgbClr val="495253"/>
                </a:solidFill>
              </a:rPr>
              <a:t>1. </a:t>
            </a:r>
            <a:r>
              <a:rPr lang="en-US" sz="5400" u="sng" dirty="0">
                <a:solidFill>
                  <a:srgbClr val="495253"/>
                </a:solidFill>
              </a:rPr>
              <a:t>S</a:t>
            </a:r>
            <a:r>
              <a:rPr lang="en-US" sz="5400" dirty="0">
                <a:solidFill>
                  <a:srgbClr val="495253"/>
                </a:solidFill>
              </a:rPr>
              <a:t>ubstitute for Us.</a:t>
            </a:r>
          </a:p>
          <a:p>
            <a:pPr>
              <a:buClr>
                <a:srgbClr val="890505"/>
              </a:buClr>
            </a:pPr>
            <a:r>
              <a:rPr lang="en-US" sz="5400" dirty="0">
                <a:solidFill>
                  <a:srgbClr val="495253"/>
                </a:solidFill>
              </a:rPr>
              <a:t>2. </a:t>
            </a:r>
            <a:r>
              <a:rPr lang="en-US" sz="5400" u="sng" dirty="0">
                <a:solidFill>
                  <a:srgbClr val="495253"/>
                </a:solidFill>
              </a:rPr>
              <a:t>O</a:t>
            </a:r>
            <a:r>
              <a:rPr lang="en-US" sz="5400" dirty="0">
                <a:solidFill>
                  <a:srgbClr val="495253"/>
                </a:solidFill>
              </a:rPr>
              <a:t>ffering for Sin.</a:t>
            </a:r>
          </a:p>
          <a:p>
            <a:pPr>
              <a:buClr>
                <a:srgbClr val="890505"/>
              </a:buClr>
            </a:pPr>
            <a:r>
              <a:rPr lang="en-US" sz="5400" dirty="0">
                <a:solidFill>
                  <a:srgbClr val="495253"/>
                </a:solidFill>
              </a:rPr>
              <a:t>3. </a:t>
            </a:r>
            <a:r>
              <a:rPr lang="en-US" sz="5400" u="sng" dirty="0">
                <a:solidFill>
                  <a:srgbClr val="495253"/>
                </a:solidFill>
              </a:rPr>
              <a:t>S</a:t>
            </a:r>
            <a:r>
              <a:rPr lang="en-US" sz="5400" dirty="0">
                <a:solidFill>
                  <a:srgbClr val="495253"/>
                </a:solidFill>
              </a:rPr>
              <a:t>atisfied the 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0363200" cy="914400"/>
          </a:xfrm>
        </p:spPr>
        <p:txBody>
          <a:bodyPr/>
          <a:lstStyle/>
          <a:p>
            <a:r>
              <a:rPr lang="en-US" sz="4800" dirty="0">
                <a:solidFill>
                  <a:srgbClr val="890505"/>
                </a:solidFill>
              </a:rPr>
              <a:t>ISAIAH 53:7B</a:t>
            </a:r>
          </a:p>
        </p:txBody>
      </p:sp>
      <p:sp>
        <p:nvSpPr>
          <p:cNvPr id="3" name="Content Placeholder 2"/>
          <p:cNvSpPr>
            <a:spLocks noGrp="1"/>
          </p:cNvSpPr>
          <p:nvPr>
            <p:ph idx="1"/>
          </p:nvPr>
        </p:nvSpPr>
        <p:spPr>
          <a:xfrm>
            <a:off x="1143000" y="1644445"/>
            <a:ext cx="10363200" cy="4572000"/>
          </a:xfrm>
        </p:spPr>
        <p:txBody>
          <a:bodyPr>
            <a:normAutofit/>
          </a:bodyPr>
          <a:lstStyle/>
          <a:p>
            <a:pPr>
              <a:buClr>
                <a:srgbClr val="890505"/>
              </a:buClr>
            </a:pPr>
            <a:r>
              <a:rPr lang="en-US" sz="4400" dirty="0">
                <a:solidFill>
                  <a:srgbClr val="495253"/>
                </a:solidFill>
              </a:rPr>
              <a:t>“…He was led like a lamb to the slaughter, and as a sheep before her shearers is silent, so he did not open his mouth.”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1697736"/>
          </a:xfrm>
        </p:spPr>
        <p:txBody>
          <a:bodyPr/>
          <a:lstStyle/>
          <a:p>
            <a:r>
              <a:rPr lang="en-US" sz="6000" dirty="0">
                <a:solidFill>
                  <a:srgbClr val="890505"/>
                </a:solidFill>
              </a:rPr>
              <a:t>3. Satisfied the Father (53:11-12)</a:t>
            </a:r>
          </a:p>
        </p:txBody>
      </p:sp>
      <p:sp>
        <p:nvSpPr>
          <p:cNvPr id="3" name="Content Placeholder 2"/>
          <p:cNvSpPr>
            <a:spLocks noGrp="1"/>
          </p:cNvSpPr>
          <p:nvPr>
            <p:ph idx="1"/>
          </p:nvPr>
        </p:nvSpPr>
        <p:spPr>
          <a:xfrm>
            <a:off x="1066800" y="1447800"/>
            <a:ext cx="10058400" cy="4907760"/>
          </a:xfrm>
        </p:spPr>
        <p:txBody>
          <a:bodyPr>
            <a:normAutofit/>
          </a:bodyPr>
          <a:lstStyle/>
          <a:p>
            <a:pPr>
              <a:buClr>
                <a:srgbClr val="890505"/>
              </a:buClr>
            </a:pPr>
            <a:r>
              <a:rPr lang="en-US" sz="4400" dirty="0">
                <a:solidFill>
                  <a:srgbClr val="495253"/>
                </a:solidFill>
              </a:rPr>
              <a:t>“After the suffering of his soul, he will see the light [of life] and be SATISFIED.” (53:11)</a:t>
            </a:r>
          </a:p>
          <a:p>
            <a:pPr>
              <a:buClr>
                <a:srgbClr val="890505"/>
              </a:buClr>
            </a:pPr>
            <a:r>
              <a:rPr lang="en-US" sz="4400" dirty="0">
                <a:solidFill>
                  <a:srgbClr val="495253"/>
                </a:solidFill>
              </a:rPr>
              <a:t>The righteousness and holiness of God are satisfied.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1697736"/>
          </a:xfrm>
        </p:spPr>
        <p:txBody>
          <a:bodyPr/>
          <a:lstStyle/>
          <a:p>
            <a:r>
              <a:rPr lang="en-US" sz="6000" dirty="0">
                <a:solidFill>
                  <a:srgbClr val="890505"/>
                </a:solidFill>
              </a:rPr>
              <a:t>3. Satisfied the Father (53:11-12)</a:t>
            </a:r>
          </a:p>
        </p:txBody>
      </p:sp>
      <p:sp>
        <p:nvSpPr>
          <p:cNvPr id="3" name="Content Placeholder 2"/>
          <p:cNvSpPr>
            <a:spLocks noGrp="1"/>
          </p:cNvSpPr>
          <p:nvPr>
            <p:ph idx="1"/>
          </p:nvPr>
        </p:nvSpPr>
        <p:spPr>
          <a:xfrm>
            <a:off x="1066800" y="1524000"/>
            <a:ext cx="10058400" cy="4831560"/>
          </a:xfrm>
        </p:spPr>
        <p:txBody>
          <a:bodyPr>
            <a:normAutofit/>
          </a:bodyPr>
          <a:lstStyle/>
          <a:p>
            <a:pPr>
              <a:buClr>
                <a:srgbClr val="890505"/>
              </a:buClr>
            </a:pPr>
            <a:r>
              <a:rPr lang="en-US" sz="4400" dirty="0">
                <a:solidFill>
                  <a:srgbClr val="495253"/>
                </a:solidFill>
              </a:rPr>
              <a:t>1 Peter 1:18-20– “You were redeemed…with the precious blood of Christ, a lamb without blemish or defect.  He was chosen before the creation of the world…”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10058400" cy="1164336"/>
          </a:xfrm>
        </p:spPr>
        <p:txBody>
          <a:bodyPr/>
          <a:lstStyle/>
          <a:p>
            <a:r>
              <a:rPr lang="en-US" sz="6000" dirty="0">
                <a:solidFill>
                  <a:srgbClr val="890505"/>
                </a:solidFill>
              </a:rPr>
              <a:t>3. Satisfied the Father (53:11-12)</a:t>
            </a:r>
          </a:p>
        </p:txBody>
      </p:sp>
      <p:sp>
        <p:nvSpPr>
          <p:cNvPr id="3" name="Content Placeholder 2"/>
          <p:cNvSpPr>
            <a:spLocks noGrp="1"/>
          </p:cNvSpPr>
          <p:nvPr>
            <p:ph idx="1"/>
          </p:nvPr>
        </p:nvSpPr>
        <p:spPr>
          <a:xfrm>
            <a:off x="1066800" y="1524000"/>
            <a:ext cx="10058400" cy="4145760"/>
          </a:xfrm>
        </p:spPr>
        <p:txBody>
          <a:bodyPr>
            <a:noAutofit/>
          </a:bodyPr>
          <a:lstStyle/>
          <a:p>
            <a:pPr>
              <a:buClr>
                <a:srgbClr val="890505"/>
              </a:buClr>
            </a:pPr>
            <a:r>
              <a:rPr lang="en-US" sz="4400" dirty="0">
                <a:solidFill>
                  <a:srgbClr val="495253"/>
                </a:solidFill>
              </a:rPr>
              <a:t>The death of Christ satisfied the law of God.  The theological term is </a:t>
            </a:r>
            <a:r>
              <a:rPr lang="en-US" sz="4400" dirty="0" smtClean="0">
                <a:solidFill>
                  <a:srgbClr val="495253"/>
                </a:solidFill>
              </a:rPr>
              <a:t>“propitiation.” (Mercy Seat)</a:t>
            </a:r>
            <a:endParaRPr lang="en-US" sz="4400" dirty="0">
              <a:solidFill>
                <a:srgbClr val="495253"/>
              </a:solidFill>
            </a:endParaRPr>
          </a:p>
          <a:p>
            <a:pPr>
              <a:buClr>
                <a:srgbClr val="890505"/>
              </a:buClr>
            </a:pPr>
            <a:r>
              <a:rPr lang="en-US" sz="4400" dirty="0">
                <a:solidFill>
                  <a:srgbClr val="495253"/>
                </a:solidFill>
              </a:rPr>
              <a:t>“This is love: not that we loved God, but that he loved us and sent his Son as an atoning sacrifice (propitiation-KJV) for our sins.”     1 John 4:10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r>
              <a:rPr lang="en-US" sz="4800" dirty="0">
                <a:solidFill>
                  <a:srgbClr val="890505"/>
                </a:solidFill>
              </a:rPr>
              <a:t>3. Satisfied the Father</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890505"/>
              </a:buClr>
            </a:pPr>
            <a:r>
              <a:rPr lang="en-US" sz="4400" dirty="0">
                <a:solidFill>
                  <a:srgbClr val="495253"/>
                </a:solidFill>
              </a:rPr>
              <a:t>1 John 2:2--  “He is the atoning sacrifice (propitiation-KJV) for our sins, and not only for ours but also for the sins of the whole world.”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r>
              <a:rPr lang="en-US" sz="4800" dirty="0">
                <a:solidFill>
                  <a:srgbClr val="890505"/>
                </a:solidFill>
              </a:rPr>
              <a:t>3. Satisfied the Father</a:t>
            </a:r>
          </a:p>
        </p:txBody>
      </p:sp>
      <p:sp>
        <p:nvSpPr>
          <p:cNvPr id="3" name="Content Placeholder 2"/>
          <p:cNvSpPr>
            <a:spLocks noGrp="1"/>
          </p:cNvSpPr>
          <p:nvPr>
            <p:ph idx="1"/>
          </p:nvPr>
        </p:nvSpPr>
        <p:spPr>
          <a:xfrm>
            <a:off x="1066800" y="1447800"/>
            <a:ext cx="10058400" cy="4907760"/>
          </a:xfrm>
        </p:spPr>
        <p:txBody>
          <a:bodyPr>
            <a:normAutofit/>
          </a:bodyPr>
          <a:lstStyle/>
          <a:p>
            <a:pPr>
              <a:buClr>
                <a:srgbClr val="890505"/>
              </a:buClr>
            </a:pPr>
            <a:r>
              <a:rPr lang="en-US" sz="4400" dirty="0">
                <a:solidFill>
                  <a:srgbClr val="495253"/>
                </a:solidFill>
              </a:rPr>
              <a:t>Romans 3:25– “God presented him as a sacrifice of atonement, (propitiation-KJV) through faith in his blood.  He did this to demonstrate his justice…”</a:t>
            </a:r>
          </a:p>
          <a:p>
            <a:pPr>
              <a:buClr>
                <a:srgbClr val="890505"/>
              </a:buClr>
            </a:pPr>
            <a:r>
              <a:rPr lang="en-US" sz="4400" dirty="0">
                <a:solidFill>
                  <a:srgbClr val="495253"/>
                </a:solidFill>
              </a:rPr>
              <a:t>The judge Himself stepped down and took our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1697736"/>
          </a:xfrm>
        </p:spPr>
        <p:txBody>
          <a:bodyPr/>
          <a:lstStyle/>
          <a:p>
            <a:r>
              <a:rPr lang="en-US" sz="6000" dirty="0">
                <a:solidFill>
                  <a:srgbClr val="890505"/>
                </a:solidFill>
              </a:rPr>
              <a:t>3. Satisfied the Father (53:11-12)</a:t>
            </a:r>
          </a:p>
        </p:txBody>
      </p:sp>
      <p:sp>
        <p:nvSpPr>
          <p:cNvPr id="3" name="Content Placeholder 2"/>
          <p:cNvSpPr>
            <a:spLocks noGrp="1"/>
          </p:cNvSpPr>
          <p:nvPr>
            <p:ph idx="1"/>
          </p:nvPr>
        </p:nvSpPr>
        <p:spPr>
          <a:xfrm>
            <a:off x="2438400" y="2590800"/>
            <a:ext cx="7772400" cy="3764760"/>
          </a:xfrm>
        </p:spPr>
        <p:txBody>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5400" dirty="0">
                <a:solidFill>
                  <a:srgbClr val="890505"/>
                </a:solidFill>
              </a:rPr>
              <a:t>3 Ways He is like a Lamb.</a:t>
            </a:r>
          </a:p>
        </p:txBody>
      </p:sp>
      <p:sp>
        <p:nvSpPr>
          <p:cNvPr id="3" name="Content Placeholder 2"/>
          <p:cNvSpPr>
            <a:spLocks noGrp="1"/>
          </p:cNvSpPr>
          <p:nvPr>
            <p:ph idx="1"/>
          </p:nvPr>
        </p:nvSpPr>
        <p:spPr>
          <a:xfrm>
            <a:off x="1066800" y="1600200"/>
            <a:ext cx="10058400" cy="4755360"/>
          </a:xfrm>
        </p:spPr>
        <p:txBody>
          <a:bodyPr>
            <a:normAutofit/>
          </a:bodyPr>
          <a:lstStyle/>
          <a:p>
            <a:pPr>
              <a:buClr>
                <a:srgbClr val="890505"/>
              </a:buClr>
            </a:pPr>
            <a:r>
              <a:rPr lang="en-US" sz="5400" dirty="0">
                <a:solidFill>
                  <a:srgbClr val="495253"/>
                </a:solidFill>
              </a:rPr>
              <a:t>1. </a:t>
            </a:r>
            <a:r>
              <a:rPr lang="en-US" sz="5400" u="sng" dirty="0">
                <a:solidFill>
                  <a:srgbClr val="495253"/>
                </a:solidFill>
              </a:rPr>
              <a:t>S</a:t>
            </a:r>
            <a:r>
              <a:rPr lang="en-US" sz="5400" dirty="0">
                <a:solidFill>
                  <a:srgbClr val="495253"/>
                </a:solidFill>
              </a:rPr>
              <a:t>ubstitute for Us.</a:t>
            </a:r>
          </a:p>
          <a:p>
            <a:pPr>
              <a:buClr>
                <a:srgbClr val="890505"/>
              </a:buClr>
            </a:pPr>
            <a:r>
              <a:rPr lang="en-US" sz="5400" dirty="0">
                <a:solidFill>
                  <a:srgbClr val="495253"/>
                </a:solidFill>
              </a:rPr>
              <a:t>2. </a:t>
            </a:r>
            <a:r>
              <a:rPr lang="en-US" sz="5400" u="sng" dirty="0">
                <a:solidFill>
                  <a:srgbClr val="495253"/>
                </a:solidFill>
              </a:rPr>
              <a:t>O</a:t>
            </a:r>
            <a:r>
              <a:rPr lang="en-US" sz="5400" dirty="0">
                <a:solidFill>
                  <a:srgbClr val="495253"/>
                </a:solidFill>
              </a:rPr>
              <a:t>ffering for Sin.</a:t>
            </a:r>
          </a:p>
          <a:p>
            <a:pPr>
              <a:buClr>
                <a:srgbClr val="890505"/>
              </a:buClr>
            </a:pPr>
            <a:r>
              <a:rPr lang="en-US" sz="5400" dirty="0">
                <a:solidFill>
                  <a:srgbClr val="495253"/>
                </a:solidFill>
              </a:rPr>
              <a:t>3. </a:t>
            </a:r>
            <a:r>
              <a:rPr lang="en-US" sz="5400" u="sng" dirty="0">
                <a:solidFill>
                  <a:srgbClr val="495253"/>
                </a:solidFill>
              </a:rPr>
              <a:t>S</a:t>
            </a:r>
            <a:r>
              <a:rPr lang="en-US" sz="5400" dirty="0">
                <a:solidFill>
                  <a:srgbClr val="495253"/>
                </a:solidFill>
              </a:rPr>
              <a:t>atisfied the Father.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914400"/>
          </a:xfrm>
        </p:spPr>
        <p:txBody>
          <a:bodyPr/>
          <a:lstStyle/>
          <a:p>
            <a:r>
              <a:rPr lang="en-US" sz="4800" dirty="0">
                <a:solidFill>
                  <a:srgbClr val="890505"/>
                </a:solidFill>
              </a:rPr>
              <a:t>Josephus (Book 18, chap.3)</a:t>
            </a:r>
          </a:p>
        </p:txBody>
      </p:sp>
      <p:sp>
        <p:nvSpPr>
          <p:cNvPr id="3" name="Content Placeholder 2"/>
          <p:cNvSpPr>
            <a:spLocks noGrp="1"/>
          </p:cNvSpPr>
          <p:nvPr>
            <p:ph idx="1"/>
          </p:nvPr>
        </p:nvSpPr>
        <p:spPr>
          <a:xfrm>
            <a:off x="1066800" y="914400"/>
            <a:ext cx="10058400" cy="5441160"/>
          </a:xfrm>
        </p:spPr>
        <p:txBody>
          <a:bodyPr>
            <a:noAutofit/>
          </a:bodyPr>
          <a:lstStyle/>
          <a:p>
            <a:pPr>
              <a:buClr>
                <a:srgbClr val="890505"/>
              </a:buClr>
            </a:pPr>
            <a:r>
              <a:rPr lang="en-US" sz="4400" dirty="0">
                <a:solidFill>
                  <a:srgbClr val="495253"/>
                </a:solidFill>
              </a:rPr>
              <a:t>“Now, there was about this time, Jesus, a man, if it be lawful to call him a man, for he was a doer of wonderful works,--a teacher of such men as receive the truth with pleasure. He drew over to him both many of the Jews, and many of the Gentiles.  He was the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10058400" cy="838200"/>
          </a:xfrm>
        </p:spPr>
        <p:txBody>
          <a:bodyPr/>
          <a:lstStyle/>
          <a:p>
            <a:r>
              <a:rPr lang="en-US" sz="4800" dirty="0">
                <a:solidFill>
                  <a:srgbClr val="890505"/>
                </a:solidFill>
              </a:rPr>
              <a:t>Josephus (Book 18, chap.3)</a:t>
            </a:r>
          </a:p>
        </p:txBody>
      </p:sp>
      <p:sp>
        <p:nvSpPr>
          <p:cNvPr id="3" name="Content Placeholder 2"/>
          <p:cNvSpPr>
            <a:spLocks noGrp="1"/>
          </p:cNvSpPr>
          <p:nvPr>
            <p:ph idx="1"/>
          </p:nvPr>
        </p:nvSpPr>
        <p:spPr>
          <a:xfrm>
            <a:off x="1066800" y="914400"/>
            <a:ext cx="10058400" cy="5441160"/>
          </a:xfrm>
        </p:spPr>
        <p:txBody>
          <a:bodyPr>
            <a:noAutofit/>
          </a:bodyPr>
          <a:lstStyle/>
          <a:p>
            <a:pPr>
              <a:buClr>
                <a:srgbClr val="890505"/>
              </a:buClr>
            </a:pPr>
            <a:r>
              <a:rPr lang="en-US" sz="3600" dirty="0">
                <a:solidFill>
                  <a:srgbClr val="495253"/>
                </a:solidFill>
              </a:rPr>
              <a:t>“…And when Pilate, at the suggestion of the principal men amongst us, had condemned him to the cross, those that loved him at the first did not forsake him, for he appeared to them alive again the third day, as the divine prophets had foretold these and 10,000 other wonderful things concerning him; and the tribe of Christians, so named from him, are not extinct at this day.”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515600" cy="914400"/>
          </a:xfrm>
        </p:spPr>
        <p:txBody>
          <a:bodyPr/>
          <a:lstStyle/>
          <a:p>
            <a:r>
              <a:rPr lang="en-US" sz="4800" dirty="0">
                <a:solidFill>
                  <a:srgbClr val="890505"/>
                </a:solidFill>
              </a:rPr>
              <a:t>What will you do with Jesus?</a:t>
            </a:r>
          </a:p>
        </p:txBody>
      </p:sp>
      <p:sp>
        <p:nvSpPr>
          <p:cNvPr id="3" name="Content Placeholder 2"/>
          <p:cNvSpPr>
            <a:spLocks noGrp="1"/>
          </p:cNvSpPr>
          <p:nvPr>
            <p:ph idx="1"/>
          </p:nvPr>
        </p:nvSpPr>
        <p:spPr>
          <a:xfrm>
            <a:off x="1066800" y="1783560"/>
            <a:ext cx="10058400" cy="4572000"/>
          </a:xfrm>
        </p:spPr>
        <p:txBody>
          <a:bodyPr>
            <a:normAutofit/>
          </a:bodyPr>
          <a:lstStyle/>
          <a:p>
            <a:pPr>
              <a:buClr>
                <a:srgbClr val="890505"/>
              </a:buClr>
            </a:pPr>
            <a:r>
              <a:rPr lang="en-US" sz="4400" dirty="0">
                <a:solidFill>
                  <a:srgbClr val="495253"/>
                </a:solidFill>
              </a:rPr>
              <a:t>“He came to that which was his own, but his own did not receive him.  Yet to all who received him, to those who believed in his name, he gave the right to become children of God.”         John 1:11-12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440"/>
            <a:ext cx="10363200" cy="914400"/>
          </a:xfrm>
        </p:spPr>
        <p:txBody>
          <a:bodyPr/>
          <a:lstStyle/>
          <a:p>
            <a:r>
              <a:rPr lang="en-US" sz="4800" dirty="0">
                <a:solidFill>
                  <a:srgbClr val="890505"/>
                </a:solidFill>
              </a:rPr>
              <a:t>Isaiah 53:7-12</a:t>
            </a: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0363200" cy="914400"/>
          </a:xfrm>
        </p:spPr>
        <p:txBody>
          <a:bodyPr/>
          <a:lstStyle/>
          <a:p>
            <a:r>
              <a:rPr lang="en-US" sz="4800" dirty="0">
                <a:solidFill>
                  <a:srgbClr val="890505"/>
                </a:solidFill>
              </a:rPr>
              <a:t>Isaiah 53 </a:t>
            </a:r>
          </a:p>
        </p:txBody>
      </p:sp>
      <p:sp>
        <p:nvSpPr>
          <p:cNvPr id="3" name="Content Placeholder 2"/>
          <p:cNvSpPr>
            <a:spLocks noGrp="1"/>
          </p:cNvSpPr>
          <p:nvPr>
            <p:ph idx="1"/>
          </p:nvPr>
        </p:nvSpPr>
        <p:spPr>
          <a:xfrm>
            <a:off x="1143000" y="1219200"/>
            <a:ext cx="9906000" cy="5060160"/>
          </a:xfrm>
        </p:spPr>
        <p:txBody>
          <a:bodyPr>
            <a:noAutofit/>
          </a:bodyPr>
          <a:lstStyle/>
          <a:p>
            <a:pPr>
              <a:buClr>
                <a:srgbClr val="890505"/>
              </a:buClr>
            </a:pPr>
            <a:r>
              <a:rPr lang="en-US" sz="4400" dirty="0">
                <a:solidFill>
                  <a:srgbClr val="495253"/>
                </a:solidFill>
              </a:rPr>
              <a:t>Isaiah is the prince of the prophets.</a:t>
            </a:r>
          </a:p>
          <a:p>
            <a:pPr>
              <a:buClr>
                <a:srgbClr val="890505"/>
              </a:buClr>
            </a:pPr>
            <a:r>
              <a:rPr lang="en-US" sz="4400" dirty="0">
                <a:solidFill>
                  <a:srgbClr val="495253"/>
                </a:solidFill>
              </a:rPr>
              <a:t>66 chapters in Isaiah and 66 books in Bible.</a:t>
            </a:r>
          </a:p>
          <a:p>
            <a:pPr>
              <a:buClr>
                <a:srgbClr val="890505"/>
              </a:buClr>
            </a:pPr>
            <a:r>
              <a:rPr lang="en-US" sz="4400" dirty="0">
                <a:solidFill>
                  <a:srgbClr val="495253"/>
                </a:solidFill>
              </a:rPr>
              <a:t>Is. 53 is quoted in Matthew 8, John 12, Acts 8, Romans  10 &amp; 15, and 1 Peter 2.</a:t>
            </a:r>
          </a:p>
          <a:p>
            <a:pPr>
              <a:buClr>
                <a:srgbClr val="890505"/>
              </a:buClr>
            </a:pPr>
            <a:r>
              <a:rPr lang="en-US" sz="4400" dirty="0">
                <a:solidFill>
                  <a:srgbClr val="495253"/>
                </a:solidFill>
              </a:rPr>
              <a:t>It is alluded to in 85 NT passages!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440"/>
            <a:ext cx="10363200" cy="914400"/>
          </a:xfrm>
        </p:spPr>
        <p:txBody>
          <a:bodyPr/>
          <a:lstStyle/>
          <a:p>
            <a:r>
              <a:rPr lang="en-US" sz="6600" dirty="0">
                <a:solidFill>
                  <a:srgbClr val="890505"/>
                </a:solidFill>
              </a:rPr>
              <a:t>Isaiah 53:7-12</a:t>
            </a: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24563"/>
            <a:ext cx="10363200" cy="914400"/>
          </a:xfrm>
        </p:spPr>
        <p:txBody>
          <a:bodyPr/>
          <a:lstStyle/>
          <a:p>
            <a:r>
              <a:rPr lang="en-US" sz="4800" dirty="0">
                <a:solidFill>
                  <a:srgbClr val="890505"/>
                </a:solidFill>
              </a:rPr>
              <a:t>Isaiah 53:7</a:t>
            </a:r>
          </a:p>
        </p:txBody>
      </p:sp>
      <p:sp>
        <p:nvSpPr>
          <p:cNvPr id="3" name="Content Placeholder 2"/>
          <p:cNvSpPr>
            <a:spLocks noGrp="1"/>
          </p:cNvSpPr>
          <p:nvPr>
            <p:ph idx="1"/>
          </p:nvPr>
        </p:nvSpPr>
        <p:spPr>
          <a:xfrm>
            <a:off x="1143000" y="1371600"/>
            <a:ext cx="9982200" cy="4983960"/>
          </a:xfrm>
        </p:spPr>
        <p:txBody>
          <a:bodyPr>
            <a:normAutofit/>
          </a:bodyPr>
          <a:lstStyle/>
          <a:p>
            <a:pPr>
              <a:buClr>
                <a:srgbClr val="890505"/>
              </a:buClr>
            </a:pPr>
            <a:r>
              <a:rPr lang="en-US" sz="4400" dirty="0">
                <a:solidFill>
                  <a:srgbClr val="495253"/>
                </a:solidFill>
              </a:rPr>
              <a:t>“He was oppressed and afflicted, yet he did not open his mouth; he was led like a lamb to the slaughter, and as a sheep before her shearers is silent, so he did not open his mouth.”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02440"/>
            <a:ext cx="10363200" cy="914400"/>
          </a:xfrm>
        </p:spPr>
        <p:txBody>
          <a:bodyPr/>
          <a:lstStyle/>
          <a:p>
            <a:r>
              <a:rPr lang="en-US" sz="4800" dirty="0">
                <a:solidFill>
                  <a:srgbClr val="890505"/>
                </a:solidFill>
              </a:rPr>
              <a:t>Isaiah 53:8</a:t>
            </a:r>
          </a:p>
        </p:txBody>
      </p:sp>
      <p:sp>
        <p:nvSpPr>
          <p:cNvPr id="3" name="Content Placeholder 2"/>
          <p:cNvSpPr>
            <a:spLocks noGrp="1"/>
          </p:cNvSpPr>
          <p:nvPr>
            <p:ph idx="1"/>
          </p:nvPr>
        </p:nvSpPr>
        <p:spPr>
          <a:xfrm>
            <a:off x="1143000" y="1371600"/>
            <a:ext cx="9982200" cy="4983960"/>
          </a:xfrm>
        </p:spPr>
        <p:txBody>
          <a:bodyPr>
            <a:normAutofit/>
          </a:bodyPr>
          <a:lstStyle/>
          <a:p>
            <a:pPr>
              <a:buClr>
                <a:srgbClr val="890505"/>
              </a:buClr>
            </a:pPr>
            <a:r>
              <a:rPr lang="en-US" sz="4400" dirty="0">
                <a:solidFill>
                  <a:srgbClr val="495253"/>
                </a:solidFill>
              </a:rPr>
              <a:t>“By oppression and judgment he was taken away.  And who can speak of his descendants?   For he was cut off  from the land of the living; for the transgression of my  people he was stricken.”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10363200" cy="914400"/>
          </a:xfrm>
        </p:spPr>
        <p:txBody>
          <a:bodyPr/>
          <a:lstStyle/>
          <a:p>
            <a:r>
              <a:rPr lang="en-US" sz="4400" dirty="0">
                <a:solidFill>
                  <a:srgbClr val="890505"/>
                </a:solidFill>
              </a:rPr>
              <a:t>Isaiah 53:9</a:t>
            </a:r>
          </a:p>
        </p:txBody>
      </p:sp>
      <p:sp>
        <p:nvSpPr>
          <p:cNvPr id="3" name="Content Placeholder 2"/>
          <p:cNvSpPr>
            <a:spLocks noGrp="1"/>
          </p:cNvSpPr>
          <p:nvPr>
            <p:ph idx="1"/>
          </p:nvPr>
        </p:nvSpPr>
        <p:spPr>
          <a:xfrm>
            <a:off x="1143000" y="1371600"/>
            <a:ext cx="9982200" cy="4983960"/>
          </a:xfrm>
        </p:spPr>
        <p:txBody>
          <a:bodyPr>
            <a:normAutofit/>
          </a:bodyPr>
          <a:lstStyle/>
          <a:p>
            <a:pPr>
              <a:buClr>
                <a:srgbClr val="890505"/>
              </a:buClr>
            </a:pPr>
            <a:r>
              <a:rPr lang="en-US" sz="4400" dirty="0">
                <a:solidFill>
                  <a:srgbClr val="495253"/>
                </a:solidFill>
              </a:rPr>
              <a:t>“He was assigned a grave with the wicked, and with the rich in his death, though he had done no violence, nor was any deceit in his mouth.”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1980</TotalTime>
  <Words>1454</Words>
  <Application>Microsoft Office PowerPoint</Application>
  <PresentationFormat>Custom</PresentationFormat>
  <Paragraphs>101</Paragraphs>
  <Slides>39</Slides>
  <Notes>0</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Metro</vt:lpstr>
      <vt:lpstr>1_Metro</vt:lpstr>
      <vt:lpstr>Slide 1</vt:lpstr>
      <vt:lpstr>THE MYSTERY OF GOD’S SERVANT (PART 3)</vt:lpstr>
      <vt:lpstr>ISAIAH 53:7B</vt:lpstr>
      <vt:lpstr>Isaiah 53:7-12</vt:lpstr>
      <vt:lpstr>Isaiah 53 </vt:lpstr>
      <vt:lpstr>Isaiah 53:7-12</vt:lpstr>
      <vt:lpstr>Isaiah 53:7</vt:lpstr>
      <vt:lpstr>Isaiah 53:8</vt:lpstr>
      <vt:lpstr>Isaiah 53:9</vt:lpstr>
      <vt:lpstr>Isaiah 53:10</vt:lpstr>
      <vt:lpstr>Isaiah 53:11</vt:lpstr>
      <vt:lpstr>Isaiah 53:12</vt:lpstr>
      <vt:lpstr>The Messiah is like a Lamb in 3 Important Ways.</vt:lpstr>
      <vt:lpstr>3 Ways He is like a Lamb.</vt:lpstr>
      <vt:lpstr>1. Substitute for Us. (53:7-8)</vt:lpstr>
      <vt:lpstr>Acts 8:32ff</vt:lpstr>
      <vt:lpstr>1. Substitute for Us. (53:7-8)</vt:lpstr>
      <vt:lpstr>1. Substitute for Us. (53:7-8)</vt:lpstr>
      <vt:lpstr>1. Substitute for Us. (53:7-8)</vt:lpstr>
      <vt:lpstr>1. Substitute for Us. (53:7-8)</vt:lpstr>
      <vt:lpstr>1. Substitute for Us. (53:7-8)</vt:lpstr>
      <vt:lpstr>3 Ways He is like a Lamb.</vt:lpstr>
      <vt:lpstr>2. Offering for Sin. (53:9-10)</vt:lpstr>
      <vt:lpstr>2. Offering for Sin.</vt:lpstr>
      <vt:lpstr>2. Offering for Sin. </vt:lpstr>
      <vt:lpstr>2. Offering for Sin. </vt:lpstr>
      <vt:lpstr>Hebrews 2:11 &amp; 18</vt:lpstr>
      <vt:lpstr>2. Offering for Sin. </vt:lpstr>
      <vt:lpstr>3 Ways He is like a Lamb.</vt:lpstr>
      <vt:lpstr>3. Satisfied the Father (53:11-12)</vt:lpstr>
      <vt:lpstr>3. Satisfied the Father (53:11-12)</vt:lpstr>
      <vt:lpstr>3. Satisfied the Father (53:11-12)</vt:lpstr>
      <vt:lpstr>3. Satisfied the Father</vt:lpstr>
      <vt:lpstr>3. Satisfied the Father</vt:lpstr>
      <vt:lpstr>3. Satisfied the Father (53:11-12)</vt:lpstr>
      <vt:lpstr>3 Ways He is like a Lamb.</vt:lpstr>
      <vt:lpstr>Josephus (Book 18, chap.3)</vt:lpstr>
      <vt:lpstr>Josephus (Book 18, chap.3)</vt:lpstr>
      <vt:lpstr>What will you do with Jesus?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hokuf</dc:creator>
  <cp:lastModifiedBy>steve hokuf</cp:lastModifiedBy>
  <cp:revision>15</cp:revision>
  <dcterms:created xsi:type="dcterms:W3CDTF">2021-03-15T12:52:43Z</dcterms:created>
  <dcterms:modified xsi:type="dcterms:W3CDTF">2021-03-21T04:11:10Z</dcterms:modified>
</cp:coreProperties>
</file>