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8" r:id="rId3"/>
    <p:sldId id="257" r:id="rId4"/>
    <p:sldId id="259" r:id="rId5"/>
    <p:sldId id="260" r:id="rId6"/>
    <p:sldId id="262" r:id="rId7"/>
    <p:sldId id="261" r:id="rId8"/>
    <p:sldId id="263" r:id="rId9"/>
    <p:sldId id="271" r:id="rId10"/>
    <p:sldId id="264" r:id="rId11"/>
    <p:sldId id="265" r:id="rId12"/>
    <p:sldId id="272" r:id="rId13"/>
    <p:sldId id="273" r:id="rId14"/>
    <p:sldId id="274" r:id="rId15"/>
    <p:sldId id="266" r:id="rId16"/>
    <p:sldId id="275" r:id="rId17"/>
    <p:sldId id="267" r:id="rId18"/>
    <p:sldId id="277" r:id="rId19"/>
    <p:sldId id="276" r:id="rId20"/>
    <p:sldId id="282" r:id="rId21"/>
    <p:sldId id="285" r:id="rId22"/>
    <p:sldId id="286" r:id="rId23"/>
    <p:sldId id="288" r:id="rId24"/>
    <p:sldId id="287" r:id="rId25"/>
    <p:sldId id="268" r:id="rId26"/>
    <p:sldId id="278" r:id="rId27"/>
    <p:sldId id="269" r:id="rId28"/>
    <p:sldId id="279" r:id="rId29"/>
    <p:sldId id="270" r:id="rId30"/>
    <p:sldId id="280" r:id="rId31"/>
    <p:sldId id="281" r:id="rId32"/>
    <p:sldId id="284" r:id="rId33"/>
    <p:sldId id="283" r:id="rId34"/>
    <p:sldId id="289" r:id="rId35"/>
    <p:sldId id="292" r:id="rId36"/>
    <p:sldId id="290" r:id="rId37"/>
    <p:sldId id="291"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FF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778"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D4083F73-BBF6-459A-8DD5-2ACB98CEFE26}" type="datetimeFigureOut">
              <a:rPr lang="en-US" smtClean="0"/>
              <a:pPr/>
              <a:t>2/6/2021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72E3E78E-0435-4FDB-9967-5EF0A96C75D4}" type="slidenum">
              <a:rPr lang="en-US" smtClean="0"/>
              <a:pPr/>
              <a:t>‹#›</a:t>
            </a:fld>
            <a:endParaRPr lang="en-US"/>
          </a:p>
        </p:txBody>
      </p:sp>
      <p:sp>
        <p:nvSpPr>
          <p:cNvPr id="32" name="Rectangle 31"/>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a:xfrm>
            <a:off x="412744" y="680477"/>
            <a:ext cx="6096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0" name="Rectangle 39"/>
          <p:cNvSpPr/>
          <p:nvPr/>
        </p:nvSpPr>
        <p:spPr>
          <a:xfrm>
            <a:off x="35876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1" name="Rectangle 40"/>
          <p:cNvSpPr/>
          <p:nvPr/>
        </p:nvSpPr>
        <p:spPr>
          <a:xfrm>
            <a:off x="333360"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2" name="Rectangle 41"/>
          <p:cNvSpPr/>
          <p:nvPr/>
        </p:nvSpPr>
        <p:spPr>
          <a:xfrm>
            <a:off x="295691"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56" name="Rectangle 55"/>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5" name="Rectangle 64"/>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6" name="Rectangle 65"/>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7" name="Rectangle 66"/>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4083F73-BBF6-459A-8DD5-2ACB98CEFE26}" type="datetimeFigureOut">
              <a:rPr lang="en-US" smtClean="0"/>
              <a:pPr/>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3E78E-0435-4FDB-9967-5EF0A96C75D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4083F73-BBF6-459A-8DD5-2ACB98CEFE26}" type="datetimeFigureOut">
              <a:rPr lang="en-US" smtClean="0"/>
              <a:pPr/>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3E78E-0435-4FDB-9967-5EF0A96C75D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4083F73-BBF6-459A-8DD5-2ACB98CEFE26}" type="datetimeFigureOut">
              <a:rPr lang="en-US" smtClean="0"/>
              <a:pPr/>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3E78E-0435-4FDB-9967-5EF0A96C75D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9" name="Freeform 18"/>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4083F73-BBF6-459A-8DD5-2ACB98CEFE26}" type="datetimeFigureOut">
              <a:rPr lang="en-US" smtClean="0"/>
              <a:pPr/>
              <a:t>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E3E78E-0435-4FDB-9967-5EF0A96C75D4}" type="slidenum">
              <a:rPr lang="en-US" smtClean="0"/>
              <a:pPr/>
              <a:t>‹#›</a:t>
            </a:fld>
            <a:endParaRPr lang="en-US"/>
          </a:p>
        </p:txBody>
      </p:sp>
      <p:sp>
        <p:nvSpPr>
          <p:cNvPr id="7" name="Rectangle 6"/>
          <p:cNvSpPr/>
          <p:nvPr/>
        </p:nvSpPr>
        <p:spPr>
          <a:xfrm>
            <a:off x="484213" y="402265"/>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4083F73-BBF6-459A-8DD5-2ACB98CEFE26}" type="datetimeFigureOut">
              <a:rPr lang="en-US" smtClean="0"/>
              <a:pPr/>
              <a:t>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3E78E-0435-4FDB-9967-5EF0A96C75D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6"/>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4083F73-BBF6-459A-8DD5-2ACB98CEFE26}" type="datetimeFigureOut">
              <a:rPr lang="en-US" smtClean="0"/>
              <a:pPr/>
              <a:t>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E3E78E-0435-4FDB-9967-5EF0A96C75D4}" type="slidenum">
              <a:rPr lang="en-US" smtClean="0"/>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D4083F73-BBF6-459A-8DD5-2ACB98CEFE26}" type="datetimeFigureOut">
              <a:rPr lang="en-US" smtClean="0"/>
              <a:pPr/>
              <a:t>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E3E78E-0435-4FDB-9967-5EF0A96C75D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083F73-BBF6-459A-8DD5-2ACB98CEFE26}" type="datetimeFigureOut">
              <a:rPr lang="en-US" smtClean="0"/>
              <a:pPr/>
              <a:t>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E3E78E-0435-4FDB-9967-5EF0A96C75D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D4083F73-BBF6-459A-8DD5-2ACB98CEFE26}" type="datetimeFigureOut">
              <a:rPr lang="en-US" smtClean="0"/>
              <a:pPr/>
              <a:t>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E3E78E-0435-4FDB-9967-5EF0A96C75D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9" name="Straight Connector 8"/>
          <p:cNvCxnSpPr/>
          <p:nvPr/>
        </p:nvCxnSpPr>
        <p:spPr>
          <a:xfrm flipV="1">
            <a:off x="484260"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3"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3"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79"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D4083F73-BBF6-459A-8DD5-2ACB98CEFE26}" type="datetimeFigureOut">
              <a:rPr lang="en-US" smtClean="0"/>
              <a:pPr/>
              <a:t>2/6/2021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fld id="{72E3E78E-0435-4FDB-9967-5EF0A96C75D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1"/>
            <a:ext cx="48768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340388" y="5047394"/>
            <a:ext cx="97536"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340388" y="4796819"/>
            <a:ext cx="97536"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340388" y="4637685"/>
            <a:ext cx="97536"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40388" y="4542559"/>
            <a:ext cx="97536"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2" name="Rectangle 11"/>
          <p:cNvSpPr/>
          <p:nvPr/>
        </p:nvSpPr>
        <p:spPr>
          <a:xfrm>
            <a:off x="412744" y="680477"/>
            <a:ext cx="6096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5" name="Rectangle 14"/>
          <p:cNvSpPr/>
          <p:nvPr/>
        </p:nvSpPr>
        <p:spPr>
          <a:xfrm>
            <a:off x="358764" y="680477"/>
            <a:ext cx="36576"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16" name="Rectangle 15"/>
          <p:cNvSpPr/>
          <p:nvPr/>
        </p:nvSpPr>
        <p:spPr>
          <a:xfrm>
            <a:off x="333360"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7" name="Rectangle 16"/>
          <p:cNvSpPr/>
          <p:nvPr/>
        </p:nvSpPr>
        <p:spPr>
          <a:xfrm>
            <a:off x="295691" y="680477"/>
            <a:ext cx="1219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1219200" y="512064"/>
            <a:ext cx="10363200" cy="914400"/>
          </a:xfrm>
          <a:prstGeom prst="rect">
            <a:avLst/>
          </a:prstGeom>
        </p:spPr>
        <p:txBody>
          <a:bodyPr vert="horz" anchor="t">
            <a:noAutofit/>
          </a:bodyPr>
          <a:lstStyle/>
          <a:p>
            <a:r>
              <a:rPr kumimoji="0" lang="en-US"/>
              <a:t>Click to edit Master title style</a:t>
            </a:r>
          </a:p>
        </p:txBody>
      </p:sp>
      <p:sp>
        <p:nvSpPr>
          <p:cNvPr id="13" name="Text Placeholder 12"/>
          <p:cNvSpPr>
            <a:spLocks noGrp="1"/>
          </p:cNvSpPr>
          <p:nvPr>
            <p:ph type="body" idx="1"/>
          </p:nvPr>
        </p:nvSpPr>
        <p:spPr>
          <a:xfrm>
            <a:off x="1219200" y="1783560"/>
            <a:ext cx="10363200" cy="457200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636000" y="6416676"/>
            <a:ext cx="2844800" cy="365125"/>
          </a:xfrm>
          <a:prstGeom prst="rect">
            <a:avLst/>
          </a:prstGeom>
        </p:spPr>
        <p:txBody>
          <a:bodyPr vert="horz" anchor="b"/>
          <a:lstStyle>
            <a:lvl1pPr algn="l" eaLnBrk="1" latinLnBrk="0" hangingPunct="1">
              <a:defRPr kumimoji="0" sz="1100">
                <a:solidFill>
                  <a:schemeClr val="tx2"/>
                </a:solidFill>
              </a:defRPr>
            </a:lvl1pPr>
            <a:extLst/>
          </a:lstStyle>
          <a:p>
            <a:fld id="{D4083F73-BBF6-459A-8DD5-2ACB98CEFE26}" type="datetimeFigureOut">
              <a:rPr lang="en-US" smtClean="0"/>
              <a:pPr/>
              <a:t>2/6/2021</a:t>
            </a:fld>
            <a:endParaRPr lang="en-US"/>
          </a:p>
        </p:txBody>
      </p:sp>
      <p:sp>
        <p:nvSpPr>
          <p:cNvPr id="3" name="Footer Placeholder 2"/>
          <p:cNvSpPr>
            <a:spLocks noGrp="1"/>
          </p:cNvSpPr>
          <p:nvPr>
            <p:ph type="ftr" sz="quarter" idx="3"/>
          </p:nvPr>
        </p:nvSpPr>
        <p:spPr>
          <a:xfrm>
            <a:off x="1219200" y="6416676"/>
            <a:ext cx="74168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11480800" y="6416676"/>
            <a:ext cx="609600" cy="365125"/>
          </a:xfrm>
          <a:prstGeom prst="rect">
            <a:avLst/>
          </a:prstGeom>
        </p:spPr>
        <p:txBody>
          <a:bodyPr vert="horz" anchor="b"/>
          <a:lstStyle>
            <a:lvl1pPr algn="l" eaLnBrk="1" latinLnBrk="0" hangingPunct="1">
              <a:defRPr kumimoji="0" sz="1200">
                <a:solidFill>
                  <a:schemeClr val="tx2"/>
                </a:solidFill>
              </a:defRPr>
            </a:lvl1pPr>
            <a:extLst/>
          </a:lstStyle>
          <a:p>
            <a:fld id="{72E3E78E-0435-4FDB-9967-5EF0A96C75D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066800"/>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219200" y="1905000"/>
            <a:ext cx="10363200" cy="4572000"/>
          </a:xfrm>
        </p:spPr>
        <p:txBody>
          <a:bodyPr>
            <a:normAutofit/>
          </a:bodyPr>
          <a:lstStyle/>
          <a:p>
            <a:pPr>
              <a:buClr>
                <a:srgbClr val="06FFAB"/>
              </a:buClr>
            </a:pPr>
            <a:r>
              <a:rPr lang="en-US" sz="5400" dirty="0"/>
              <a:t>1.  R-- Revelation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990600"/>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447800" y="2133600"/>
            <a:ext cx="10363200" cy="4572000"/>
          </a:xfrm>
        </p:spPr>
        <p:txBody>
          <a:bodyPr>
            <a:normAutofit/>
          </a:bodyPr>
          <a:lstStyle/>
          <a:p>
            <a:pPr>
              <a:buClr>
                <a:srgbClr val="06FFAB"/>
              </a:buClr>
            </a:pPr>
            <a:r>
              <a:rPr lang="en-US" sz="4000" dirty="0"/>
              <a:t>1.  R– Revelation</a:t>
            </a:r>
          </a:p>
          <a:p>
            <a:pPr>
              <a:buClr>
                <a:srgbClr val="06FFAB"/>
              </a:buClr>
            </a:pPr>
            <a:r>
              <a:rPr lang="en-US" sz="5400" dirty="0"/>
              <a:t>2.  R- Return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990600"/>
            <a:ext cx="10363200" cy="914400"/>
          </a:xfrm>
        </p:spPr>
        <p:txBody>
          <a:bodyPr/>
          <a:lstStyle/>
          <a:p>
            <a:r>
              <a:rPr lang="en-US" dirty="0">
                <a:solidFill>
                  <a:srgbClr val="06FFAB"/>
                </a:solidFill>
              </a:rPr>
              <a:t>2.  </a:t>
            </a:r>
            <a:r>
              <a:rPr lang="en-US" sz="4800" b="1" i="1" dirty="0">
                <a:solidFill>
                  <a:srgbClr val="06FFAB"/>
                </a:solidFill>
              </a:rPr>
              <a:t>R</a:t>
            </a:r>
            <a:r>
              <a:rPr lang="en-US" dirty="0">
                <a:solidFill>
                  <a:srgbClr val="06FFAB"/>
                </a:solidFill>
              </a:rPr>
              <a:t>eturn  (4:14-15)</a:t>
            </a:r>
          </a:p>
        </p:txBody>
      </p:sp>
      <p:sp>
        <p:nvSpPr>
          <p:cNvPr id="2" name="Content Placeholder 1"/>
          <p:cNvSpPr>
            <a:spLocks noGrp="1"/>
          </p:cNvSpPr>
          <p:nvPr>
            <p:ph idx="1"/>
          </p:nvPr>
        </p:nvSpPr>
        <p:spPr>
          <a:xfrm>
            <a:off x="1219200" y="2133600"/>
            <a:ext cx="10363200" cy="4572000"/>
          </a:xfrm>
        </p:spPr>
        <p:txBody>
          <a:bodyPr>
            <a:normAutofit/>
          </a:bodyPr>
          <a:lstStyle/>
          <a:p>
            <a:pPr>
              <a:buClr>
                <a:srgbClr val="06FFAB"/>
              </a:buClr>
            </a:pPr>
            <a:r>
              <a:rPr lang="en-US" sz="4800" dirty="0"/>
              <a:t>“The coming of the Lord.”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990600"/>
            <a:ext cx="10363200" cy="914400"/>
          </a:xfrm>
        </p:spPr>
        <p:txBody>
          <a:bodyPr/>
          <a:lstStyle/>
          <a:p>
            <a:r>
              <a:rPr lang="en-US" dirty="0">
                <a:solidFill>
                  <a:srgbClr val="06FFAB"/>
                </a:solidFill>
              </a:rPr>
              <a:t>1 Thessalonians 4:14</a:t>
            </a:r>
          </a:p>
        </p:txBody>
      </p:sp>
      <p:sp>
        <p:nvSpPr>
          <p:cNvPr id="2" name="Content Placeholder 1"/>
          <p:cNvSpPr>
            <a:spLocks noGrp="1"/>
          </p:cNvSpPr>
          <p:nvPr>
            <p:ph idx="1"/>
          </p:nvPr>
        </p:nvSpPr>
        <p:spPr>
          <a:xfrm>
            <a:off x="1143000" y="2133600"/>
            <a:ext cx="10363200" cy="4572000"/>
          </a:xfrm>
        </p:spPr>
        <p:txBody>
          <a:bodyPr>
            <a:normAutofit/>
          </a:bodyPr>
          <a:lstStyle/>
          <a:p>
            <a:pPr>
              <a:buClr>
                <a:srgbClr val="06FFAB"/>
              </a:buClr>
            </a:pPr>
            <a:r>
              <a:rPr lang="en-US" sz="4800" dirty="0"/>
              <a:t>“We believe that Jesus died and rose again and so we believe that God will bring with Jesus those who have fallen asleep in him.”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1066800"/>
            <a:ext cx="10363200" cy="914400"/>
          </a:xfrm>
        </p:spPr>
        <p:txBody>
          <a:bodyPr/>
          <a:lstStyle/>
          <a:p>
            <a:r>
              <a:rPr lang="en-US" dirty="0">
                <a:solidFill>
                  <a:srgbClr val="06FFAB"/>
                </a:solidFill>
              </a:rPr>
              <a:t>1 Thess. 4:15</a:t>
            </a:r>
          </a:p>
        </p:txBody>
      </p:sp>
      <p:sp>
        <p:nvSpPr>
          <p:cNvPr id="2" name="Content Placeholder 1"/>
          <p:cNvSpPr>
            <a:spLocks noGrp="1"/>
          </p:cNvSpPr>
          <p:nvPr>
            <p:ph idx="1"/>
          </p:nvPr>
        </p:nvSpPr>
        <p:spPr>
          <a:xfrm>
            <a:off x="1066800" y="2057400"/>
            <a:ext cx="10363200" cy="4572000"/>
          </a:xfrm>
        </p:spPr>
        <p:txBody>
          <a:bodyPr>
            <a:noAutofit/>
          </a:bodyPr>
          <a:lstStyle/>
          <a:p>
            <a:pPr>
              <a:buClr>
                <a:srgbClr val="06FFAB"/>
              </a:buClr>
            </a:pPr>
            <a:r>
              <a:rPr lang="en-US" sz="4400" dirty="0"/>
              <a:t>“According to the Lord’s own word, we tell you that we who are still alive, who are left till the coming of the Lord, will certainly not precede those who have fallen asleep.”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66800"/>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371600" y="2133600"/>
            <a:ext cx="10363200" cy="4572000"/>
          </a:xfrm>
        </p:spPr>
        <p:txBody>
          <a:bodyPr>
            <a:normAutofit/>
          </a:bodyPr>
          <a:lstStyle/>
          <a:p>
            <a:pPr>
              <a:buClr>
                <a:srgbClr val="06FFAB"/>
              </a:buClr>
            </a:pPr>
            <a:r>
              <a:rPr lang="en-US" sz="4000" dirty="0"/>
              <a:t>1.  R– Revelation</a:t>
            </a:r>
          </a:p>
          <a:p>
            <a:pPr>
              <a:buClr>
                <a:srgbClr val="06FFAB"/>
              </a:buClr>
            </a:pPr>
            <a:r>
              <a:rPr lang="en-US" sz="4000" dirty="0"/>
              <a:t>2.  R- Return</a:t>
            </a:r>
          </a:p>
          <a:p>
            <a:pPr>
              <a:buClr>
                <a:srgbClr val="06FFAB"/>
              </a:buClr>
            </a:pPr>
            <a:r>
              <a:rPr lang="en-US" sz="5400" dirty="0"/>
              <a:t>3.  R- Resurrection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09135" y="870155"/>
            <a:ext cx="10363200" cy="914400"/>
          </a:xfrm>
        </p:spPr>
        <p:txBody>
          <a:bodyPr/>
          <a:lstStyle/>
          <a:p>
            <a:r>
              <a:rPr lang="en-US" dirty="0">
                <a:solidFill>
                  <a:srgbClr val="06FFAB"/>
                </a:solidFill>
              </a:rPr>
              <a:t>3.  </a:t>
            </a:r>
            <a:r>
              <a:rPr lang="en-US" sz="5400" b="1" i="1" dirty="0">
                <a:solidFill>
                  <a:srgbClr val="06FFAB"/>
                </a:solidFill>
              </a:rPr>
              <a:t>R</a:t>
            </a:r>
            <a:r>
              <a:rPr lang="en-US" dirty="0">
                <a:solidFill>
                  <a:srgbClr val="06FFAB"/>
                </a:solidFill>
              </a:rPr>
              <a:t>esurrection  (4:14-16)</a:t>
            </a:r>
          </a:p>
        </p:txBody>
      </p:sp>
      <p:sp>
        <p:nvSpPr>
          <p:cNvPr id="2" name="Content Placeholder 1"/>
          <p:cNvSpPr>
            <a:spLocks noGrp="1"/>
          </p:cNvSpPr>
          <p:nvPr>
            <p:ph idx="1"/>
          </p:nvPr>
        </p:nvSpPr>
        <p:spPr>
          <a:xfrm>
            <a:off x="1219200" y="2133600"/>
            <a:ext cx="10363200" cy="4572000"/>
          </a:xfrm>
        </p:spPr>
        <p:txBody>
          <a:bodyPr>
            <a:normAutofit/>
          </a:bodyPr>
          <a:lstStyle/>
          <a:p>
            <a:pPr>
              <a:buClr>
                <a:srgbClr val="06FFAB"/>
              </a:buClr>
            </a:pPr>
            <a:r>
              <a:rPr lang="en-US" sz="4800" dirty="0"/>
              <a:t>“The dead in Christ will rise first…"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869160"/>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447800" y="2057400"/>
            <a:ext cx="10363200" cy="4572000"/>
          </a:xfrm>
        </p:spPr>
        <p:txBody>
          <a:bodyPr>
            <a:normAutofit/>
          </a:bodyPr>
          <a:lstStyle/>
          <a:p>
            <a:pPr>
              <a:buClr>
                <a:srgbClr val="06FFAB"/>
              </a:buClr>
            </a:pPr>
            <a:r>
              <a:rPr lang="en-US" sz="3600" dirty="0"/>
              <a:t>1.  R– Revelation</a:t>
            </a:r>
          </a:p>
          <a:p>
            <a:pPr>
              <a:buClr>
                <a:srgbClr val="06FFAB"/>
              </a:buClr>
            </a:pPr>
            <a:r>
              <a:rPr lang="en-US" sz="3600" dirty="0"/>
              <a:t>2.  R- Return</a:t>
            </a:r>
          </a:p>
          <a:p>
            <a:pPr>
              <a:buClr>
                <a:srgbClr val="06FFAB"/>
              </a:buClr>
            </a:pPr>
            <a:r>
              <a:rPr lang="en-US" sz="3600" dirty="0"/>
              <a:t>3.  R- Resurrection</a:t>
            </a:r>
          </a:p>
          <a:p>
            <a:pPr>
              <a:buClr>
                <a:srgbClr val="06FFAB"/>
              </a:buClr>
            </a:pPr>
            <a:r>
              <a:rPr lang="en-US" sz="5400" dirty="0"/>
              <a:t>4.  R- Rapture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850490"/>
            <a:ext cx="10363200" cy="914400"/>
          </a:xfrm>
        </p:spPr>
        <p:txBody>
          <a:bodyPr/>
          <a:lstStyle/>
          <a:p>
            <a:r>
              <a:rPr lang="en-US" dirty="0">
                <a:solidFill>
                  <a:srgbClr val="06FFAB"/>
                </a:solidFill>
              </a:rPr>
              <a:t>4.  R-</a:t>
            </a:r>
            <a:r>
              <a:rPr lang="en-US" sz="5400" b="1" i="1" dirty="0">
                <a:solidFill>
                  <a:srgbClr val="06FFAB"/>
                </a:solidFill>
              </a:rPr>
              <a:t>R</a:t>
            </a:r>
            <a:r>
              <a:rPr lang="en-US" dirty="0">
                <a:solidFill>
                  <a:srgbClr val="06FFAB"/>
                </a:solidFill>
              </a:rPr>
              <a:t>apture (4:17)</a:t>
            </a:r>
          </a:p>
        </p:txBody>
      </p:sp>
      <p:sp>
        <p:nvSpPr>
          <p:cNvPr id="2" name="Content Placeholder 1"/>
          <p:cNvSpPr>
            <a:spLocks noGrp="1"/>
          </p:cNvSpPr>
          <p:nvPr>
            <p:ph idx="1"/>
          </p:nvPr>
        </p:nvSpPr>
        <p:spPr>
          <a:xfrm>
            <a:off x="1447800" y="2209800"/>
            <a:ext cx="10363200" cy="4572000"/>
          </a:xfrm>
        </p:spPr>
        <p:txBody>
          <a:bodyPr>
            <a:normAutofit/>
          </a:bodyPr>
          <a:lstStyle/>
          <a:p>
            <a:pPr>
              <a:buClr>
                <a:srgbClr val="06FFAB"/>
              </a:buClr>
            </a:pPr>
            <a:r>
              <a:rPr lang="en-US" sz="4400" dirty="0"/>
              <a:t>“Rapture” comes the Latin Vulgate translation (R.C.C.).</a:t>
            </a:r>
          </a:p>
          <a:p>
            <a:pPr>
              <a:buClr>
                <a:srgbClr val="06FFAB"/>
              </a:buClr>
            </a:pPr>
            <a:r>
              <a:rPr lang="en-US" sz="4400" dirty="0"/>
              <a:t>“</a:t>
            </a:r>
            <a:r>
              <a:rPr lang="en-US" sz="4400" dirty="0" err="1"/>
              <a:t>Raptus</a:t>
            </a:r>
            <a:r>
              <a:rPr lang="en-US" sz="4400"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990600"/>
            <a:ext cx="10363200" cy="914400"/>
          </a:xfrm>
        </p:spPr>
        <p:txBody>
          <a:bodyPr/>
          <a:lstStyle/>
          <a:p>
            <a:r>
              <a:rPr lang="en-US" dirty="0">
                <a:solidFill>
                  <a:srgbClr val="06FFAB"/>
                </a:solidFill>
              </a:rPr>
              <a:t>1 Thess. 4:17</a:t>
            </a:r>
          </a:p>
        </p:txBody>
      </p:sp>
      <p:sp>
        <p:nvSpPr>
          <p:cNvPr id="2" name="Content Placeholder 1"/>
          <p:cNvSpPr>
            <a:spLocks noGrp="1"/>
          </p:cNvSpPr>
          <p:nvPr>
            <p:ph idx="1"/>
          </p:nvPr>
        </p:nvSpPr>
        <p:spPr>
          <a:xfrm>
            <a:off x="1143000" y="2286000"/>
            <a:ext cx="10363200" cy="4572000"/>
          </a:xfrm>
        </p:spPr>
        <p:txBody>
          <a:bodyPr>
            <a:normAutofit/>
          </a:bodyPr>
          <a:lstStyle/>
          <a:p>
            <a:pPr>
              <a:buClr>
                <a:srgbClr val="06FFAB"/>
              </a:buClr>
            </a:pPr>
            <a:r>
              <a:rPr lang="en-US" sz="4400" dirty="0"/>
              <a:t>“After that, we who are still alive and are left will be </a:t>
            </a:r>
            <a:r>
              <a:rPr lang="en-US" sz="4400" u="sng" dirty="0"/>
              <a:t>caught up together  </a:t>
            </a:r>
            <a:r>
              <a:rPr lang="en-US" sz="4400" dirty="0"/>
              <a:t>with them in the clouds to meet the Lord in the air.”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1600200"/>
            <a:ext cx="7772400" cy="3200399"/>
          </a:xfrm>
        </p:spPr>
        <p:txBody>
          <a:bodyPr>
            <a:noAutofit/>
          </a:bodyPr>
          <a:lstStyle/>
          <a:p>
            <a:pPr algn="ctr"/>
            <a:r>
              <a:rPr lang="en-US" sz="6000" i="1" dirty="0">
                <a:solidFill>
                  <a:srgbClr val="06FFAB"/>
                </a:solidFill>
              </a:rPr>
              <a:t>“The day of the Lord will come like a</a:t>
            </a:r>
            <a:br>
              <a:rPr lang="en-US" sz="6000" i="1" dirty="0">
                <a:solidFill>
                  <a:srgbClr val="06FFAB"/>
                </a:solidFill>
              </a:rPr>
            </a:br>
            <a:r>
              <a:rPr lang="en-US" sz="6000" i="1" dirty="0">
                <a:solidFill>
                  <a:srgbClr val="06FFAB"/>
                </a:solidFill>
              </a:rPr>
              <a:t> thief in the night.”</a:t>
            </a:r>
          </a:p>
        </p:txBody>
      </p:sp>
      <p:sp>
        <p:nvSpPr>
          <p:cNvPr id="3" name="Subtitle 2"/>
          <p:cNvSpPr>
            <a:spLocks noGrp="1"/>
          </p:cNvSpPr>
          <p:nvPr>
            <p:ph type="subTitle" idx="1"/>
          </p:nvPr>
        </p:nvSpPr>
        <p:spPr>
          <a:xfrm>
            <a:off x="2438400" y="4876800"/>
            <a:ext cx="5847522" cy="762000"/>
          </a:xfrm>
        </p:spPr>
        <p:txBody>
          <a:bodyPr>
            <a:normAutofit fontScale="92500" lnSpcReduction="20000"/>
          </a:bodyPr>
          <a:lstStyle/>
          <a:p>
            <a:r>
              <a:rPr lang="en-US" sz="5400" b="1" dirty="0"/>
              <a:t>1 Thessalonians 5:2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73942" y="990600"/>
            <a:ext cx="10363200" cy="914400"/>
          </a:xfrm>
        </p:spPr>
        <p:txBody>
          <a:bodyPr>
            <a:normAutofit/>
          </a:bodyPr>
          <a:lstStyle/>
          <a:p>
            <a:r>
              <a:rPr lang="en-US" dirty="0">
                <a:solidFill>
                  <a:srgbClr val="06FFAB"/>
                </a:solidFill>
              </a:rPr>
              <a:t>Rapture  vs. The Second Coming</a:t>
            </a:r>
          </a:p>
        </p:txBody>
      </p:sp>
      <p:sp>
        <p:nvSpPr>
          <p:cNvPr id="2" name="Content Placeholder 1"/>
          <p:cNvSpPr>
            <a:spLocks noGrp="1"/>
          </p:cNvSpPr>
          <p:nvPr>
            <p:ph idx="1"/>
          </p:nvPr>
        </p:nvSpPr>
        <p:spPr>
          <a:xfrm>
            <a:off x="1676400" y="2057400"/>
            <a:ext cx="8229600" cy="4525963"/>
          </a:xfrm>
        </p:spPr>
        <p:txBody>
          <a:bodyPr>
            <a:noAutofit/>
          </a:bodyPr>
          <a:lstStyle/>
          <a:p>
            <a:pPr>
              <a:buClr>
                <a:srgbClr val="06FFAB"/>
              </a:buClr>
            </a:pPr>
            <a:r>
              <a:rPr lang="en-US" sz="4400" dirty="0"/>
              <a:t>Not the same.</a:t>
            </a:r>
          </a:p>
          <a:p>
            <a:pPr>
              <a:buClr>
                <a:srgbClr val="06FFAB"/>
              </a:buClr>
            </a:pPr>
            <a:r>
              <a:rPr lang="en-US" sz="4400" dirty="0"/>
              <a:t>7  years apart.  The tribulation comes in between.</a:t>
            </a:r>
          </a:p>
          <a:p>
            <a:pPr>
              <a:buClr>
                <a:srgbClr val="06FFAB"/>
              </a:buClr>
            </a:pPr>
            <a:r>
              <a:rPr lang="en-US" sz="4400" dirty="0"/>
              <a:t>1 Thess.5:9– “For God did not appoint us</a:t>
            </a:r>
            <a:r>
              <a:rPr lang="en-US" sz="4400" dirty="0">
                <a:solidFill>
                  <a:srgbClr val="FF0000"/>
                </a:solidFill>
              </a:rPr>
              <a:t> </a:t>
            </a:r>
            <a:r>
              <a:rPr lang="en-US" sz="4400" dirty="0"/>
              <a:t>to suffer wrath….”</a:t>
            </a:r>
            <a:br>
              <a:rPr lang="en-US" sz="4400" dirty="0"/>
            </a:b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990600"/>
            <a:ext cx="10363200" cy="914400"/>
          </a:xfrm>
        </p:spPr>
        <p:txBody>
          <a:bodyPr>
            <a:normAutofit/>
          </a:bodyPr>
          <a:lstStyle/>
          <a:p>
            <a:r>
              <a:rPr lang="en-US" dirty="0">
                <a:solidFill>
                  <a:srgbClr val="06FFAB"/>
                </a:solidFill>
              </a:rPr>
              <a:t>Golden Rule of Bible Translation</a:t>
            </a:r>
          </a:p>
        </p:txBody>
      </p:sp>
      <p:sp>
        <p:nvSpPr>
          <p:cNvPr id="2" name="Content Placeholder 1"/>
          <p:cNvSpPr>
            <a:spLocks noGrp="1"/>
          </p:cNvSpPr>
          <p:nvPr>
            <p:ph idx="1"/>
          </p:nvPr>
        </p:nvSpPr>
        <p:spPr>
          <a:xfrm>
            <a:off x="1524000" y="2133600"/>
            <a:ext cx="10363200" cy="4572000"/>
          </a:xfrm>
        </p:spPr>
        <p:txBody>
          <a:bodyPr>
            <a:normAutofit/>
          </a:bodyPr>
          <a:lstStyle/>
          <a:p>
            <a:pPr>
              <a:buClr>
                <a:srgbClr val="06FFAB"/>
              </a:buClr>
            </a:pPr>
            <a:r>
              <a:rPr lang="en-US" sz="4400" dirty="0"/>
              <a:t>If the NORMAL sense--</a:t>
            </a:r>
          </a:p>
          <a:p>
            <a:pPr>
              <a:buClr>
                <a:srgbClr val="06FFAB"/>
              </a:buClr>
            </a:pPr>
            <a:r>
              <a:rPr lang="en-US" sz="4400" dirty="0"/>
              <a:t>Makes COMMON sense--</a:t>
            </a:r>
          </a:p>
          <a:p>
            <a:pPr>
              <a:buClr>
                <a:srgbClr val="06FFAB"/>
              </a:buClr>
            </a:pPr>
            <a:r>
              <a:rPr lang="en-US" sz="4400" dirty="0"/>
              <a:t>Seek no other sense</a:t>
            </a:r>
            <a:r>
              <a:rPr lang="en-US" sz="1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838200"/>
            <a:ext cx="10363200" cy="914400"/>
          </a:xfrm>
        </p:spPr>
        <p:txBody>
          <a:bodyPr>
            <a:normAutofit/>
          </a:bodyPr>
          <a:lstStyle/>
          <a:p>
            <a:r>
              <a:rPr lang="en-US" sz="5400" dirty="0">
                <a:solidFill>
                  <a:srgbClr val="06FFAB"/>
                </a:solidFill>
              </a:rPr>
              <a:t>The Rapture</a:t>
            </a:r>
          </a:p>
        </p:txBody>
      </p:sp>
      <p:sp>
        <p:nvSpPr>
          <p:cNvPr id="2" name="Content Placeholder 1"/>
          <p:cNvSpPr>
            <a:spLocks noGrp="1"/>
          </p:cNvSpPr>
          <p:nvPr>
            <p:ph idx="1"/>
          </p:nvPr>
        </p:nvSpPr>
        <p:spPr>
          <a:xfrm>
            <a:off x="1676400" y="1295400"/>
            <a:ext cx="7772400" cy="4572000"/>
          </a:xfrm>
        </p:spPr>
        <p:txBody>
          <a:bodyPr>
            <a:noAutofit/>
          </a:bodyPr>
          <a:lstStyle/>
          <a:p>
            <a:pPr>
              <a:buNone/>
            </a:pPr>
            <a:endParaRPr lang="en-US" sz="4400" dirty="0"/>
          </a:p>
          <a:p>
            <a:pPr>
              <a:buClr>
                <a:srgbClr val="06FFAB"/>
              </a:buClr>
            </a:pPr>
            <a:r>
              <a:rPr lang="en-US" sz="4400" dirty="0"/>
              <a:t>“Two men will be in the field, one will be taken and the other left.” </a:t>
            </a:r>
            <a:r>
              <a:rPr lang="en-US" sz="4000" dirty="0"/>
              <a:t> (Matt. 24:40)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90600"/>
            <a:ext cx="10363200" cy="914400"/>
          </a:xfrm>
        </p:spPr>
        <p:txBody>
          <a:bodyPr/>
          <a:lstStyle/>
          <a:p>
            <a:r>
              <a:rPr lang="en-US" dirty="0">
                <a:solidFill>
                  <a:srgbClr val="06FFAB"/>
                </a:solidFill>
              </a:rPr>
              <a:t>The Rapture</a:t>
            </a:r>
          </a:p>
        </p:txBody>
      </p:sp>
      <p:sp>
        <p:nvSpPr>
          <p:cNvPr id="3" name="Content Placeholder 2"/>
          <p:cNvSpPr>
            <a:spLocks noGrp="1"/>
          </p:cNvSpPr>
          <p:nvPr>
            <p:ph idx="1"/>
          </p:nvPr>
        </p:nvSpPr>
        <p:spPr>
          <a:xfrm>
            <a:off x="1828800" y="2057400"/>
            <a:ext cx="7772400" cy="4572000"/>
          </a:xfrm>
        </p:spPr>
        <p:txBody>
          <a:bodyPr>
            <a:normAutofit/>
          </a:bodyPr>
          <a:lstStyle/>
          <a:p>
            <a:pPr>
              <a:buClr>
                <a:srgbClr val="06FFAB"/>
              </a:buClr>
            </a:pPr>
            <a:r>
              <a:rPr lang="en-US" sz="4000" dirty="0"/>
              <a:t>“We shall not all sleep, but we will be changed”  (1 Cor. 15:51).</a:t>
            </a:r>
          </a:p>
          <a:p>
            <a:pPr>
              <a:buClr>
                <a:srgbClr val="06FFAB"/>
              </a:buClr>
            </a:pPr>
            <a:r>
              <a:rPr lang="en-US" sz="4000" dirty="0"/>
              <a:t>A whole generation of believers will experience instantaneous transformation,  without dying!!!!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1066800"/>
            <a:ext cx="10363200" cy="914400"/>
          </a:xfrm>
        </p:spPr>
        <p:txBody>
          <a:bodyPr/>
          <a:lstStyle/>
          <a:p>
            <a:r>
              <a:rPr lang="en-US" dirty="0">
                <a:solidFill>
                  <a:srgbClr val="06FFAB"/>
                </a:solidFill>
              </a:rPr>
              <a:t>The Second Coming</a:t>
            </a:r>
          </a:p>
        </p:txBody>
      </p:sp>
      <p:sp>
        <p:nvSpPr>
          <p:cNvPr id="2" name="Content Placeholder 1"/>
          <p:cNvSpPr>
            <a:spLocks noGrp="1"/>
          </p:cNvSpPr>
          <p:nvPr>
            <p:ph idx="1"/>
          </p:nvPr>
        </p:nvSpPr>
        <p:spPr>
          <a:xfrm>
            <a:off x="1524000" y="2133600"/>
            <a:ext cx="7772400" cy="4572000"/>
          </a:xfrm>
        </p:spPr>
        <p:txBody>
          <a:bodyPr>
            <a:noAutofit/>
          </a:bodyPr>
          <a:lstStyle/>
          <a:p>
            <a:pPr>
              <a:buClr>
                <a:srgbClr val="06FFAB"/>
              </a:buClr>
            </a:pPr>
            <a:r>
              <a:rPr lang="en-US" sz="4400" dirty="0"/>
              <a:t>Matthew 24– Wars and rumors of wars, signs in the heavens, the abomination of desolation, flee to the mountains, etc.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914400"/>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600200" y="2133600"/>
            <a:ext cx="10363200" cy="4572000"/>
          </a:xfrm>
        </p:spPr>
        <p:txBody>
          <a:bodyPr>
            <a:normAutofit/>
          </a:bodyPr>
          <a:lstStyle/>
          <a:p>
            <a:pPr>
              <a:buClr>
                <a:srgbClr val="06FFAB"/>
              </a:buClr>
            </a:pPr>
            <a:r>
              <a:rPr lang="en-US" sz="3600" dirty="0"/>
              <a:t>1.  R– Revelation</a:t>
            </a:r>
          </a:p>
          <a:p>
            <a:pPr>
              <a:buClr>
                <a:srgbClr val="06FFAB"/>
              </a:buClr>
            </a:pPr>
            <a:r>
              <a:rPr lang="en-US" sz="3600" dirty="0"/>
              <a:t>2.  R- Return</a:t>
            </a:r>
          </a:p>
          <a:p>
            <a:pPr>
              <a:buClr>
                <a:srgbClr val="06FFAB"/>
              </a:buClr>
            </a:pPr>
            <a:r>
              <a:rPr lang="en-US" sz="3600" dirty="0"/>
              <a:t>3.  R- Resurrection</a:t>
            </a:r>
          </a:p>
          <a:p>
            <a:pPr>
              <a:buClr>
                <a:srgbClr val="06FFAB"/>
              </a:buClr>
            </a:pPr>
            <a:r>
              <a:rPr lang="en-US" sz="3600" dirty="0"/>
              <a:t>4.  R- Rapture</a:t>
            </a:r>
          </a:p>
          <a:p>
            <a:pPr>
              <a:buClr>
                <a:srgbClr val="06FFAB"/>
              </a:buClr>
            </a:pPr>
            <a:r>
              <a:rPr lang="en-US" sz="5400" dirty="0"/>
              <a:t>5.  R- Reunion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0" y="869160"/>
            <a:ext cx="10363200" cy="914400"/>
          </a:xfrm>
        </p:spPr>
        <p:txBody>
          <a:bodyPr/>
          <a:lstStyle/>
          <a:p>
            <a:r>
              <a:rPr lang="en-US" dirty="0">
                <a:solidFill>
                  <a:srgbClr val="06FFAB"/>
                </a:solidFill>
              </a:rPr>
              <a:t>5.  R- </a:t>
            </a:r>
            <a:r>
              <a:rPr lang="en-US" sz="5400" b="1" i="1" dirty="0">
                <a:solidFill>
                  <a:srgbClr val="06FFAB"/>
                </a:solidFill>
              </a:rPr>
              <a:t>R</a:t>
            </a:r>
            <a:r>
              <a:rPr lang="en-US" dirty="0">
                <a:solidFill>
                  <a:srgbClr val="06FFAB"/>
                </a:solidFill>
              </a:rPr>
              <a:t>eunion (4:17-18)</a:t>
            </a:r>
          </a:p>
        </p:txBody>
      </p:sp>
      <p:sp>
        <p:nvSpPr>
          <p:cNvPr id="2" name="Content Placeholder 1"/>
          <p:cNvSpPr>
            <a:spLocks noGrp="1"/>
          </p:cNvSpPr>
          <p:nvPr>
            <p:ph idx="1"/>
          </p:nvPr>
        </p:nvSpPr>
        <p:spPr>
          <a:xfrm>
            <a:off x="1524000" y="2133600"/>
            <a:ext cx="10363200" cy="4572000"/>
          </a:xfrm>
        </p:spPr>
        <p:txBody>
          <a:bodyPr>
            <a:normAutofit/>
          </a:bodyPr>
          <a:lstStyle/>
          <a:p>
            <a:pPr>
              <a:buClr>
                <a:srgbClr val="06FFAB"/>
              </a:buClr>
            </a:pPr>
            <a:r>
              <a:rPr lang="en-US" sz="4800" dirty="0"/>
              <a:t>“And so we will be with the Lord forever.  Therefore encourage each other with these words.”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860323"/>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524000" y="2057400"/>
            <a:ext cx="10363200" cy="4572000"/>
          </a:xfrm>
        </p:spPr>
        <p:txBody>
          <a:bodyPr>
            <a:normAutofit/>
          </a:bodyPr>
          <a:lstStyle/>
          <a:p>
            <a:pPr>
              <a:buClr>
                <a:srgbClr val="06FFAB"/>
              </a:buClr>
            </a:pPr>
            <a:r>
              <a:rPr lang="en-US" sz="3600" dirty="0"/>
              <a:t>1.  R– Revelation</a:t>
            </a:r>
          </a:p>
          <a:p>
            <a:pPr>
              <a:buClr>
                <a:srgbClr val="06FFAB"/>
              </a:buClr>
            </a:pPr>
            <a:r>
              <a:rPr lang="en-US" sz="3600" dirty="0"/>
              <a:t>2.  R- Return</a:t>
            </a:r>
          </a:p>
          <a:p>
            <a:pPr>
              <a:buClr>
                <a:srgbClr val="06FFAB"/>
              </a:buClr>
            </a:pPr>
            <a:r>
              <a:rPr lang="en-US" sz="3600" dirty="0"/>
              <a:t>3.  R- Resurrection</a:t>
            </a:r>
          </a:p>
          <a:p>
            <a:pPr>
              <a:buClr>
                <a:srgbClr val="06FFAB"/>
              </a:buClr>
            </a:pPr>
            <a:r>
              <a:rPr lang="en-US" sz="3600" dirty="0"/>
              <a:t>4.  R- Rapture</a:t>
            </a:r>
          </a:p>
          <a:p>
            <a:pPr>
              <a:buClr>
                <a:srgbClr val="06FFAB"/>
              </a:buClr>
            </a:pPr>
            <a:r>
              <a:rPr lang="en-US" sz="3600" dirty="0"/>
              <a:t>5.  R- Reunion</a:t>
            </a:r>
          </a:p>
          <a:p>
            <a:pPr>
              <a:buClr>
                <a:srgbClr val="06FFAB"/>
              </a:buClr>
            </a:pPr>
            <a:r>
              <a:rPr lang="en-US" sz="5400" dirty="0"/>
              <a:t>6.  R- Reckoning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869160"/>
            <a:ext cx="10363200" cy="914400"/>
          </a:xfrm>
        </p:spPr>
        <p:txBody>
          <a:bodyPr/>
          <a:lstStyle/>
          <a:p>
            <a:r>
              <a:rPr lang="en-US" dirty="0">
                <a:solidFill>
                  <a:srgbClr val="06FFAB"/>
                </a:solidFill>
              </a:rPr>
              <a:t>6.  R- </a:t>
            </a:r>
            <a:r>
              <a:rPr lang="en-US" sz="5400" b="1" i="1" dirty="0">
                <a:solidFill>
                  <a:srgbClr val="06FFAB"/>
                </a:solidFill>
              </a:rPr>
              <a:t>R</a:t>
            </a:r>
            <a:r>
              <a:rPr lang="en-US" dirty="0">
                <a:solidFill>
                  <a:srgbClr val="06FFAB"/>
                </a:solidFill>
              </a:rPr>
              <a:t>eckoning  (5:1-3)</a:t>
            </a:r>
          </a:p>
        </p:txBody>
      </p:sp>
      <p:sp>
        <p:nvSpPr>
          <p:cNvPr id="2" name="Content Placeholder 1"/>
          <p:cNvSpPr>
            <a:spLocks noGrp="1"/>
          </p:cNvSpPr>
          <p:nvPr>
            <p:ph idx="1"/>
          </p:nvPr>
        </p:nvSpPr>
        <p:spPr>
          <a:xfrm>
            <a:off x="1447800" y="2209800"/>
            <a:ext cx="10363200" cy="4572000"/>
          </a:xfrm>
        </p:spPr>
        <p:txBody>
          <a:bodyPr>
            <a:normAutofit/>
          </a:bodyPr>
          <a:lstStyle/>
          <a:p>
            <a:pPr>
              <a:buClr>
                <a:srgbClr val="06FFAB"/>
              </a:buClr>
            </a:pPr>
            <a:r>
              <a:rPr lang="en-US" sz="4800" dirty="0"/>
              <a:t>“Like a thief in the night.”</a:t>
            </a:r>
          </a:p>
          <a:p>
            <a:pPr>
              <a:buClr>
                <a:srgbClr val="06FFAB"/>
              </a:buClr>
            </a:pPr>
            <a:r>
              <a:rPr lang="en-US" sz="4800" dirty="0"/>
              <a:t>“They will not escape.”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838200"/>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600200" y="2057400"/>
            <a:ext cx="7772400" cy="4572000"/>
          </a:xfrm>
        </p:spPr>
        <p:txBody>
          <a:bodyPr>
            <a:normAutofit/>
          </a:bodyPr>
          <a:lstStyle/>
          <a:p>
            <a:pPr>
              <a:buClr>
                <a:srgbClr val="06FFAB"/>
              </a:buClr>
            </a:pPr>
            <a:r>
              <a:rPr lang="en-US" sz="3200" dirty="0"/>
              <a:t>1.  R– Revelation</a:t>
            </a:r>
          </a:p>
          <a:p>
            <a:pPr>
              <a:buClr>
                <a:srgbClr val="06FFAB"/>
              </a:buClr>
            </a:pPr>
            <a:r>
              <a:rPr lang="en-US" sz="3200" dirty="0"/>
              <a:t>2.  R- Return</a:t>
            </a:r>
          </a:p>
          <a:p>
            <a:pPr>
              <a:buClr>
                <a:srgbClr val="06FFAB"/>
              </a:buClr>
            </a:pPr>
            <a:r>
              <a:rPr lang="en-US" sz="3200" dirty="0"/>
              <a:t>3.  R- Resurrection</a:t>
            </a:r>
          </a:p>
          <a:p>
            <a:pPr>
              <a:buClr>
                <a:srgbClr val="06FFAB"/>
              </a:buClr>
            </a:pPr>
            <a:r>
              <a:rPr lang="en-US" sz="3200" dirty="0"/>
              <a:t>4.  R- Rapture</a:t>
            </a:r>
          </a:p>
          <a:p>
            <a:pPr>
              <a:buClr>
                <a:srgbClr val="06FFAB"/>
              </a:buClr>
            </a:pPr>
            <a:r>
              <a:rPr lang="en-US" sz="3200" dirty="0"/>
              <a:t>5.  R- Reunion</a:t>
            </a:r>
          </a:p>
          <a:p>
            <a:pPr>
              <a:buClr>
                <a:srgbClr val="06FFAB"/>
              </a:buClr>
            </a:pPr>
            <a:r>
              <a:rPr lang="en-US" sz="3200" dirty="0"/>
              <a:t>6.  R- Reckoning</a:t>
            </a:r>
          </a:p>
          <a:p>
            <a:pPr>
              <a:buClr>
                <a:srgbClr val="06FFAB"/>
              </a:buClr>
            </a:pPr>
            <a:r>
              <a:rPr lang="en-US" sz="6000" dirty="0"/>
              <a:t>7.  R- Ready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990600"/>
            <a:ext cx="10363200" cy="914400"/>
          </a:xfrm>
        </p:spPr>
        <p:txBody>
          <a:bodyPr/>
          <a:lstStyle/>
          <a:p>
            <a:r>
              <a:rPr lang="en-US" dirty="0">
                <a:solidFill>
                  <a:srgbClr val="06FFAB"/>
                </a:solidFill>
              </a:rPr>
              <a:t>1 Thessalonians 4:13-5:11</a:t>
            </a:r>
          </a:p>
        </p:txBody>
      </p:sp>
      <p:sp>
        <p:nvSpPr>
          <p:cNvPr id="2" name="Content Placeholder 1"/>
          <p:cNvSpPr>
            <a:spLocks noGrp="1"/>
          </p:cNvSpPr>
          <p:nvPr>
            <p:ph idx="1"/>
          </p:nvPr>
        </p:nvSpPr>
        <p:spPr>
          <a:xfrm>
            <a:off x="1219200" y="2057400"/>
            <a:ext cx="10363200" cy="4572000"/>
          </a:xfrm>
        </p:spPr>
        <p:txBody>
          <a:bodyPr>
            <a:normAutofit/>
          </a:bodyPr>
          <a:lstStyle/>
          <a:p>
            <a:pPr>
              <a:buClr>
                <a:srgbClr val="06FFAB"/>
              </a:buClr>
            </a:pPr>
            <a:r>
              <a:rPr lang="en-US" sz="4400" dirty="0"/>
              <a:t>Jesus arose—so will we!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14052" y="823452"/>
            <a:ext cx="10363200" cy="914400"/>
          </a:xfrm>
        </p:spPr>
        <p:txBody>
          <a:bodyPr/>
          <a:lstStyle/>
          <a:p>
            <a:r>
              <a:rPr lang="en-US" dirty="0">
                <a:solidFill>
                  <a:srgbClr val="06FFAB"/>
                </a:solidFill>
              </a:rPr>
              <a:t>7.  R-</a:t>
            </a:r>
            <a:r>
              <a:rPr lang="en-US" sz="5400" b="1" i="1" dirty="0">
                <a:solidFill>
                  <a:srgbClr val="06FFAB"/>
                </a:solidFill>
              </a:rPr>
              <a:t>R</a:t>
            </a:r>
            <a:r>
              <a:rPr lang="en-US" dirty="0">
                <a:solidFill>
                  <a:srgbClr val="06FFAB"/>
                </a:solidFill>
              </a:rPr>
              <a:t>eady  (5:4-6)</a:t>
            </a:r>
          </a:p>
        </p:txBody>
      </p:sp>
      <p:sp>
        <p:nvSpPr>
          <p:cNvPr id="2" name="Content Placeholder 1"/>
          <p:cNvSpPr>
            <a:spLocks noGrp="1"/>
          </p:cNvSpPr>
          <p:nvPr>
            <p:ph idx="1"/>
          </p:nvPr>
        </p:nvSpPr>
        <p:spPr>
          <a:xfrm>
            <a:off x="1676400" y="2133600"/>
            <a:ext cx="7772400" cy="4572000"/>
          </a:xfrm>
        </p:spPr>
        <p:txBody>
          <a:bodyPr>
            <a:normAutofit/>
          </a:bodyPr>
          <a:lstStyle/>
          <a:p>
            <a:pPr>
              <a:buClr>
                <a:srgbClr val="06FFAB"/>
              </a:buClr>
            </a:pPr>
            <a:r>
              <a:rPr lang="en-US" sz="4400" dirty="0"/>
              <a:t>“But you, brothers, are not in darkness so that this day should surprise you like a thief…. let us be alert and self-controlled.”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01761" y="869160"/>
            <a:ext cx="10363200" cy="914400"/>
          </a:xfrm>
        </p:spPr>
        <p:txBody>
          <a:bodyPr>
            <a:normAutofit fontScale="90000"/>
          </a:bodyPr>
          <a:lstStyle/>
          <a:p>
            <a:r>
              <a:rPr lang="en-US" sz="5400" dirty="0">
                <a:solidFill>
                  <a:srgbClr val="06FFAB"/>
                </a:solidFill>
              </a:rPr>
              <a:t>7.  R-</a:t>
            </a:r>
            <a:r>
              <a:rPr lang="en-US" sz="6600" b="1" i="1" dirty="0">
                <a:solidFill>
                  <a:srgbClr val="06FFAB"/>
                </a:solidFill>
              </a:rPr>
              <a:t>R</a:t>
            </a:r>
            <a:r>
              <a:rPr lang="en-US" sz="5400" dirty="0">
                <a:solidFill>
                  <a:srgbClr val="06FFAB"/>
                </a:solidFill>
              </a:rPr>
              <a:t>eady (5:8)</a:t>
            </a:r>
          </a:p>
        </p:txBody>
      </p:sp>
      <p:sp>
        <p:nvSpPr>
          <p:cNvPr id="2" name="Content Placeholder 1"/>
          <p:cNvSpPr>
            <a:spLocks noGrp="1"/>
          </p:cNvSpPr>
          <p:nvPr>
            <p:ph idx="1"/>
          </p:nvPr>
        </p:nvSpPr>
        <p:spPr>
          <a:xfrm>
            <a:off x="1219200" y="2057400"/>
            <a:ext cx="10363200" cy="4572000"/>
          </a:xfrm>
        </p:spPr>
        <p:txBody>
          <a:bodyPr>
            <a:normAutofit/>
          </a:bodyPr>
          <a:lstStyle/>
          <a:p>
            <a:pPr>
              <a:buClr>
                <a:srgbClr val="06FFAB"/>
              </a:buClr>
            </a:pPr>
            <a:r>
              <a:rPr lang="en-US" sz="4400" dirty="0"/>
              <a:t>“But since we belong to the day, let us be self-controlled, putting on faith and love as a breastplate, and the hope of salvation as a helmet.”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860323"/>
            <a:ext cx="103632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676400" y="2057400"/>
            <a:ext cx="10363200" cy="4572000"/>
          </a:xfrm>
        </p:spPr>
        <p:txBody>
          <a:bodyPr>
            <a:normAutofit/>
          </a:bodyPr>
          <a:lstStyle/>
          <a:p>
            <a:pPr>
              <a:buClr>
                <a:srgbClr val="06FFAB"/>
              </a:buClr>
            </a:pPr>
            <a:r>
              <a:rPr lang="en-US" sz="3600" dirty="0"/>
              <a:t>1.  R– Revelation</a:t>
            </a:r>
          </a:p>
          <a:p>
            <a:pPr>
              <a:buClr>
                <a:srgbClr val="06FFAB"/>
              </a:buClr>
            </a:pPr>
            <a:r>
              <a:rPr lang="en-US" sz="3600" dirty="0"/>
              <a:t>2.  R- Return</a:t>
            </a:r>
          </a:p>
          <a:p>
            <a:pPr>
              <a:buClr>
                <a:srgbClr val="06FFAB"/>
              </a:buClr>
            </a:pPr>
            <a:r>
              <a:rPr lang="en-US" sz="3600" dirty="0"/>
              <a:t>3.  R- Resurrection</a:t>
            </a:r>
          </a:p>
          <a:p>
            <a:pPr>
              <a:buClr>
                <a:srgbClr val="06FFAB"/>
              </a:buClr>
            </a:pPr>
            <a:r>
              <a:rPr lang="en-US" sz="3600" dirty="0"/>
              <a:t>4.  R- Rapture</a:t>
            </a:r>
          </a:p>
          <a:p>
            <a:pPr>
              <a:buClr>
                <a:srgbClr val="06FFAB"/>
              </a:buClr>
            </a:pPr>
            <a:r>
              <a:rPr lang="en-US" sz="3600" dirty="0"/>
              <a:t>5.  R- Reunion</a:t>
            </a:r>
          </a:p>
          <a:p>
            <a:pPr>
              <a:buClr>
                <a:srgbClr val="06FFAB"/>
              </a:buClr>
            </a:pPr>
            <a:r>
              <a:rPr lang="en-US" sz="3600" dirty="0"/>
              <a:t>6.  R- Reckoning</a:t>
            </a:r>
          </a:p>
          <a:p>
            <a:pPr>
              <a:buClr>
                <a:srgbClr val="06FFAB"/>
              </a:buClr>
            </a:pPr>
            <a:r>
              <a:rPr lang="en-US" sz="3600" dirty="0"/>
              <a:t>7.  R- Ready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65671" y="1066800"/>
            <a:ext cx="10363200" cy="914400"/>
          </a:xfrm>
        </p:spPr>
        <p:txBody>
          <a:bodyPr/>
          <a:lstStyle/>
          <a:p>
            <a:r>
              <a:rPr lang="en-US" dirty="0">
                <a:solidFill>
                  <a:srgbClr val="06FFAB"/>
                </a:solidFill>
              </a:rPr>
              <a:t>1 Thess. 4:18</a:t>
            </a:r>
          </a:p>
        </p:txBody>
      </p:sp>
      <p:sp>
        <p:nvSpPr>
          <p:cNvPr id="2" name="Content Placeholder 1"/>
          <p:cNvSpPr>
            <a:spLocks noGrp="1"/>
          </p:cNvSpPr>
          <p:nvPr>
            <p:ph idx="1"/>
          </p:nvPr>
        </p:nvSpPr>
        <p:spPr>
          <a:xfrm>
            <a:off x="1524000" y="2133600"/>
            <a:ext cx="7772400" cy="4572000"/>
          </a:xfrm>
        </p:spPr>
        <p:txBody>
          <a:bodyPr>
            <a:normAutofit/>
          </a:bodyPr>
          <a:lstStyle/>
          <a:p>
            <a:pPr>
              <a:buClr>
                <a:srgbClr val="06FFAB"/>
              </a:buClr>
            </a:pPr>
            <a:r>
              <a:rPr lang="en-US" sz="4400" dirty="0"/>
              <a:t>“Therefore encourage each other with these words.”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60438"/>
            <a:ext cx="8229600" cy="1173162"/>
          </a:xfrm>
        </p:spPr>
        <p:txBody>
          <a:bodyPr>
            <a:normAutofit/>
          </a:bodyPr>
          <a:lstStyle/>
          <a:p>
            <a:r>
              <a:rPr lang="en-US" dirty="0">
                <a:solidFill>
                  <a:srgbClr val="06FFAB"/>
                </a:solidFill>
              </a:rPr>
              <a:t>John 3:36</a:t>
            </a:r>
          </a:p>
        </p:txBody>
      </p:sp>
      <p:sp>
        <p:nvSpPr>
          <p:cNvPr id="3" name="Content Placeholder 2"/>
          <p:cNvSpPr>
            <a:spLocks noGrp="1"/>
          </p:cNvSpPr>
          <p:nvPr>
            <p:ph idx="1"/>
          </p:nvPr>
        </p:nvSpPr>
        <p:spPr>
          <a:xfrm>
            <a:off x="1371600" y="2133600"/>
            <a:ext cx="8229600" cy="4373563"/>
          </a:xfrm>
        </p:spPr>
        <p:txBody>
          <a:bodyPr>
            <a:normAutofit/>
          </a:bodyPr>
          <a:lstStyle/>
          <a:p>
            <a:pPr>
              <a:buClr>
                <a:srgbClr val="06FFAB"/>
              </a:buClr>
            </a:pPr>
            <a:r>
              <a:rPr lang="en-US" sz="4400" dirty="0"/>
              <a:t>“Whoever believes in the Son has eternal life, but whoever rejects the Son will not see life, for God’s wrath remains on him.”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229600" cy="1249362"/>
          </a:xfrm>
        </p:spPr>
        <p:txBody>
          <a:bodyPr>
            <a:normAutofit/>
          </a:bodyPr>
          <a:lstStyle/>
          <a:p>
            <a:r>
              <a:rPr lang="en-US" dirty="0">
                <a:solidFill>
                  <a:srgbClr val="06FFAB"/>
                </a:solidFill>
              </a:rPr>
              <a:t>John 1:11-12</a:t>
            </a:r>
          </a:p>
        </p:txBody>
      </p:sp>
      <p:sp>
        <p:nvSpPr>
          <p:cNvPr id="3" name="Content Placeholder 2"/>
          <p:cNvSpPr>
            <a:spLocks noGrp="1"/>
          </p:cNvSpPr>
          <p:nvPr>
            <p:ph idx="1"/>
          </p:nvPr>
        </p:nvSpPr>
        <p:spPr>
          <a:xfrm>
            <a:off x="1981200" y="2027239"/>
            <a:ext cx="8229600" cy="5181600"/>
          </a:xfrm>
        </p:spPr>
        <p:txBody>
          <a:bodyPr>
            <a:normAutofit/>
          </a:bodyPr>
          <a:lstStyle/>
          <a:p>
            <a:pPr>
              <a:buClr>
                <a:srgbClr val="06FFAB"/>
              </a:buClr>
            </a:pPr>
            <a:r>
              <a:rPr lang="en-US" sz="4400" dirty="0"/>
              <a:t>“He  came to that which was his own, but his own did not receive him.  Yet to all who received him, to those who believed in his name, he gave the right to become children of God.”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990600"/>
            <a:ext cx="8229600" cy="990600"/>
          </a:xfrm>
        </p:spPr>
        <p:txBody>
          <a:bodyPr>
            <a:normAutofit/>
          </a:bodyPr>
          <a:lstStyle/>
          <a:p>
            <a:r>
              <a:rPr lang="en-US" dirty="0">
                <a:solidFill>
                  <a:srgbClr val="06FFAB"/>
                </a:solidFill>
              </a:rPr>
              <a:t>Matt. 10:28</a:t>
            </a:r>
          </a:p>
        </p:txBody>
      </p:sp>
      <p:sp>
        <p:nvSpPr>
          <p:cNvPr id="3" name="Content Placeholder 2"/>
          <p:cNvSpPr>
            <a:spLocks noGrp="1"/>
          </p:cNvSpPr>
          <p:nvPr>
            <p:ph idx="1"/>
          </p:nvPr>
        </p:nvSpPr>
        <p:spPr>
          <a:xfrm>
            <a:off x="1752600" y="1981200"/>
            <a:ext cx="8229600" cy="4449763"/>
          </a:xfrm>
        </p:spPr>
        <p:txBody>
          <a:bodyPr>
            <a:normAutofit/>
          </a:bodyPr>
          <a:lstStyle/>
          <a:p>
            <a:pPr>
              <a:buClr>
                <a:srgbClr val="06FFAB"/>
              </a:buClr>
            </a:pPr>
            <a:r>
              <a:rPr lang="en-US" sz="4400" dirty="0"/>
              <a:t>Jesus says, </a:t>
            </a:r>
            <a:r>
              <a:rPr lang="en-US" sz="5400" dirty="0"/>
              <a:t> “Be afraid of the One who can destroy both soul and body in hell.”      </a:t>
            </a:r>
            <a:endParaRPr lang="en-US" sz="44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990600"/>
            <a:ext cx="10363200" cy="914400"/>
          </a:xfrm>
        </p:spPr>
        <p:txBody>
          <a:bodyPr/>
          <a:lstStyle/>
          <a:p>
            <a:r>
              <a:rPr lang="en-US" dirty="0">
                <a:solidFill>
                  <a:srgbClr val="06FFAB"/>
                </a:solidFill>
              </a:rPr>
              <a:t>1 John 1:9</a:t>
            </a:r>
          </a:p>
        </p:txBody>
      </p:sp>
      <p:sp>
        <p:nvSpPr>
          <p:cNvPr id="3" name="Content Placeholder 2"/>
          <p:cNvSpPr>
            <a:spLocks noGrp="1"/>
          </p:cNvSpPr>
          <p:nvPr>
            <p:ph idx="1"/>
          </p:nvPr>
        </p:nvSpPr>
        <p:spPr>
          <a:xfrm>
            <a:off x="1828800" y="2209800"/>
            <a:ext cx="7772400" cy="4572000"/>
          </a:xfrm>
        </p:spPr>
        <p:txBody>
          <a:bodyPr>
            <a:normAutofit/>
          </a:bodyPr>
          <a:lstStyle/>
          <a:p>
            <a:pPr>
              <a:buClr>
                <a:srgbClr val="06FFAB"/>
              </a:buClr>
            </a:pPr>
            <a:r>
              <a:rPr lang="en-US" sz="4400" dirty="0"/>
              <a:t>“If we confess our sins, he is faithful and just and will forgive us our sins and purify us  from  all unrighteousness.”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1600200"/>
            <a:ext cx="7772400" cy="3200399"/>
          </a:xfrm>
        </p:spPr>
        <p:txBody>
          <a:bodyPr>
            <a:noAutofit/>
          </a:bodyPr>
          <a:lstStyle/>
          <a:p>
            <a:pPr algn="ctr"/>
            <a:r>
              <a:rPr lang="en-US" sz="6000" i="1" dirty="0">
                <a:solidFill>
                  <a:srgbClr val="06FFAB"/>
                </a:solidFill>
              </a:rPr>
              <a:t>“The day of the Lord will come like a</a:t>
            </a:r>
            <a:br>
              <a:rPr lang="en-US" sz="6000" i="1" dirty="0">
                <a:solidFill>
                  <a:srgbClr val="06FFAB"/>
                </a:solidFill>
              </a:rPr>
            </a:br>
            <a:r>
              <a:rPr lang="en-US" sz="6000" i="1" dirty="0">
                <a:solidFill>
                  <a:srgbClr val="06FFAB"/>
                </a:solidFill>
              </a:rPr>
              <a:t> thief in the night.”</a:t>
            </a:r>
          </a:p>
        </p:txBody>
      </p:sp>
      <p:sp>
        <p:nvSpPr>
          <p:cNvPr id="3" name="Subtitle 2"/>
          <p:cNvSpPr>
            <a:spLocks noGrp="1"/>
          </p:cNvSpPr>
          <p:nvPr>
            <p:ph type="subTitle" idx="1"/>
          </p:nvPr>
        </p:nvSpPr>
        <p:spPr>
          <a:xfrm>
            <a:off x="2438400" y="4876800"/>
            <a:ext cx="5847522" cy="762000"/>
          </a:xfrm>
        </p:spPr>
        <p:txBody>
          <a:bodyPr>
            <a:normAutofit fontScale="92500" lnSpcReduction="20000"/>
          </a:bodyPr>
          <a:lstStyle/>
          <a:p>
            <a:r>
              <a:rPr lang="en-US" sz="5400" b="1" dirty="0"/>
              <a:t>1 Thessalonians 5:2</a:t>
            </a:r>
          </a:p>
        </p:txBody>
      </p:sp>
    </p:spTree>
    <p:extLst>
      <p:ext uri="{BB962C8B-B14F-4D97-AF65-F5344CB8AC3E}">
        <p14:creationId xmlns:p14="http://schemas.microsoft.com/office/powerpoint/2010/main" val="616760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914400"/>
            <a:ext cx="10363200" cy="914400"/>
          </a:xfrm>
        </p:spPr>
        <p:txBody>
          <a:bodyPr/>
          <a:lstStyle/>
          <a:p>
            <a:r>
              <a:rPr lang="en-US" dirty="0">
                <a:solidFill>
                  <a:srgbClr val="06FFAB"/>
                </a:solidFill>
              </a:rPr>
              <a:t>1 Thess. 4:13</a:t>
            </a:r>
          </a:p>
        </p:txBody>
      </p:sp>
      <p:sp>
        <p:nvSpPr>
          <p:cNvPr id="2" name="Content Placeholder 1"/>
          <p:cNvSpPr>
            <a:spLocks noGrp="1"/>
          </p:cNvSpPr>
          <p:nvPr>
            <p:ph idx="1"/>
          </p:nvPr>
        </p:nvSpPr>
        <p:spPr>
          <a:xfrm>
            <a:off x="1219200" y="2133600"/>
            <a:ext cx="10363200" cy="4572000"/>
          </a:xfrm>
        </p:spPr>
        <p:txBody>
          <a:bodyPr>
            <a:normAutofit/>
          </a:bodyPr>
          <a:lstStyle/>
          <a:p>
            <a:pPr>
              <a:buClr>
                <a:srgbClr val="06FFAB"/>
              </a:buClr>
            </a:pPr>
            <a:r>
              <a:rPr lang="en-US" sz="4400" dirty="0"/>
              <a:t>“Brothers, we do not want you to be ignorant about those who fall asleep, or to grieve like the rest of men, who have no hope.”  (4:13)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990600"/>
            <a:ext cx="10363200" cy="914400"/>
          </a:xfrm>
        </p:spPr>
        <p:txBody>
          <a:bodyPr/>
          <a:lstStyle/>
          <a:p>
            <a:r>
              <a:rPr lang="en-US" dirty="0">
                <a:solidFill>
                  <a:srgbClr val="06FFAB"/>
                </a:solidFill>
              </a:rPr>
              <a:t>1 Thessalonians 4:14</a:t>
            </a:r>
          </a:p>
        </p:txBody>
      </p:sp>
      <p:sp>
        <p:nvSpPr>
          <p:cNvPr id="2" name="Content Placeholder 1"/>
          <p:cNvSpPr>
            <a:spLocks noGrp="1"/>
          </p:cNvSpPr>
          <p:nvPr>
            <p:ph idx="1"/>
          </p:nvPr>
        </p:nvSpPr>
        <p:spPr>
          <a:xfrm>
            <a:off x="1219200" y="2289313"/>
            <a:ext cx="10363200" cy="4572000"/>
          </a:xfrm>
        </p:spPr>
        <p:txBody>
          <a:bodyPr>
            <a:normAutofit/>
          </a:bodyPr>
          <a:lstStyle/>
          <a:p>
            <a:pPr>
              <a:buClr>
                <a:srgbClr val="06FFAB"/>
              </a:buClr>
            </a:pPr>
            <a:r>
              <a:rPr lang="en-US" sz="4400" dirty="0"/>
              <a:t>“We believe that Jesus died and rose again and so we believe that God will bring with Jesus those who have fallen asleep in him.”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46671" y="1251156"/>
            <a:ext cx="7772400" cy="3200399"/>
          </a:xfrm>
        </p:spPr>
        <p:txBody>
          <a:bodyPr>
            <a:noAutofit/>
          </a:bodyPr>
          <a:lstStyle/>
          <a:p>
            <a:pPr algn="ctr"/>
            <a:r>
              <a:rPr lang="en-US" sz="6000" i="1" dirty="0">
                <a:solidFill>
                  <a:srgbClr val="06FFAB"/>
                </a:solidFill>
              </a:rPr>
              <a:t>“The day of the Lord will come like a</a:t>
            </a:r>
            <a:br>
              <a:rPr lang="en-US" sz="6000" i="1" dirty="0">
                <a:solidFill>
                  <a:srgbClr val="06FFAB"/>
                </a:solidFill>
              </a:rPr>
            </a:br>
            <a:r>
              <a:rPr lang="en-US" sz="6000" i="1" dirty="0">
                <a:solidFill>
                  <a:srgbClr val="06FFAB"/>
                </a:solidFill>
              </a:rPr>
              <a:t> thief in the night.”</a:t>
            </a:r>
          </a:p>
        </p:txBody>
      </p:sp>
      <p:sp>
        <p:nvSpPr>
          <p:cNvPr id="3" name="Subtitle 2"/>
          <p:cNvSpPr>
            <a:spLocks noGrp="1"/>
          </p:cNvSpPr>
          <p:nvPr>
            <p:ph type="subTitle" idx="1"/>
          </p:nvPr>
        </p:nvSpPr>
        <p:spPr>
          <a:xfrm>
            <a:off x="2172929" y="3446207"/>
            <a:ext cx="7772400" cy="1600200"/>
          </a:xfrm>
        </p:spPr>
        <p:txBody>
          <a:bodyPr>
            <a:normAutofit/>
          </a:bodyPr>
          <a:lstStyle/>
          <a:p>
            <a:r>
              <a:rPr lang="en-US" sz="5400" b="1" dirty="0"/>
              <a:t>1 Thessalonians 5:2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990600"/>
            <a:ext cx="8534400" cy="1143000"/>
          </a:xfrm>
        </p:spPr>
        <p:txBody>
          <a:bodyPr>
            <a:normAutofit/>
          </a:bodyPr>
          <a:lstStyle/>
          <a:p>
            <a:pPr algn="ctr"/>
            <a:r>
              <a:rPr lang="en-US" sz="4400" dirty="0">
                <a:solidFill>
                  <a:srgbClr val="06FFAB"/>
                </a:solidFill>
              </a:rPr>
              <a:t>WHAT IS BEYOND THE GRAVE?</a:t>
            </a:r>
          </a:p>
        </p:txBody>
      </p:sp>
      <p:sp>
        <p:nvSpPr>
          <p:cNvPr id="2" name="Content Placeholder 1"/>
          <p:cNvSpPr>
            <a:spLocks noGrp="1"/>
          </p:cNvSpPr>
          <p:nvPr>
            <p:ph idx="1"/>
          </p:nvPr>
        </p:nvSpPr>
        <p:spPr>
          <a:xfrm>
            <a:off x="2438400" y="1676400"/>
            <a:ext cx="7772400" cy="4572000"/>
          </a:xfrm>
        </p:spPr>
        <p:txBody>
          <a:bodyPr>
            <a:normAutofit fontScale="92500" lnSpcReduction="10000"/>
          </a:bodyPr>
          <a:lstStyle/>
          <a:p>
            <a:pPr>
              <a:buClr>
                <a:srgbClr val="06FFAB"/>
              </a:buClr>
            </a:pPr>
            <a:r>
              <a:rPr lang="en-US" sz="4000" dirty="0"/>
              <a:t>Mortal man wants to know.</a:t>
            </a:r>
          </a:p>
          <a:p>
            <a:pPr>
              <a:buClr>
                <a:srgbClr val="06FFAB"/>
              </a:buClr>
            </a:pPr>
            <a:r>
              <a:rPr lang="en-US" sz="4000" dirty="0"/>
              <a:t>Philosophers wrestle with the question.</a:t>
            </a:r>
          </a:p>
          <a:p>
            <a:pPr>
              <a:buClr>
                <a:srgbClr val="06FFAB"/>
              </a:buClr>
            </a:pPr>
            <a:r>
              <a:rPr lang="en-US" sz="4000" dirty="0"/>
              <a:t>Occult and </a:t>
            </a:r>
            <a:r>
              <a:rPr lang="en-US" sz="4000" dirty="0" err="1"/>
              <a:t>spiritists</a:t>
            </a:r>
            <a:r>
              <a:rPr lang="en-US" sz="4000" dirty="0"/>
              <a:t> have </a:t>
            </a:r>
            <a:r>
              <a:rPr lang="en-US" sz="4000" dirty="0" err="1"/>
              <a:t>seances</a:t>
            </a:r>
            <a:r>
              <a:rPr lang="en-US" sz="4000" dirty="0"/>
              <a:t>.</a:t>
            </a:r>
          </a:p>
          <a:p>
            <a:pPr>
              <a:buClr>
                <a:srgbClr val="06FFAB"/>
              </a:buClr>
            </a:pPr>
            <a:r>
              <a:rPr lang="en-US" sz="4000" dirty="0"/>
              <a:t>Medical doctors see near death experiences.</a:t>
            </a:r>
          </a:p>
          <a:p>
            <a:pPr>
              <a:buClr>
                <a:srgbClr val="06FFAB"/>
              </a:buClr>
            </a:pPr>
            <a:r>
              <a:rPr lang="en-US" sz="4000" dirty="0"/>
              <a:t>The Old Testament progressed in God’s revelation to man….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295400" y="990600"/>
            <a:ext cx="8534400" cy="914400"/>
          </a:xfrm>
        </p:spPr>
        <p:txBody>
          <a:bodyPr>
            <a:normAutofit fontScale="90000"/>
          </a:bodyPr>
          <a:lstStyle/>
          <a:p>
            <a:pPr algn="ctr"/>
            <a:r>
              <a:rPr lang="en-US" sz="6000" dirty="0">
                <a:solidFill>
                  <a:srgbClr val="06FFAB"/>
                </a:solidFill>
              </a:rPr>
              <a:t>7 R’s </a:t>
            </a:r>
            <a:r>
              <a:rPr lang="en-US" sz="4400" dirty="0">
                <a:solidFill>
                  <a:srgbClr val="06FFAB"/>
                </a:solidFill>
              </a:rPr>
              <a:t>of the Resurrection</a:t>
            </a:r>
          </a:p>
        </p:txBody>
      </p:sp>
      <p:sp>
        <p:nvSpPr>
          <p:cNvPr id="2" name="Content Placeholder 1"/>
          <p:cNvSpPr>
            <a:spLocks noGrp="1"/>
          </p:cNvSpPr>
          <p:nvPr>
            <p:ph idx="1"/>
          </p:nvPr>
        </p:nvSpPr>
        <p:spPr>
          <a:xfrm>
            <a:off x="1295400" y="2057400"/>
            <a:ext cx="10363200" cy="4572000"/>
          </a:xfrm>
        </p:spPr>
        <p:txBody>
          <a:bodyPr>
            <a:normAutofit/>
          </a:bodyPr>
          <a:lstStyle/>
          <a:p>
            <a:pPr>
              <a:buClr>
                <a:srgbClr val="06FFAB"/>
              </a:buClr>
            </a:pPr>
            <a:r>
              <a:rPr lang="en-US" sz="5400" dirty="0"/>
              <a:t>1.  R-- Revelation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869160"/>
            <a:ext cx="10363200" cy="914400"/>
          </a:xfrm>
        </p:spPr>
        <p:txBody>
          <a:bodyPr/>
          <a:lstStyle/>
          <a:p>
            <a:r>
              <a:rPr lang="en-US" dirty="0">
                <a:solidFill>
                  <a:srgbClr val="06FFAB"/>
                </a:solidFill>
              </a:rPr>
              <a:t>1.  </a:t>
            </a:r>
            <a:r>
              <a:rPr lang="en-US" sz="5400" b="1" i="1" dirty="0">
                <a:solidFill>
                  <a:srgbClr val="06FFAB"/>
                </a:solidFill>
              </a:rPr>
              <a:t>R</a:t>
            </a:r>
            <a:r>
              <a:rPr lang="en-US" dirty="0">
                <a:solidFill>
                  <a:srgbClr val="06FFAB"/>
                </a:solidFill>
              </a:rPr>
              <a:t>evelation  (4:15)</a:t>
            </a:r>
          </a:p>
        </p:txBody>
      </p:sp>
      <p:sp>
        <p:nvSpPr>
          <p:cNvPr id="2" name="Content Placeholder 1"/>
          <p:cNvSpPr>
            <a:spLocks noGrp="1"/>
          </p:cNvSpPr>
          <p:nvPr>
            <p:ph idx="1"/>
          </p:nvPr>
        </p:nvSpPr>
        <p:spPr>
          <a:xfrm>
            <a:off x="1219200" y="2133600"/>
            <a:ext cx="10363200" cy="4572000"/>
          </a:xfrm>
        </p:spPr>
        <p:txBody>
          <a:bodyPr>
            <a:normAutofit/>
          </a:bodyPr>
          <a:lstStyle/>
          <a:p>
            <a:pPr>
              <a:buClr>
                <a:srgbClr val="06FFAB"/>
              </a:buClr>
            </a:pPr>
            <a:r>
              <a:rPr lang="en-US" sz="4400" dirty="0"/>
              <a:t>“According to the Lord’s own word.”</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3428</TotalTime>
  <Words>949</Words>
  <Application>Microsoft Office PowerPoint</Application>
  <PresentationFormat>Widescreen</PresentationFormat>
  <Paragraphs>113</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Calibri</vt:lpstr>
      <vt:lpstr>Wingdings</vt:lpstr>
      <vt:lpstr>Wingdings 2</vt:lpstr>
      <vt:lpstr>Wingdings 3</vt:lpstr>
      <vt:lpstr>Metro</vt:lpstr>
      <vt:lpstr>PowerPoint Presentation</vt:lpstr>
      <vt:lpstr>“The day of the Lord will come like a  thief in the night.”</vt:lpstr>
      <vt:lpstr>1 Thessalonians 4:13-5:11</vt:lpstr>
      <vt:lpstr>1 Thess. 4:13</vt:lpstr>
      <vt:lpstr>1 Thessalonians 4:14</vt:lpstr>
      <vt:lpstr>“The day of the Lord will come like a  thief in the night.”</vt:lpstr>
      <vt:lpstr>WHAT IS BEYOND THE GRAVE?</vt:lpstr>
      <vt:lpstr>7 R’s of the Resurrection</vt:lpstr>
      <vt:lpstr>1.  Revelation  (4:15)</vt:lpstr>
      <vt:lpstr>7 R’s of the Resurrection</vt:lpstr>
      <vt:lpstr>7 R’s of the Resurrection</vt:lpstr>
      <vt:lpstr>2.  Return  (4:14-15)</vt:lpstr>
      <vt:lpstr>1 Thessalonians 4:14</vt:lpstr>
      <vt:lpstr>1 Thess. 4:15</vt:lpstr>
      <vt:lpstr>7 R’s of the Resurrection</vt:lpstr>
      <vt:lpstr>3.  Resurrection  (4:14-16)</vt:lpstr>
      <vt:lpstr>7 R’s of the Resurrection</vt:lpstr>
      <vt:lpstr>4.  R-Rapture (4:17)</vt:lpstr>
      <vt:lpstr>1 Thess. 4:17</vt:lpstr>
      <vt:lpstr>Rapture  vs. The Second Coming</vt:lpstr>
      <vt:lpstr>Golden Rule of Bible Translation</vt:lpstr>
      <vt:lpstr>The Rapture</vt:lpstr>
      <vt:lpstr>The Rapture</vt:lpstr>
      <vt:lpstr>The Second Coming</vt:lpstr>
      <vt:lpstr>7 R’s of the Resurrection</vt:lpstr>
      <vt:lpstr>5.  R- Reunion (4:17-18)</vt:lpstr>
      <vt:lpstr>7 R’s of the Resurrection</vt:lpstr>
      <vt:lpstr>6.  R- Reckoning  (5:1-3)</vt:lpstr>
      <vt:lpstr>7 R’s of the Resurrection</vt:lpstr>
      <vt:lpstr>7.  R-Ready  (5:4-6)</vt:lpstr>
      <vt:lpstr>7.  R-Ready (5:8)</vt:lpstr>
      <vt:lpstr>7 R’s of the Resurrection</vt:lpstr>
      <vt:lpstr>1 Thess. 4:18</vt:lpstr>
      <vt:lpstr>John 3:36</vt:lpstr>
      <vt:lpstr>John 1:11-12</vt:lpstr>
      <vt:lpstr>Matt. 10:28</vt:lpstr>
      <vt:lpstr>1 John 1:9</vt:lpstr>
      <vt:lpstr>“The day of the Lord will come like a  thief in the night.”</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steve hokuf</dc:creator>
  <cp:lastModifiedBy>Chrissy Jackson</cp:lastModifiedBy>
  <cp:revision>11</cp:revision>
  <dcterms:created xsi:type="dcterms:W3CDTF">2020-04-15T14:18:33Z</dcterms:created>
  <dcterms:modified xsi:type="dcterms:W3CDTF">2021-02-07T03:05:31Z</dcterms:modified>
</cp:coreProperties>
</file>