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60" r:id="rId5"/>
    <p:sldId id="261" r:id="rId6"/>
    <p:sldId id="259" r:id="rId7"/>
    <p:sldId id="262" r:id="rId8"/>
    <p:sldId id="272" r:id="rId9"/>
    <p:sldId id="263" r:id="rId10"/>
    <p:sldId id="269" r:id="rId11"/>
    <p:sldId id="264" r:id="rId12"/>
    <p:sldId id="270" r:id="rId13"/>
    <p:sldId id="271" r:id="rId14"/>
    <p:sldId id="265" r:id="rId15"/>
    <p:sldId id="267" r:id="rId16"/>
    <p:sldId id="268" r:id="rId17"/>
    <p:sldId id="266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2D4CC"/>
    <a:srgbClr val="EBEB81"/>
    <a:srgbClr val="B5B940"/>
    <a:srgbClr val="EF7A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1" autoAdjust="0"/>
    <p:restoredTop sz="94660"/>
  </p:normalViewPr>
  <p:slideViewPr>
    <p:cSldViewPr snapToGrid="0">
      <p:cViewPr varScale="1">
        <p:scale>
          <a:sx n="37" d="100"/>
          <a:sy n="37" d="100"/>
        </p:scale>
        <p:origin x="72" y="7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059BF-CE2E-475C-89C5-E036F28B1A0D}" type="datetimeFigureOut">
              <a:rPr lang="en-US" smtClean="0"/>
              <a:t>2/27/2021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518EB-8929-483E-9583-2C6299A949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16124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059BF-CE2E-475C-89C5-E036F28B1A0D}" type="datetimeFigureOut">
              <a:rPr lang="en-US" smtClean="0"/>
              <a:t>2/27/2021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518EB-8929-483E-9583-2C6299A949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8263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059BF-CE2E-475C-89C5-E036F28B1A0D}" type="datetimeFigureOut">
              <a:rPr lang="en-US" smtClean="0"/>
              <a:t>2/27/2021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518EB-8929-483E-9583-2C6299A949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9456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059BF-CE2E-475C-89C5-E036F28B1A0D}" type="datetimeFigureOut">
              <a:rPr lang="en-US" smtClean="0"/>
              <a:t>2/27/2021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518EB-8929-483E-9583-2C6299A949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03360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059BF-CE2E-475C-89C5-E036F28B1A0D}" type="datetimeFigureOut">
              <a:rPr lang="en-US" smtClean="0"/>
              <a:t>2/27/2021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518EB-8929-483E-9583-2C6299A949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47187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059BF-CE2E-475C-89C5-E036F28B1A0D}" type="datetimeFigureOut">
              <a:rPr lang="en-US" smtClean="0"/>
              <a:t>2/27/2021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518EB-8929-483E-9583-2C6299A949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41829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059BF-CE2E-475C-89C5-E036F28B1A0D}" type="datetimeFigureOut">
              <a:rPr lang="en-US" smtClean="0"/>
              <a:t>2/27/2021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518EB-8929-483E-9583-2C6299A949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5138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059BF-CE2E-475C-89C5-E036F28B1A0D}" type="datetimeFigureOut">
              <a:rPr lang="en-US" smtClean="0"/>
              <a:t>2/27/2021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518EB-8929-483E-9583-2C6299A949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895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059BF-CE2E-475C-89C5-E036F28B1A0D}" type="datetimeFigureOut">
              <a:rPr lang="en-US" smtClean="0"/>
              <a:t>2/27/2021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518EB-8929-483E-9583-2C6299A949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3180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059BF-CE2E-475C-89C5-E036F28B1A0D}" type="datetimeFigureOut">
              <a:rPr lang="en-US" smtClean="0"/>
              <a:t>2/27/2021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518EB-8929-483E-9583-2C6299A949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10116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059BF-CE2E-475C-89C5-E036F28B1A0D}" type="datetimeFigureOut">
              <a:rPr lang="en-US" smtClean="0"/>
              <a:t>2/27/2021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518EB-8929-483E-9583-2C6299A949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6033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2059BF-CE2E-475C-89C5-E036F28B1A0D}" type="datetimeFigureOut">
              <a:rPr lang="en-US" smtClean="0"/>
              <a:t>2/27/2021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C518EB-8929-483E-9583-2C6299A949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1225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3366D998-C77B-4B17-AC04-AA76DB323F69}"/>
              </a:ext>
            </a:extLst>
          </p:cNvPr>
          <p:cNvSpPr txBox="1"/>
          <p:nvPr/>
        </p:nvSpPr>
        <p:spPr>
          <a:xfrm>
            <a:off x="410547" y="559837"/>
            <a:ext cx="194076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EF7A3C"/>
                </a:solidFill>
              </a:rPr>
              <a:t>TEXT COLORS</a:t>
            </a:r>
          </a:p>
          <a:p>
            <a:r>
              <a:rPr lang="en-US" dirty="0">
                <a:solidFill>
                  <a:srgbClr val="A2D4CC"/>
                </a:solidFill>
              </a:rPr>
              <a:t>TEXT COLORS</a:t>
            </a:r>
          </a:p>
          <a:p>
            <a:r>
              <a:rPr lang="en-US" dirty="0">
                <a:solidFill>
                  <a:srgbClr val="EBEB81"/>
                </a:solidFill>
              </a:rPr>
              <a:t>TEXT COLORS</a:t>
            </a:r>
          </a:p>
          <a:p>
            <a:r>
              <a:rPr lang="en-US" dirty="0">
                <a:solidFill>
                  <a:srgbClr val="B5B940"/>
                </a:solidFill>
              </a:rPr>
              <a:t>TEXT COLORS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9429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5988" y="262489"/>
            <a:ext cx="10515600" cy="1325563"/>
          </a:xfrm>
        </p:spPr>
        <p:txBody>
          <a:bodyPr/>
          <a:lstStyle/>
          <a:p>
            <a:r>
              <a:rPr lang="en-US" dirty="0">
                <a:solidFill>
                  <a:srgbClr val="EF7A3C"/>
                </a:solidFill>
              </a:rPr>
              <a:t>Mark 1:16-20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2176" y="1834956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sz="4000" baseline="30000" dirty="0">
                <a:solidFill>
                  <a:srgbClr val="A2D4CC"/>
                </a:solidFill>
              </a:rPr>
              <a:t>18</a:t>
            </a:r>
            <a:r>
              <a:rPr lang="en-US" sz="4000" baseline="30000" dirty="0">
                <a:solidFill>
                  <a:srgbClr val="B5B940"/>
                </a:solidFill>
              </a:rPr>
              <a:t> </a:t>
            </a:r>
            <a:r>
              <a:rPr lang="en-US" sz="4000" dirty="0">
                <a:solidFill>
                  <a:srgbClr val="B5B940"/>
                </a:solidFill>
              </a:rPr>
              <a:t>And immediately they left their nets and followed him. </a:t>
            </a:r>
            <a:r>
              <a:rPr lang="en-US" sz="4000" baseline="30000" dirty="0">
                <a:solidFill>
                  <a:srgbClr val="A2D4CC"/>
                </a:solidFill>
              </a:rPr>
              <a:t>19</a:t>
            </a:r>
            <a:r>
              <a:rPr lang="en-US" sz="4000" baseline="30000" dirty="0">
                <a:solidFill>
                  <a:srgbClr val="B5B940"/>
                </a:solidFill>
              </a:rPr>
              <a:t> </a:t>
            </a:r>
            <a:r>
              <a:rPr lang="en-US" sz="4000" dirty="0">
                <a:solidFill>
                  <a:srgbClr val="B5B940"/>
                </a:solidFill>
              </a:rPr>
              <a:t>And going on a little farther, he saw James the son of Zebedee and John his brother, who were in their boat mending the nets. </a:t>
            </a:r>
            <a:r>
              <a:rPr lang="en-US" sz="4000" baseline="30000" dirty="0">
                <a:solidFill>
                  <a:srgbClr val="A2D4CC"/>
                </a:solidFill>
              </a:rPr>
              <a:t>20</a:t>
            </a:r>
            <a:r>
              <a:rPr lang="en-US" sz="4000" baseline="30000" dirty="0">
                <a:solidFill>
                  <a:srgbClr val="B5B940"/>
                </a:solidFill>
              </a:rPr>
              <a:t> </a:t>
            </a:r>
            <a:r>
              <a:rPr lang="en-US" sz="4000" dirty="0">
                <a:solidFill>
                  <a:srgbClr val="B5B940"/>
                </a:solidFill>
              </a:rPr>
              <a:t>And immediately he called them, and they left their father Zebedee in the boat with the hired servants and followed him.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8475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1343" y="365125"/>
            <a:ext cx="10515600" cy="1325563"/>
          </a:xfrm>
        </p:spPr>
        <p:txBody>
          <a:bodyPr/>
          <a:lstStyle/>
          <a:p>
            <a:r>
              <a:rPr lang="en-US" dirty="0">
                <a:solidFill>
                  <a:srgbClr val="EF7A3C"/>
                </a:solidFill>
              </a:rPr>
              <a:t>You Are Going to Get Dirty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A2D4CC"/>
              </a:buClr>
            </a:pPr>
            <a:r>
              <a:rPr lang="en-US" sz="4000" dirty="0">
                <a:solidFill>
                  <a:srgbClr val="B5B940"/>
                </a:solidFill>
              </a:rPr>
              <a:t>We are messy people (v.16)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3439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1343" y="365125"/>
            <a:ext cx="10515600" cy="1325563"/>
          </a:xfrm>
        </p:spPr>
        <p:txBody>
          <a:bodyPr/>
          <a:lstStyle/>
          <a:p>
            <a:r>
              <a:rPr lang="en-US" dirty="0">
                <a:solidFill>
                  <a:srgbClr val="EF7A3C"/>
                </a:solidFill>
              </a:rPr>
              <a:t>You Are Going to Get Dirty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A2D4CC"/>
              </a:buClr>
            </a:pPr>
            <a:r>
              <a:rPr lang="en-US" sz="4000" dirty="0">
                <a:solidFill>
                  <a:srgbClr val="B5B940"/>
                </a:solidFill>
              </a:rPr>
              <a:t>We are messy people (v.16)</a:t>
            </a:r>
          </a:p>
          <a:p>
            <a:pPr>
              <a:buClr>
                <a:srgbClr val="A2D4CC"/>
              </a:buClr>
            </a:pPr>
            <a:r>
              <a:rPr lang="en-US" sz="4000" dirty="0">
                <a:solidFill>
                  <a:srgbClr val="B5B940"/>
                </a:solidFill>
              </a:rPr>
              <a:t>We are called to act (v.17)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1517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1343" y="365125"/>
            <a:ext cx="10515600" cy="1325563"/>
          </a:xfrm>
        </p:spPr>
        <p:txBody>
          <a:bodyPr/>
          <a:lstStyle/>
          <a:p>
            <a:r>
              <a:rPr lang="en-US" dirty="0">
                <a:solidFill>
                  <a:srgbClr val="EF7A3C"/>
                </a:solidFill>
              </a:rPr>
              <a:t>You Are Going to Get Dirty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A2D4CC"/>
              </a:buClr>
            </a:pPr>
            <a:r>
              <a:rPr lang="en-US" sz="4000" dirty="0">
                <a:solidFill>
                  <a:srgbClr val="B5B940"/>
                </a:solidFill>
              </a:rPr>
              <a:t>We are messy people (v.16)</a:t>
            </a:r>
          </a:p>
          <a:p>
            <a:pPr>
              <a:buClr>
                <a:srgbClr val="A2D4CC"/>
              </a:buClr>
            </a:pPr>
            <a:r>
              <a:rPr lang="en-US" sz="4000" dirty="0">
                <a:solidFill>
                  <a:srgbClr val="B5B940"/>
                </a:solidFill>
              </a:rPr>
              <a:t>We are called to act (v.17)</a:t>
            </a:r>
          </a:p>
          <a:p>
            <a:pPr>
              <a:buClr>
                <a:srgbClr val="A2D4CC"/>
              </a:buClr>
            </a:pPr>
            <a:r>
              <a:rPr lang="en-US" sz="4000" dirty="0">
                <a:solidFill>
                  <a:srgbClr val="B5B940"/>
                </a:solidFill>
              </a:rPr>
              <a:t>Its going to take a special set to skills (v.18)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5354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567575" y="526574"/>
            <a:ext cx="9787813" cy="1325563"/>
          </a:xfrm>
        </p:spPr>
        <p:txBody>
          <a:bodyPr>
            <a:normAutofit fontScale="90000"/>
          </a:bodyPr>
          <a:lstStyle/>
          <a:p>
            <a:r>
              <a:rPr lang="en-US" sz="4900" dirty="0">
                <a:solidFill>
                  <a:srgbClr val="EF7A3C"/>
                </a:solidFill>
              </a:rPr>
              <a:t>Fishers of Men</a:t>
            </a:r>
            <a:r>
              <a:rPr lang="en-US" dirty="0">
                <a:solidFill>
                  <a:srgbClr val="EF7A3C"/>
                </a:solidFill>
              </a:rPr>
              <a:t/>
            </a:r>
            <a:br>
              <a:rPr lang="en-US" dirty="0">
                <a:solidFill>
                  <a:srgbClr val="EF7A3C"/>
                </a:solidFill>
              </a:rPr>
            </a:br>
            <a:r>
              <a:rPr lang="en-US" sz="3600" dirty="0">
                <a:solidFill>
                  <a:srgbClr val="EF7A3C"/>
                </a:solidFill>
              </a:rPr>
              <a:t>“capturing men’s minds through teaching and persuasion.”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2197717" y="2257173"/>
            <a:ext cx="2738535" cy="823912"/>
          </a:xfrm>
        </p:spPr>
        <p:txBody>
          <a:bodyPr>
            <a:normAutofit/>
          </a:bodyPr>
          <a:lstStyle/>
          <a:p>
            <a:r>
              <a:rPr lang="en-US" sz="4400" dirty="0">
                <a:solidFill>
                  <a:srgbClr val="EBEB81"/>
                </a:solidFill>
              </a:rPr>
              <a:t>Fisherman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2307382" y="3080250"/>
            <a:ext cx="2738535" cy="2277097"/>
          </a:xfrm>
        </p:spPr>
        <p:txBody>
          <a:bodyPr/>
          <a:lstStyle/>
          <a:p>
            <a:pPr>
              <a:buClr>
                <a:srgbClr val="A2D4CC"/>
              </a:buClr>
            </a:pPr>
            <a:r>
              <a:rPr lang="en-US" dirty="0">
                <a:solidFill>
                  <a:srgbClr val="B5B940"/>
                </a:solidFill>
              </a:rPr>
              <a:t>Patience</a:t>
            </a:r>
          </a:p>
          <a:p>
            <a:pPr>
              <a:buClr>
                <a:srgbClr val="A2D4CC"/>
              </a:buClr>
            </a:pPr>
            <a:r>
              <a:rPr lang="en-US" dirty="0">
                <a:solidFill>
                  <a:srgbClr val="B5B940"/>
                </a:solidFill>
              </a:rPr>
              <a:t>Skilled</a:t>
            </a:r>
          </a:p>
          <a:p>
            <a:pPr>
              <a:buClr>
                <a:srgbClr val="A2D4CC"/>
              </a:buClr>
            </a:pPr>
            <a:r>
              <a:rPr lang="en-US" dirty="0">
                <a:solidFill>
                  <a:srgbClr val="B5B940"/>
                </a:solidFill>
              </a:rPr>
              <a:t>Relentless</a:t>
            </a:r>
          </a:p>
          <a:p>
            <a:pPr>
              <a:buClr>
                <a:srgbClr val="A2D4CC"/>
              </a:buClr>
            </a:pPr>
            <a:r>
              <a:rPr lang="en-US" dirty="0">
                <a:solidFill>
                  <a:srgbClr val="B5B940"/>
                </a:solidFill>
              </a:rPr>
              <a:t>Hard-working</a:t>
            </a:r>
          </a:p>
          <a:p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3"/>
          </p:nvPr>
        </p:nvSpPr>
        <p:spPr>
          <a:xfrm>
            <a:off x="6358004" y="2263686"/>
            <a:ext cx="3055776" cy="823912"/>
          </a:xfrm>
        </p:spPr>
        <p:txBody>
          <a:bodyPr>
            <a:normAutofit/>
          </a:bodyPr>
          <a:lstStyle/>
          <a:p>
            <a:r>
              <a:rPr lang="en-US" sz="4400" dirty="0" smtClean="0">
                <a:solidFill>
                  <a:srgbClr val="EBEB81"/>
                </a:solidFill>
              </a:rPr>
              <a:t>Disciple</a:t>
            </a:r>
            <a:endParaRPr lang="en-US" sz="4400" dirty="0">
              <a:solidFill>
                <a:srgbClr val="EBEB81"/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4"/>
          </p:nvPr>
        </p:nvSpPr>
        <p:spPr>
          <a:xfrm>
            <a:off x="6462973" y="3081085"/>
            <a:ext cx="2738535" cy="2277097"/>
          </a:xfrm>
        </p:spPr>
        <p:txBody>
          <a:bodyPr/>
          <a:lstStyle/>
          <a:p>
            <a:pPr>
              <a:buClr>
                <a:srgbClr val="A2D4CC"/>
              </a:buClr>
            </a:pPr>
            <a:r>
              <a:rPr lang="en-US" dirty="0">
                <a:solidFill>
                  <a:srgbClr val="B5B940"/>
                </a:solidFill>
              </a:rPr>
              <a:t>Patience</a:t>
            </a:r>
          </a:p>
          <a:p>
            <a:pPr>
              <a:buClr>
                <a:srgbClr val="A2D4CC"/>
              </a:buClr>
            </a:pPr>
            <a:r>
              <a:rPr lang="en-US" dirty="0">
                <a:solidFill>
                  <a:srgbClr val="B5B940"/>
                </a:solidFill>
              </a:rPr>
              <a:t>Studied</a:t>
            </a:r>
          </a:p>
          <a:p>
            <a:pPr>
              <a:buClr>
                <a:srgbClr val="A2D4CC"/>
              </a:buClr>
            </a:pPr>
            <a:r>
              <a:rPr lang="en-US" dirty="0">
                <a:solidFill>
                  <a:srgbClr val="B5B940"/>
                </a:solidFill>
              </a:rPr>
              <a:t>Steadfastness</a:t>
            </a:r>
          </a:p>
          <a:p>
            <a:pPr>
              <a:buClr>
                <a:srgbClr val="A2D4CC"/>
              </a:buClr>
            </a:pPr>
            <a:r>
              <a:rPr lang="en-US" dirty="0">
                <a:solidFill>
                  <a:srgbClr val="B5B940"/>
                </a:solidFill>
              </a:rPr>
              <a:t>Committed </a:t>
            </a:r>
          </a:p>
        </p:txBody>
      </p:sp>
    </p:spTree>
    <p:extLst>
      <p:ext uri="{BB962C8B-B14F-4D97-AF65-F5344CB8AC3E}">
        <p14:creationId xmlns:p14="http://schemas.microsoft.com/office/powerpoint/2010/main" val="2872672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6657" y="309142"/>
            <a:ext cx="10515600" cy="1325563"/>
          </a:xfrm>
        </p:spPr>
        <p:txBody>
          <a:bodyPr/>
          <a:lstStyle/>
          <a:p>
            <a:r>
              <a:rPr lang="en-US" dirty="0">
                <a:solidFill>
                  <a:srgbClr val="EF7A3C"/>
                </a:solidFill>
              </a:rPr>
              <a:t>Final Thoughts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A2D4CC"/>
              </a:buClr>
            </a:pPr>
            <a:r>
              <a:rPr lang="en-US" sz="4000" dirty="0">
                <a:solidFill>
                  <a:srgbClr val="B5B940"/>
                </a:solidFill>
              </a:rPr>
              <a:t>Is God asking you to follow Him? And are you being obedient?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5866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6656" y="355795"/>
            <a:ext cx="10515600" cy="1325563"/>
          </a:xfrm>
        </p:spPr>
        <p:txBody>
          <a:bodyPr/>
          <a:lstStyle/>
          <a:p>
            <a:r>
              <a:rPr lang="en-US" dirty="0">
                <a:solidFill>
                  <a:srgbClr val="EF7A3C"/>
                </a:solidFill>
              </a:rPr>
              <a:t>Final Thoughts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A2D4CC"/>
              </a:buClr>
            </a:pPr>
            <a:r>
              <a:rPr lang="en-US" sz="4000" dirty="0">
                <a:solidFill>
                  <a:srgbClr val="B5B940"/>
                </a:solidFill>
              </a:rPr>
              <a:t>Is God asking you to follow Him? And are you being obedient?</a:t>
            </a:r>
          </a:p>
          <a:p>
            <a:pPr>
              <a:buClr>
                <a:srgbClr val="A2D4CC"/>
              </a:buClr>
            </a:pPr>
            <a:endParaRPr lang="en-US" sz="4000" dirty="0">
              <a:solidFill>
                <a:srgbClr val="B5B940"/>
              </a:solidFill>
            </a:endParaRPr>
          </a:p>
          <a:p>
            <a:pPr>
              <a:buClr>
                <a:srgbClr val="A2D4CC"/>
              </a:buClr>
            </a:pPr>
            <a:r>
              <a:rPr lang="en-US" sz="4000" dirty="0">
                <a:solidFill>
                  <a:srgbClr val="B5B940"/>
                </a:solidFill>
              </a:rPr>
              <a:t>We are called to be “fishers of men”, where are you casting your net?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91718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47327" y="327803"/>
            <a:ext cx="10515600" cy="1325563"/>
          </a:xfrm>
        </p:spPr>
        <p:txBody>
          <a:bodyPr/>
          <a:lstStyle/>
          <a:p>
            <a:r>
              <a:rPr lang="en-US" dirty="0">
                <a:solidFill>
                  <a:srgbClr val="EF7A3C"/>
                </a:solidFill>
              </a:rPr>
              <a:t>Final Thoughts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Clr>
                <a:srgbClr val="A2D4CC"/>
              </a:buClr>
            </a:pPr>
            <a:r>
              <a:rPr lang="en-US" sz="4000" dirty="0">
                <a:solidFill>
                  <a:srgbClr val="B5B940"/>
                </a:solidFill>
              </a:rPr>
              <a:t>Is God asking you to follow Him? And are you being obedient?</a:t>
            </a:r>
          </a:p>
          <a:p>
            <a:pPr>
              <a:buClr>
                <a:srgbClr val="A2D4CC"/>
              </a:buClr>
            </a:pPr>
            <a:endParaRPr lang="en-US" sz="4000" dirty="0">
              <a:solidFill>
                <a:srgbClr val="B5B940"/>
              </a:solidFill>
            </a:endParaRPr>
          </a:p>
          <a:p>
            <a:pPr>
              <a:buClr>
                <a:srgbClr val="A2D4CC"/>
              </a:buClr>
            </a:pPr>
            <a:r>
              <a:rPr lang="en-US" sz="4000" dirty="0">
                <a:solidFill>
                  <a:srgbClr val="B5B940"/>
                </a:solidFill>
              </a:rPr>
              <a:t>We are called to be “fishers of men”, where are you casting your net?</a:t>
            </a:r>
          </a:p>
          <a:p>
            <a:pPr>
              <a:buClr>
                <a:srgbClr val="A2D4CC"/>
              </a:buClr>
            </a:pPr>
            <a:endParaRPr lang="en-US" sz="4000" dirty="0">
              <a:solidFill>
                <a:srgbClr val="B5B940"/>
              </a:solidFill>
            </a:endParaRPr>
          </a:p>
          <a:p>
            <a:pPr>
              <a:buClr>
                <a:srgbClr val="A2D4CC"/>
              </a:buClr>
            </a:pPr>
            <a:r>
              <a:rPr lang="en-US" sz="4000" dirty="0">
                <a:solidFill>
                  <a:srgbClr val="B5B940"/>
                </a:solidFill>
              </a:rPr>
              <a:t>Its time to get dirty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557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47327" y="337133"/>
            <a:ext cx="10515600" cy="1325563"/>
          </a:xfrm>
        </p:spPr>
        <p:txBody>
          <a:bodyPr/>
          <a:lstStyle/>
          <a:p>
            <a:r>
              <a:rPr lang="en-US" dirty="0">
                <a:solidFill>
                  <a:srgbClr val="EF7A3C"/>
                </a:solidFill>
              </a:rPr>
              <a:t>Mark 1:14-15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4000" b="1" baseline="30000" dirty="0">
                <a:solidFill>
                  <a:srgbClr val="A2D4CC"/>
                </a:solidFill>
              </a:rPr>
              <a:t>14</a:t>
            </a:r>
            <a:r>
              <a:rPr lang="en-US" sz="4000" b="1" baseline="30000" dirty="0">
                <a:solidFill>
                  <a:srgbClr val="B5B940"/>
                </a:solidFill>
              </a:rPr>
              <a:t> </a:t>
            </a:r>
            <a:r>
              <a:rPr lang="en-US" sz="4000" dirty="0">
                <a:solidFill>
                  <a:srgbClr val="B5B940"/>
                </a:solidFill>
              </a:rPr>
              <a:t>Now after John was arrested, Jesus came into Galilee, proclaiming the gospel of God,</a:t>
            </a:r>
            <a:r>
              <a:rPr lang="en-US" sz="4000" dirty="0">
                <a:solidFill>
                  <a:srgbClr val="A2D4CC"/>
                </a:solidFill>
              </a:rPr>
              <a:t> </a:t>
            </a:r>
            <a:r>
              <a:rPr lang="en-US" sz="4000" b="1" baseline="30000" dirty="0">
                <a:solidFill>
                  <a:srgbClr val="A2D4CC"/>
                </a:solidFill>
              </a:rPr>
              <a:t>15 </a:t>
            </a:r>
            <a:r>
              <a:rPr lang="en-US" sz="4000" dirty="0">
                <a:solidFill>
                  <a:srgbClr val="B5B940"/>
                </a:solidFill>
              </a:rPr>
              <a:t>and saying, “The time is fulfilled, and the kingdom of God is at hand; repent and believe in the gospel.”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4033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7996" y="393117"/>
            <a:ext cx="10515600" cy="1325563"/>
          </a:xfrm>
        </p:spPr>
        <p:txBody>
          <a:bodyPr/>
          <a:lstStyle/>
          <a:p>
            <a:r>
              <a:rPr lang="en-US" dirty="0" smtClean="0">
                <a:solidFill>
                  <a:srgbClr val="EF7A3C"/>
                </a:solidFill>
              </a:rPr>
              <a:t>Following Christ</a:t>
            </a:r>
            <a:r>
              <a:rPr lang="en-US" dirty="0" smtClean="0">
                <a:solidFill>
                  <a:srgbClr val="EF7A3C"/>
                </a:solidFill>
              </a:rPr>
              <a:t> </a:t>
            </a:r>
            <a:r>
              <a:rPr lang="en-US" dirty="0">
                <a:solidFill>
                  <a:srgbClr val="EF7A3C"/>
                </a:solidFill>
              </a:rPr>
              <a:t>Is 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A2D4CC"/>
              </a:buClr>
            </a:pPr>
            <a:r>
              <a:rPr lang="en-US" sz="4000" dirty="0">
                <a:solidFill>
                  <a:srgbClr val="B5B940"/>
                </a:solidFill>
              </a:rPr>
              <a:t>Not always going to be on friendly territory (v.14)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6214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8666" y="383786"/>
            <a:ext cx="10515600" cy="1325563"/>
          </a:xfrm>
        </p:spPr>
        <p:txBody>
          <a:bodyPr/>
          <a:lstStyle/>
          <a:p>
            <a:r>
              <a:rPr lang="en-US" dirty="0" smtClean="0">
                <a:solidFill>
                  <a:srgbClr val="EF7A3C"/>
                </a:solidFill>
              </a:rPr>
              <a:t>Following Christ </a:t>
            </a:r>
            <a:r>
              <a:rPr lang="en-US" dirty="0">
                <a:solidFill>
                  <a:srgbClr val="EF7A3C"/>
                </a:solidFill>
              </a:rPr>
              <a:t>Is 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A2D4CC"/>
              </a:buClr>
            </a:pPr>
            <a:r>
              <a:rPr lang="en-US" sz="4000" dirty="0">
                <a:solidFill>
                  <a:srgbClr val="B5B940"/>
                </a:solidFill>
              </a:rPr>
              <a:t>Not always going to be on friendly territory (v.14)</a:t>
            </a:r>
          </a:p>
          <a:p>
            <a:pPr lvl="1"/>
            <a:endParaRPr lang="en-US" sz="4000" dirty="0">
              <a:solidFill>
                <a:srgbClr val="B5B940"/>
              </a:solidFill>
            </a:endParaRPr>
          </a:p>
          <a:p>
            <a:pPr marL="457200" lvl="1" indent="0">
              <a:buNone/>
            </a:pPr>
            <a:r>
              <a:rPr lang="en-US" sz="4000" b="1" dirty="0">
                <a:solidFill>
                  <a:srgbClr val="B5B940"/>
                </a:solidFill>
              </a:rPr>
              <a:t>2 Timothy 3:12 “In fact, everyone who wants to live a godly life in Christ Jesus will be persecuted” (ESV)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3335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8665" y="346464"/>
            <a:ext cx="10515600" cy="1325563"/>
          </a:xfrm>
        </p:spPr>
        <p:txBody>
          <a:bodyPr/>
          <a:lstStyle/>
          <a:p>
            <a:r>
              <a:rPr lang="en-US" dirty="0" smtClean="0">
                <a:solidFill>
                  <a:srgbClr val="EF7A3C"/>
                </a:solidFill>
              </a:rPr>
              <a:t>Following Christ </a:t>
            </a:r>
            <a:r>
              <a:rPr lang="en-US" dirty="0">
                <a:solidFill>
                  <a:srgbClr val="EF7A3C"/>
                </a:solidFill>
              </a:rPr>
              <a:t>Is 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A2D4CC"/>
              </a:buClr>
            </a:pPr>
            <a:r>
              <a:rPr lang="en-US" sz="4000" dirty="0">
                <a:solidFill>
                  <a:srgbClr val="B5B940"/>
                </a:solidFill>
              </a:rPr>
              <a:t>It is not always going to be on friendly territory (v.14)</a:t>
            </a:r>
          </a:p>
          <a:p>
            <a:pPr>
              <a:buClr>
                <a:srgbClr val="A2D4CC"/>
              </a:buClr>
            </a:pPr>
            <a:r>
              <a:rPr lang="en-US" sz="4000" dirty="0">
                <a:solidFill>
                  <a:srgbClr val="B5B940"/>
                </a:solidFill>
              </a:rPr>
              <a:t>It will not always be working with easy people (v.15)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dirty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3842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47326" y="262489"/>
            <a:ext cx="10515600" cy="1325563"/>
          </a:xfrm>
        </p:spPr>
        <p:txBody>
          <a:bodyPr/>
          <a:lstStyle/>
          <a:p>
            <a:r>
              <a:rPr lang="en-US" dirty="0" smtClean="0">
                <a:solidFill>
                  <a:srgbClr val="EF7A3C"/>
                </a:solidFill>
              </a:rPr>
              <a:t>Following Christ Is </a:t>
            </a:r>
            <a:r>
              <a:rPr lang="en-US" dirty="0">
                <a:solidFill>
                  <a:srgbClr val="EF7A3C"/>
                </a:solidFill>
              </a:rPr>
              <a:t>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A2D4CC"/>
              </a:buClr>
            </a:pPr>
            <a:r>
              <a:rPr lang="en-US" sz="4000" dirty="0">
                <a:solidFill>
                  <a:srgbClr val="B5B940"/>
                </a:solidFill>
              </a:rPr>
              <a:t>Not always going to be on friendly territory (v.14)</a:t>
            </a:r>
          </a:p>
          <a:p>
            <a:pPr>
              <a:buClr>
                <a:srgbClr val="A2D4CC"/>
              </a:buClr>
            </a:pPr>
            <a:r>
              <a:rPr lang="en-US" sz="4000" dirty="0">
                <a:solidFill>
                  <a:srgbClr val="B5B940"/>
                </a:solidFill>
              </a:rPr>
              <a:t>Not always going to be to easy people (v.15)</a:t>
            </a:r>
          </a:p>
          <a:p>
            <a:pPr marL="457200" lvl="1" indent="0">
              <a:buNone/>
            </a:pPr>
            <a:endParaRPr lang="en-US" sz="4000" dirty="0">
              <a:solidFill>
                <a:srgbClr val="B5B940"/>
              </a:solidFill>
            </a:endParaRPr>
          </a:p>
          <a:p>
            <a:pPr marL="457200" lvl="1" indent="0">
              <a:buNone/>
            </a:pPr>
            <a:r>
              <a:rPr lang="en-US" sz="4000" b="1" dirty="0">
                <a:solidFill>
                  <a:srgbClr val="B5B940"/>
                </a:solidFill>
              </a:rPr>
              <a:t>Luke 5:32 “I have not come to call the righteous but sinners to repentance.” (ESV)</a:t>
            </a:r>
            <a:r>
              <a:rPr lang="en-US" sz="4000" dirty="0">
                <a:solidFill>
                  <a:srgbClr val="B5B940"/>
                </a:solidFill>
              </a:rPr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7844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47327" y="374456"/>
            <a:ext cx="10515600" cy="1325563"/>
          </a:xfrm>
        </p:spPr>
        <p:txBody>
          <a:bodyPr/>
          <a:lstStyle/>
          <a:p>
            <a:r>
              <a:rPr lang="en-US" dirty="0" smtClean="0">
                <a:solidFill>
                  <a:srgbClr val="EF7A3C"/>
                </a:solidFill>
              </a:rPr>
              <a:t>Following Christ </a:t>
            </a:r>
            <a:r>
              <a:rPr lang="en-US" dirty="0">
                <a:solidFill>
                  <a:srgbClr val="EF7A3C"/>
                </a:solidFill>
              </a:rPr>
              <a:t>Is 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87086"/>
            <a:ext cx="10515600" cy="5256310"/>
          </a:xfrm>
        </p:spPr>
        <p:txBody>
          <a:bodyPr>
            <a:noAutofit/>
          </a:bodyPr>
          <a:lstStyle/>
          <a:p>
            <a:pPr>
              <a:buClr>
                <a:srgbClr val="A2D4CC"/>
              </a:buClr>
            </a:pPr>
            <a:r>
              <a:rPr lang="en-US" sz="3600" dirty="0">
                <a:solidFill>
                  <a:srgbClr val="B5B940"/>
                </a:solidFill>
              </a:rPr>
              <a:t>Not always going to be on friendly territory (v.14)</a:t>
            </a:r>
          </a:p>
          <a:p>
            <a:pPr>
              <a:buClr>
                <a:srgbClr val="A2D4CC"/>
              </a:buClr>
            </a:pPr>
            <a:r>
              <a:rPr lang="en-US" sz="3600" dirty="0">
                <a:solidFill>
                  <a:srgbClr val="B5B940"/>
                </a:solidFill>
              </a:rPr>
              <a:t>Not always going to be to easy people (v.15)</a:t>
            </a:r>
          </a:p>
          <a:p>
            <a:pPr>
              <a:buClr>
                <a:srgbClr val="A2D4CC"/>
              </a:buClr>
            </a:pPr>
            <a:r>
              <a:rPr lang="en-US" sz="3600" dirty="0">
                <a:solidFill>
                  <a:srgbClr val="B5B940"/>
                </a:solidFill>
              </a:rPr>
              <a:t>If you are a Christian, you have already applied for the job, and you are hired. (v.14-15)</a:t>
            </a:r>
          </a:p>
          <a:p>
            <a:pPr marL="0" indent="0">
              <a:buNone/>
            </a:pPr>
            <a:endParaRPr lang="en-US" sz="1200" dirty="0">
              <a:solidFill>
                <a:srgbClr val="B5B9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718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47327" y="374456"/>
            <a:ext cx="10515600" cy="1325563"/>
          </a:xfrm>
        </p:spPr>
        <p:txBody>
          <a:bodyPr/>
          <a:lstStyle/>
          <a:p>
            <a:r>
              <a:rPr lang="en-US" dirty="0" smtClean="0">
                <a:solidFill>
                  <a:srgbClr val="EF7A3C"/>
                </a:solidFill>
              </a:rPr>
              <a:t>Following Christ </a:t>
            </a:r>
            <a:r>
              <a:rPr lang="en-US" dirty="0">
                <a:solidFill>
                  <a:srgbClr val="EF7A3C"/>
                </a:solidFill>
              </a:rPr>
              <a:t>Is 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87086"/>
            <a:ext cx="10515600" cy="5256310"/>
          </a:xfrm>
        </p:spPr>
        <p:txBody>
          <a:bodyPr>
            <a:noAutofit/>
          </a:bodyPr>
          <a:lstStyle/>
          <a:p>
            <a:pPr>
              <a:buClr>
                <a:srgbClr val="A2D4CC"/>
              </a:buClr>
            </a:pPr>
            <a:r>
              <a:rPr lang="en-US" sz="3600" dirty="0">
                <a:solidFill>
                  <a:srgbClr val="B5B940"/>
                </a:solidFill>
              </a:rPr>
              <a:t>Not always going to be on friendly territory (v.14)</a:t>
            </a:r>
          </a:p>
          <a:p>
            <a:pPr>
              <a:buClr>
                <a:srgbClr val="A2D4CC"/>
              </a:buClr>
            </a:pPr>
            <a:r>
              <a:rPr lang="en-US" sz="3600" dirty="0">
                <a:solidFill>
                  <a:srgbClr val="B5B940"/>
                </a:solidFill>
              </a:rPr>
              <a:t>Not always going to be to easy people (v.15)</a:t>
            </a:r>
          </a:p>
          <a:p>
            <a:pPr>
              <a:buClr>
                <a:srgbClr val="A2D4CC"/>
              </a:buClr>
            </a:pPr>
            <a:r>
              <a:rPr lang="en-US" sz="3600" dirty="0">
                <a:solidFill>
                  <a:srgbClr val="B5B940"/>
                </a:solidFill>
              </a:rPr>
              <a:t>If you are a Christian, you have already applied for the job, and you are hired. (v.14-15)</a:t>
            </a:r>
          </a:p>
          <a:p>
            <a:pPr marL="0" indent="0">
              <a:buNone/>
            </a:pPr>
            <a:endParaRPr lang="en-US" sz="1200" dirty="0">
              <a:solidFill>
                <a:srgbClr val="B5B940"/>
              </a:solidFill>
            </a:endParaRPr>
          </a:p>
          <a:p>
            <a:pPr marL="0" indent="0" algn="ctr">
              <a:buNone/>
            </a:pPr>
            <a:r>
              <a:rPr lang="en-US" sz="3200" b="1" dirty="0">
                <a:solidFill>
                  <a:srgbClr val="B5B940"/>
                </a:solidFill>
              </a:rPr>
              <a:t>Proverbs 3:5-6 </a:t>
            </a:r>
          </a:p>
          <a:p>
            <a:pPr marL="0" indent="0" algn="ctr">
              <a:buNone/>
            </a:pPr>
            <a:r>
              <a:rPr lang="en-US" sz="3200" b="1" dirty="0">
                <a:solidFill>
                  <a:srgbClr val="B5B940"/>
                </a:solidFill>
              </a:rPr>
              <a:t>Trust in the Lord with all your heart</a:t>
            </a:r>
            <a:br>
              <a:rPr lang="en-US" sz="3200" b="1" dirty="0">
                <a:solidFill>
                  <a:srgbClr val="B5B940"/>
                </a:solidFill>
              </a:rPr>
            </a:br>
            <a:r>
              <a:rPr lang="en-US" sz="3200" b="1" dirty="0">
                <a:solidFill>
                  <a:srgbClr val="B5B940"/>
                </a:solidFill>
              </a:rPr>
              <a:t>and lean not on your own understanding;</a:t>
            </a:r>
            <a:br>
              <a:rPr lang="en-US" sz="3200" b="1" dirty="0">
                <a:solidFill>
                  <a:srgbClr val="B5B940"/>
                </a:solidFill>
              </a:rPr>
            </a:br>
            <a:r>
              <a:rPr lang="en-US" sz="3200" b="1" dirty="0">
                <a:solidFill>
                  <a:srgbClr val="B5B940"/>
                </a:solidFill>
              </a:rPr>
              <a:t>in all your ways submit to him,</a:t>
            </a:r>
            <a:br>
              <a:rPr lang="en-US" sz="3200" b="1" dirty="0">
                <a:solidFill>
                  <a:srgbClr val="B5B940"/>
                </a:solidFill>
              </a:rPr>
            </a:br>
            <a:r>
              <a:rPr lang="en-US" sz="3200" b="1" dirty="0">
                <a:solidFill>
                  <a:srgbClr val="B5B940"/>
                </a:solidFill>
              </a:rPr>
              <a:t>and he will make your paths straight.</a:t>
            </a:r>
          </a:p>
        </p:txBody>
      </p:sp>
    </p:spTree>
    <p:extLst>
      <p:ext uri="{BB962C8B-B14F-4D97-AF65-F5344CB8AC3E}">
        <p14:creationId xmlns:p14="http://schemas.microsoft.com/office/powerpoint/2010/main" val="1214721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5988" y="262489"/>
            <a:ext cx="10515600" cy="1325563"/>
          </a:xfrm>
        </p:spPr>
        <p:txBody>
          <a:bodyPr/>
          <a:lstStyle/>
          <a:p>
            <a:r>
              <a:rPr lang="en-US" dirty="0">
                <a:solidFill>
                  <a:srgbClr val="EF7A3C"/>
                </a:solidFill>
              </a:rPr>
              <a:t>Mark 1:16-20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baseline="30000" dirty="0">
                <a:solidFill>
                  <a:srgbClr val="A2D4CC"/>
                </a:solidFill>
              </a:rPr>
              <a:t>16</a:t>
            </a:r>
            <a:r>
              <a:rPr lang="en-US" sz="4000" baseline="30000" dirty="0">
                <a:solidFill>
                  <a:srgbClr val="B5B940"/>
                </a:solidFill>
              </a:rPr>
              <a:t> </a:t>
            </a:r>
            <a:r>
              <a:rPr lang="en-US" sz="4000" dirty="0">
                <a:solidFill>
                  <a:srgbClr val="B5B940"/>
                </a:solidFill>
              </a:rPr>
              <a:t>Passing alongside the Sea of Galilee, he saw Simon and Andrew the brother of Simon casting a net into the sea, for they were fishermen. </a:t>
            </a:r>
            <a:r>
              <a:rPr lang="en-US" sz="4000" baseline="30000" dirty="0">
                <a:solidFill>
                  <a:srgbClr val="A2D4CC"/>
                </a:solidFill>
              </a:rPr>
              <a:t>17</a:t>
            </a:r>
            <a:r>
              <a:rPr lang="en-US" sz="4000" baseline="30000" dirty="0">
                <a:solidFill>
                  <a:srgbClr val="B5B940"/>
                </a:solidFill>
              </a:rPr>
              <a:t> </a:t>
            </a:r>
            <a:r>
              <a:rPr lang="en-US" sz="4000" dirty="0">
                <a:solidFill>
                  <a:srgbClr val="B5B940"/>
                </a:solidFill>
              </a:rPr>
              <a:t>And Jesus said to them, “Follow me, and I will make you become fishers of men.”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350185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236</TotalTime>
  <Words>412</Words>
  <Application>Microsoft Office PowerPoint</Application>
  <PresentationFormat>Widescreen</PresentationFormat>
  <Paragraphs>78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0" baseType="lpstr">
      <vt:lpstr>Arial</vt:lpstr>
      <vt:lpstr>Calibri</vt:lpstr>
      <vt:lpstr>Office Theme</vt:lpstr>
      <vt:lpstr>PowerPoint Presentation</vt:lpstr>
      <vt:lpstr>Mark 1:14-15</vt:lpstr>
      <vt:lpstr>Following Christ Is Work</vt:lpstr>
      <vt:lpstr>Following Christ Is Work</vt:lpstr>
      <vt:lpstr>Following Christ Is Work</vt:lpstr>
      <vt:lpstr>Following Christ Is Work</vt:lpstr>
      <vt:lpstr>Following Christ Is Work</vt:lpstr>
      <vt:lpstr>Following Christ Is Work</vt:lpstr>
      <vt:lpstr>Mark 1:16-20</vt:lpstr>
      <vt:lpstr>Mark 1:16-20</vt:lpstr>
      <vt:lpstr>You Are Going to Get Dirty</vt:lpstr>
      <vt:lpstr>You Are Going to Get Dirty</vt:lpstr>
      <vt:lpstr>You Are Going to Get Dirty</vt:lpstr>
      <vt:lpstr>Fishers of Men “capturing men’s minds through teaching and persuasion.”</vt:lpstr>
      <vt:lpstr>Final Thoughts</vt:lpstr>
      <vt:lpstr>Final Thoughts</vt:lpstr>
      <vt:lpstr>Final Thoughts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Dirty Job</dc:title>
  <dc:creator>Microsoft account</dc:creator>
  <cp:lastModifiedBy>Microsoft account</cp:lastModifiedBy>
  <cp:revision>18</cp:revision>
  <dcterms:created xsi:type="dcterms:W3CDTF">2021-02-23T01:41:45Z</dcterms:created>
  <dcterms:modified xsi:type="dcterms:W3CDTF">2021-02-28T04:23:00Z</dcterms:modified>
</cp:coreProperties>
</file>