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78" r:id="rId2"/>
    <p:sldId id="256" r:id="rId3"/>
    <p:sldId id="275" r:id="rId4"/>
    <p:sldId id="259" r:id="rId5"/>
    <p:sldId id="260" r:id="rId6"/>
    <p:sldId id="261" r:id="rId7"/>
    <p:sldId id="257" r:id="rId8"/>
    <p:sldId id="262" r:id="rId9"/>
    <p:sldId id="263" r:id="rId10"/>
    <p:sldId id="265" r:id="rId11"/>
    <p:sldId id="264" r:id="rId12"/>
    <p:sldId id="266" r:id="rId13"/>
    <p:sldId id="267" r:id="rId14"/>
    <p:sldId id="268" r:id="rId15"/>
    <p:sldId id="269" r:id="rId16"/>
    <p:sldId id="270" r:id="rId17"/>
    <p:sldId id="271" r:id="rId18"/>
    <p:sldId id="272" r:id="rId19"/>
    <p:sldId id="273" r:id="rId20"/>
    <p:sldId id="277" r:id="rId21"/>
    <p:sldId id="258" r:id="rId22"/>
    <p:sldId id="276"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7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778" y="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17FAB4-6400-437B-BC25-FF0E8EB994B1}" type="datetimeFigureOut">
              <a:rPr lang="en-US" smtClean="0"/>
              <a:pPr/>
              <a:t>2/20/2021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E22626-D226-4272-BB86-B3FFFC643CE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E22626-D226-4272-BB86-B3FFFC643CEB}"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E22626-D226-4272-BB86-B3FFFC643CEB}"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F62238B4-7948-45F8-8C5C-C10D3609E0D9}" type="datetimeFigureOut">
              <a:rPr lang="en-US" smtClean="0"/>
              <a:pPr/>
              <a:t>2/20/2021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6334BEB6-9B0C-4159-9631-CB740735CA0F}" type="slidenum">
              <a:rPr lang="en-US" smtClean="0"/>
              <a:pPr/>
              <a:t>‹#›</a:t>
            </a:fld>
            <a:endParaRPr lang="en-US"/>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62238B4-7948-45F8-8C5C-C10D3609E0D9}" type="datetimeFigureOut">
              <a:rPr lang="en-US" smtClean="0"/>
              <a:pPr/>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4BEB6-9B0C-4159-9631-CB740735CA0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62238B4-7948-45F8-8C5C-C10D3609E0D9}" type="datetimeFigureOut">
              <a:rPr lang="en-US" smtClean="0"/>
              <a:pPr/>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4BEB6-9B0C-4159-9631-CB740735CA0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62238B4-7948-45F8-8C5C-C10D3609E0D9}" type="datetimeFigureOut">
              <a:rPr lang="en-US" smtClean="0"/>
              <a:pPr/>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4BEB6-9B0C-4159-9631-CB740735CA0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62238B4-7948-45F8-8C5C-C10D3609E0D9}" type="datetimeFigureOut">
              <a:rPr lang="en-US" smtClean="0"/>
              <a:pPr/>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4BEB6-9B0C-4159-9631-CB740735CA0F}" type="slidenum">
              <a:rPr lang="en-US" smtClean="0"/>
              <a:pPr/>
              <a:t>‹#›</a:t>
            </a:fld>
            <a:endParaRPr lang="en-US"/>
          </a:p>
        </p:txBody>
      </p:sp>
      <p:sp>
        <p:nvSpPr>
          <p:cNvPr id="7" name="Rectangle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62238B4-7948-45F8-8C5C-C10D3609E0D9}" type="datetimeFigureOut">
              <a:rPr lang="en-US" smtClean="0"/>
              <a:pPr/>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34BEB6-9B0C-4159-9631-CB740735CA0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62238B4-7948-45F8-8C5C-C10D3609E0D9}" type="datetimeFigureOut">
              <a:rPr lang="en-US" smtClean="0"/>
              <a:pPr/>
              <a:t>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34BEB6-9B0C-4159-9631-CB740735CA0F}" type="slidenum">
              <a:rPr lang="en-US" smtClean="0"/>
              <a:pPr/>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F62238B4-7948-45F8-8C5C-C10D3609E0D9}" type="datetimeFigureOut">
              <a:rPr lang="en-US" smtClean="0"/>
              <a:pPr/>
              <a:t>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34BEB6-9B0C-4159-9631-CB740735CA0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238B4-7948-45F8-8C5C-C10D3609E0D9}" type="datetimeFigureOut">
              <a:rPr lang="en-US" smtClean="0"/>
              <a:pPr/>
              <a:t>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34BEB6-9B0C-4159-9631-CB740735CA0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62238B4-7948-45F8-8C5C-C10D3609E0D9}" type="datetimeFigureOut">
              <a:rPr lang="en-US" smtClean="0"/>
              <a:pPr/>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34BEB6-9B0C-4159-9631-CB740735CA0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F62238B4-7948-45F8-8C5C-C10D3609E0D9}" type="datetimeFigureOut">
              <a:rPr lang="en-US" smtClean="0"/>
              <a:pPr/>
              <a:t>2/20/2021</a:t>
            </a:fld>
            <a:endParaRPr lang="en-US"/>
          </a:p>
        </p:txBody>
      </p:sp>
      <p:sp>
        <p:nvSpPr>
          <p:cNvPr id="6" name="Footer Placeholder 5"/>
          <p:cNvSpPr>
            <a:spLocks noGrp="1"/>
          </p:cNvSpPr>
          <p:nvPr>
            <p:ph type="ftr" sz="quarter" idx="11"/>
          </p:nvPr>
        </p:nvSpPr>
        <p:spPr>
          <a:xfrm>
            <a:off x="1219200" y="55499"/>
            <a:ext cx="7416800" cy="365125"/>
          </a:xfrm>
        </p:spPr>
        <p:txBody>
          <a:bodyPr/>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p>
            <a:fld id="{6334BEB6-9B0C-4159-9631-CB740735CA0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F62238B4-7948-45F8-8C5C-C10D3609E0D9}" type="datetimeFigureOut">
              <a:rPr lang="en-US" smtClean="0"/>
              <a:pPr/>
              <a:t>2/20/2021</a:t>
            </a:fld>
            <a:endParaRPr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6334BEB6-9B0C-4159-9631-CB740735CA0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461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“Encourage one another”</a:t>
            </a:r>
          </a:p>
        </p:txBody>
      </p:sp>
      <p:sp>
        <p:nvSpPr>
          <p:cNvPr id="3" name="Content Placeholder 2"/>
          <p:cNvSpPr>
            <a:spLocks noGrp="1"/>
          </p:cNvSpPr>
          <p:nvPr>
            <p:ph idx="1"/>
          </p:nvPr>
        </p:nvSpPr>
        <p:spPr/>
        <p:txBody>
          <a:bodyPr>
            <a:normAutofit/>
          </a:bodyPr>
          <a:lstStyle/>
          <a:p>
            <a:pPr>
              <a:buClr>
                <a:srgbClr val="A7781D"/>
              </a:buClr>
            </a:pPr>
            <a:r>
              <a:rPr lang="en-US" sz="4400" dirty="0"/>
              <a:t>“Build each other up.” (5:11)</a:t>
            </a:r>
          </a:p>
          <a:p>
            <a:pPr>
              <a:buClr>
                <a:srgbClr val="A7781D"/>
              </a:buClr>
            </a:pPr>
            <a:r>
              <a:rPr lang="en-US" sz="4400" dirty="0"/>
              <a:t>Let’s look at all the ways we can do these commands…</a:t>
            </a:r>
          </a:p>
          <a:p>
            <a:endParaRPr lang="en-US" sz="4800" dirty="0"/>
          </a:p>
          <a:p>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1. Respect Leaders (5:12-13)</a:t>
            </a:r>
          </a:p>
        </p:txBody>
      </p:sp>
      <p:sp>
        <p:nvSpPr>
          <p:cNvPr id="3" name="Content Placeholder 2"/>
          <p:cNvSpPr>
            <a:spLocks noGrp="1"/>
          </p:cNvSpPr>
          <p:nvPr>
            <p:ph idx="1"/>
          </p:nvPr>
        </p:nvSpPr>
        <p:spPr/>
        <p:txBody>
          <a:bodyPr>
            <a:normAutofit/>
          </a:bodyPr>
          <a:lstStyle/>
          <a:p>
            <a:pPr>
              <a:buClr>
                <a:srgbClr val="A7781D"/>
              </a:buClr>
            </a:pPr>
            <a:r>
              <a:rPr lang="en-US" sz="4400" dirty="0"/>
              <a:t>“Now we ask you, brothers, to respect those who work hard among you.  Hold them in the highest regard in love because of their work.”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2. Live in Peace (5:13)</a:t>
            </a:r>
          </a:p>
        </p:txBody>
      </p:sp>
      <p:sp>
        <p:nvSpPr>
          <p:cNvPr id="3" name="Content Placeholder 2"/>
          <p:cNvSpPr>
            <a:spLocks noGrp="1"/>
          </p:cNvSpPr>
          <p:nvPr>
            <p:ph idx="1"/>
          </p:nvPr>
        </p:nvSpPr>
        <p:spPr/>
        <p:txBody>
          <a:bodyPr>
            <a:normAutofit/>
          </a:bodyPr>
          <a:lstStyle/>
          <a:p>
            <a:pPr>
              <a:buClr>
                <a:srgbClr val="A7781D"/>
              </a:buClr>
            </a:pPr>
            <a:r>
              <a:rPr lang="en-US" sz="4400" dirty="0"/>
              <a:t>“Live in peace with each other.”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02440"/>
            <a:ext cx="10515600" cy="1316736"/>
          </a:xfrm>
        </p:spPr>
        <p:txBody>
          <a:bodyPr/>
          <a:lstStyle/>
          <a:p>
            <a:r>
              <a:rPr lang="en-US" sz="5400" dirty="0">
                <a:solidFill>
                  <a:srgbClr val="A7781D"/>
                </a:solidFill>
              </a:rPr>
              <a:t>3. Minister to each other (5:14-15)</a:t>
            </a:r>
          </a:p>
        </p:txBody>
      </p:sp>
      <p:sp>
        <p:nvSpPr>
          <p:cNvPr id="3" name="Content Placeholder 2"/>
          <p:cNvSpPr>
            <a:spLocks noGrp="1"/>
          </p:cNvSpPr>
          <p:nvPr>
            <p:ph idx="1"/>
          </p:nvPr>
        </p:nvSpPr>
        <p:spPr>
          <a:xfrm>
            <a:off x="1066800" y="1371600"/>
            <a:ext cx="10744200" cy="5105400"/>
          </a:xfrm>
        </p:spPr>
        <p:txBody>
          <a:bodyPr>
            <a:noAutofit/>
          </a:bodyPr>
          <a:lstStyle/>
          <a:p>
            <a:pPr>
              <a:buClr>
                <a:srgbClr val="A7781D"/>
              </a:buClr>
            </a:pPr>
            <a:r>
              <a:rPr lang="en-US" sz="4400" dirty="0"/>
              <a:t>Warn- “those who are idle”</a:t>
            </a:r>
          </a:p>
          <a:p>
            <a:pPr>
              <a:buClr>
                <a:srgbClr val="A7781D"/>
              </a:buClr>
            </a:pPr>
            <a:r>
              <a:rPr lang="en-US" sz="4400" dirty="0"/>
              <a:t>Encourage- “the timid”</a:t>
            </a:r>
          </a:p>
          <a:p>
            <a:pPr>
              <a:buClr>
                <a:srgbClr val="A7781D"/>
              </a:buClr>
            </a:pPr>
            <a:r>
              <a:rPr lang="en-US" sz="4400" dirty="0"/>
              <a:t>Help- “the weak”</a:t>
            </a:r>
          </a:p>
          <a:p>
            <a:pPr>
              <a:buClr>
                <a:srgbClr val="A7781D"/>
              </a:buClr>
            </a:pPr>
            <a:r>
              <a:rPr lang="en-US" sz="4400" dirty="0"/>
              <a:t>Be patient- “with everyone”</a:t>
            </a:r>
          </a:p>
          <a:p>
            <a:pPr>
              <a:buClr>
                <a:srgbClr val="A7781D"/>
              </a:buClr>
            </a:pPr>
            <a:r>
              <a:rPr lang="en-US" sz="4400" dirty="0"/>
              <a:t>Be kind- “Make sure that nobody pays back wrong for wrong, but always try to be kind to each other and to everyone else.”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4. Be Joyful (5:16) </a:t>
            </a:r>
          </a:p>
        </p:txBody>
      </p:sp>
      <p:sp>
        <p:nvSpPr>
          <p:cNvPr id="3" name="Content Placeholder 2"/>
          <p:cNvSpPr>
            <a:spLocks noGrp="1"/>
          </p:cNvSpPr>
          <p:nvPr>
            <p:ph idx="1"/>
          </p:nvPr>
        </p:nvSpPr>
        <p:spPr/>
        <p:txBody>
          <a:bodyPr>
            <a:normAutofit/>
          </a:bodyPr>
          <a:lstStyle/>
          <a:p>
            <a:pPr>
              <a:buClr>
                <a:srgbClr val="A7781D"/>
              </a:buClr>
            </a:pPr>
            <a:r>
              <a:rPr lang="en-US" sz="4400" dirty="0"/>
              <a:t>“Be joyful always.”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5. Pray (5:17 &amp; 25)</a:t>
            </a:r>
          </a:p>
        </p:txBody>
      </p:sp>
      <p:sp>
        <p:nvSpPr>
          <p:cNvPr id="3" name="Content Placeholder 2"/>
          <p:cNvSpPr>
            <a:spLocks noGrp="1"/>
          </p:cNvSpPr>
          <p:nvPr>
            <p:ph idx="1"/>
          </p:nvPr>
        </p:nvSpPr>
        <p:spPr/>
        <p:txBody>
          <a:bodyPr>
            <a:normAutofit/>
          </a:bodyPr>
          <a:lstStyle/>
          <a:p>
            <a:pPr>
              <a:buClr>
                <a:srgbClr val="A7781D"/>
              </a:buClr>
            </a:pPr>
            <a:r>
              <a:rPr lang="en-US" sz="4400" dirty="0"/>
              <a:t>“Pray continually.” (5:17)</a:t>
            </a:r>
          </a:p>
          <a:p>
            <a:pPr>
              <a:buClr>
                <a:srgbClr val="A7781D"/>
              </a:buClr>
            </a:pPr>
            <a:r>
              <a:rPr lang="en-US" sz="4400" dirty="0"/>
              <a:t>“Brothers, pray for us.” (5:25)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6. Give Thanks (5:18)</a:t>
            </a:r>
          </a:p>
        </p:txBody>
      </p:sp>
      <p:sp>
        <p:nvSpPr>
          <p:cNvPr id="3" name="Content Placeholder 2"/>
          <p:cNvSpPr>
            <a:spLocks noGrp="1"/>
          </p:cNvSpPr>
          <p:nvPr>
            <p:ph idx="1"/>
          </p:nvPr>
        </p:nvSpPr>
        <p:spPr/>
        <p:txBody>
          <a:bodyPr>
            <a:normAutofit/>
          </a:bodyPr>
          <a:lstStyle/>
          <a:p>
            <a:pPr>
              <a:buClr>
                <a:srgbClr val="A7781D"/>
              </a:buClr>
            </a:pPr>
            <a:r>
              <a:rPr lang="en-US" sz="4400" dirty="0"/>
              <a:t>“Give thanks in all circumstances, for this is God’s will for you in Christ Jesus.”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7. Test Everything (5:19-21)</a:t>
            </a:r>
          </a:p>
        </p:txBody>
      </p:sp>
      <p:sp>
        <p:nvSpPr>
          <p:cNvPr id="3" name="Content Placeholder 2"/>
          <p:cNvSpPr>
            <a:spLocks noGrp="1"/>
          </p:cNvSpPr>
          <p:nvPr>
            <p:ph idx="1"/>
          </p:nvPr>
        </p:nvSpPr>
        <p:spPr/>
        <p:txBody>
          <a:bodyPr>
            <a:normAutofit/>
          </a:bodyPr>
          <a:lstStyle/>
          <a:p>
            <a:pPr>
              <a:buClr>
                <a:srgbClr val="A7781D"/>
              </a:buClr>
            </a:pPr>
            <a:r>
              <a:rPr lang="en-US" sz="4400" dirty="0"/>
              <a:t>“Do not put out the Spirit’s fire; do not treat prophecies with contempt.  Test everything. Hold on to the good.”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8. Avoid Evil (5:22)</a:t>
            </a:r>
          </a:p>
        </p:txBody>
      </p:sp>
      <p:sp>
        <p:nvSpPr>
          <p:cNvPr id="3" name="Content Placeholder 2"/>
          <p:cNvSpPr>
            <a:spLocks noGrp="1"/>
          </p:cNvSpPr>
          <p:nvPr>
            <p:ph idx="1"/>
          </p:nvPr>
        </p:nvSpPr>
        <p:spPr/>
        <p:txBody>
          <a:bodyPr>
            <a:normAutofit/>
          </a:bodyPr>
          <a:lstStyle/>
          <a:p>
            <a:pPr>
              <a:buClr>
                <a:srgbClr val="A7781D"/>
              </a:buClr>
            </a:pPr>
            <a:r>
              <a:rPr lang="en-US" sz="4400" dirty="0"/>
              <a:t>“Avoid every kind of evil.”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9. Be Sanctified (5:23-24)</a:t>
            </a:r>
          </a:p>
        </p:txBody>
      </p:sp>
      <p:sp>
        <p:nvSpPr>
          <p:cNvPr id="3" name="Content Placeholder 2"/>
          <p:cNvSpPr>
            <a:spLocks noGrp="1"/>
          </p:cNvSpPr>
          <p:nvPr>
            <p:ph idx="1"/>
          </p:nvPr>
        </p:nvSpPr>
        <p:spPr>
          <a:xfrm>
            <a:off x="2362200" y="1443670"/>
            <a:ext cx="7772400" cy="4572000"/>
          </a:xfrm>
        </p:spPr>
        <p:txBody>
          <a:bodyPr>
            <a:normAutofit fontScale="92500" lnSpcReduction="20000"/>
          </a:bodyPr>
          <a:lstStyle/>
          <a:p>
            <a:pPr>
              <a:buNone/>
            </a:pPr>
            <a:r>
              <a:rPr lang="en-US" sz="4400" dirty="0"/>
              <a:t> </a:t>
            </a:r>
            <a:r>
              <a:rPr lang="en-US" sz="4800" dirty="0"/>
              <a:t>“</a:t>
            </a:r>
            <a:r>
              <a:rPr lang="en-US" sz="5000" dirty="0"/>
              <a:t>May God himself</a:t>
            </a:r>
            <a:r>
              <a:rPr lang="en-US" sz="4800" dirty="0"/>
              <a:t>, the God of peace, sanctify you through and through. May your whole spirit, soul and body be kept blameless at the coming of our Lord Jesus Christ.  The one who calls you is faithful, and He will do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9. Be Sanctified (5:23-24)</a:t>
            </a:r>
          </a:p>
        </p:txBody>
      </p:sp>
      <p:sp>
        <p:nvSpPr>
          <p:cNvPr id="3" name="Content Placeholder 2"/>
          <p:cNvSpPr>
            <a:spLocks noGrp="1"/>
          </p:cNvSpPr>
          <p:nvPr>
            <p:ph idx="1"/>
          </p:nvPr>
        </p:nvSpPr>
        <p:spPr/>
        <p:txBody>
          <a:bodyPr>
            <a:normAutofit/>
          </a:bodyPr>
          <a:lstStyle/>
          <a:p>
            <a:pPr>
              <a:buClr>
                <a:srgbClr val="A7781D"/>
              </a:buClr>
            </a:pPr>
            <a:r>
              <a:rPr lang="en-US" sz="4400" dirty="0"/>
              <a:t>Count on God’s constant help and enablement. </a:t>
            </a:r>
          </a:p>
          <a:p>
            <a:pPr>
              <a:buClr>
                <a:srgbClr val="A7781D"/>
              </a:buClr>
            </a:pPr>
            <a:r>
              <a:rPr lang="en-US" sz="4400" dirty="0"/>
              <a:t>“The one who calls you is faithful, and He will do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“ENCOURAGE ONE ANOTHER”</a:t>
            </a:r>
          </a:p>
        </p:txBody>
      </p:sp>
      <p:sp>
        <p:nvSpPr>
          <p:cNvPr id="3" name="Content Placeholder 2"/>
          <p:cNvSpPr>
            <a:spLocks noGrp="1"/>
          </p:cNvSpPr>
          <p:nvPr>
            <p:ph idx="1"/>
          </p:nvPr>
        </p:nvSpPr>
        <p:spPr/>
        <p:txBody>
          <a:bodyPr>
            <a:normAutofit/>
          </a:bodyPr>
          <a:lstStyle/>
          <a:p>
            <a:pPr>
              <a:buClr>
                <a:srgbClr val="A7781D"/>
              </a:buClr>
            </a:pPr>
            <a:r>
              <a:rPr lang="en-US" sz="4400" dirty="0"/>
              <a:t>“Therefore encourage one another and build each other up, just as in fact you are doing.”  (5:11)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“ENCOURAGE ONE ANOTHER”</a:t>
            </a:r>
          </a:p>
        </p:txBody>
      </p:sp>
      <p:sp>
        <p:nvSpPr>
          <p:cNvPr id="4" name="Content Placeholder 3"/>
          <p:cNvSpPr>
            <a:spLocks noGrp="1"/>
          </p:cNvSpPr>
          <p:nvPr>
            <p:ph sz="half" idx="1"/>
          </p:nvPr>
        </p:nvSpPr>
        <p:spPr>
          <a:xfrm>
            <a:off x="914400" y="1295400"/>
            <a:ext cx="4572000" cy="4848664"/>
          </a:xfrm>
        </p:spPr>
        <p:txBody>
          <a:bodyPr>
            <a:noAutofit/>
          </a:bodyPr>
          <a:lstStyle/>
          <a:p>
            <a:pPr>
              <a:buClr>
                <a:srgbClr val="A7781D"/>
              </a:buClr>
            </a:pPr>
            <a:r>
              <a:rPr lang="en-US" sz="4400" dirty="0"/>
              <a:t>Respect leaders</a:t>
            </a:r>
          </a:p>
          <a:p>
            <a:pPr>
              <a:buClr>
                <a:srgbClr val="A7781D"/>
              </a:buClr>
            </a:pPr>
            <a:r>
              <a:rPr lang="en-US" sz="4400" dirty="0"/>
              <a:t>Live at peace</a:t>
            </a:r>
          </a:p>
          <a:p>
            <a:pPr>
              <a:buClr>
                <a:srgbClr val="A7781D"/>
              </a:buClr>
            </a:pPr>
            <a:r>
              <a:rPr lang="en-US" sz="4400" dirty="0"/>
              <a:t>Warn</a:t>
            </a:r>
          </a:p>
          <a:p>
            <a:pPr>
              <a:buClr>
                <a:srgbClr val="A7781D"/>
              </a:buClr>
            </a:pPr>
            <a:r>
              <a:rPr lang="en-US" sz="4400" dirty="0"/>
              <a:t>Encourage</a:t>
            </a:r>
          </a:p>
          <a:p>
            <a:pPr>
              <a:buClr>
                <a:srgbClr val="A7781D"/>
              </a:buClr>
            </a:pPr>
            <a:r>
              <a:rPr lang="en-US" sz="4400" dirty="0"/>
              <a:t>Help</a:t>
            </a:r>
          </a:p>
          <a:p>
            <a:pPr>
              <a:buClr>
                <a:srgbClr val="A7781D"/>
              </a:buClr>
            </a:pPr>
            <a:r>
              <a:rPr lang="en-US" sz="4400" dirty="0"/>
              <a:t>Be patient</a:t>
            </a:r>
          </a:p>
          <a:p>
            <a:pPr>
              <a:buClr>
                <a:srgbClr val="A7781D"/>
              </a:buClr>
            </a:pPr>
            <a:r>
              <a:rPr lang="en-US" sz="4400" dirty="0"/>
              <a:t>Be kind</a:t>
            </a:r>
          </a:p>
        </p:txBody>
      </p:sp>
      <p:sp>
        <p:nvSpPr>
          <p:cNvPr id="5" name="Content Placeholder 4"/>
          <p:cNvSpPr>
            <a:spLocks noGrp="1"/>
          </p:cNvSpPr>
          <p:nvPr>
            <p:ph sz="half" idx="2"/>
          </p:nvPr>
        </p:nvSpPr>
        <p:spPr>
          <a:xfrm>
            <a:off x="5791200" y="1426464"/>
            <a:ext cx="4038600" cy="4848665"/>
          </a:xfrm>
        </p:spPr>
        <p:txBody>
          <a:bodyPr>
            <a:normAutofit lnSpcReduction="10000"/>
          </a:bodyPr>
          <a:lstStyle/>
          <a:p>
            <a:pPr>
              <a:buClr>
                <a:srgbClr val="A7781D"/>
              </a:buClr>
            </a:pPr>
            <a:r>
              <a:rPr lang="en-US" sz="4400" dirty="0"/>
              <a:t>Be joyful</a:t>
            </a:r>
          </a:p>
          <a:p>
            <a:pPr>
              <a:buClr>
                <a:srgbClr val="A7781D"/>
              </a:buClr>
            </a:pPr>
            <a:r>
              <a:rPr lang="en-US" sz="4400" dirty="0"/>
              <a:t>Pray</a:t>
            </a:r>
          </a:p>
          <a:p>
            <a:pPr>
              <a:buClr>
                <a:srgbClr val="A7781D"/>
              </a:buClr>
            </a:pPr>
            <a:r>
              <a:rPr lang="en-US" sz="4400" dirty="0"/>
              <a:t>Give thanks</a:t>
            </a:r>
          </a:p>
          <a:p>
            <a:pPr>
              <a:buClr>
                <a:srgbClr val="A7781D"/>
              </a:buClr>
            </a:pPr>
            <a:r>
              <a:rPr lang="en-US" sz="4400" dirty="0"/>
              <a:t>Test everything</a:t>
            </a:r>
          </a:p>
          <a:p>
            <a:pPr>
              <a:buClr>
                <a:srgbClr val="A7781D"/>
              </a:buClr>
            </a:pPr>
            <a:r>
              <a:rPr lang="en-US" sz="4400" dirty="0"/>
              <a:t>Avoid evil</a:t>
            </a:r>
          </a:p>
          <a:p>
            <a:pPr>
              <a:buClr>
                <a:srgbClr val="A7781D"/>
              </a:buClr>
            </a:pPr>
            <a:r>
              <a:rPr lang="en-US" sz="4400" dirty="0"/>
              <a:t>Be sanctified</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blinds(horizontal)">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blinds(horizontal)">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blinds(horizontal)">
                                      <p:cBhvr>
                                        <p:cTn id="52" dur="500"/>
                                        <p:tgtEl>
                                          <p:spTgt spid="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Effect transition="in" filter="blinds(horizontal)">
                                      <p:cBhvr>
                                        <p:cTn id="57" dur="500"/>
                                        <p:tgtEl>
                                          <p:spTgt spid="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blinds(horizontal)">
                                      <p:cBhvr>
                                        <p:cTn id="62" dur="500"/>
                                        <p:tgtEl>
                                          <p:spTgt spid="5">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5">
                                            <p:txEl>
                                              <p:pRg st="5" end="5"/>
                                            </p:txEl>
                                          </p:spTgt>
                                        </p:tgtEl>
                                        <p:attrNameLst>
                                          <p:attrName>style.visibility</p:attrName>
                                        </p:attrNameLst>
                                      </p:cBhvr>
                                      <p:to>
                                        <p:strVal val="visible"/>
                                      </p:to>
                                    </p:set>
                                    <p:animEffect transition="in" filter="blinds(horizontal)">
                                      <p:cBhvr>
                                        <p:cTn id="6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Concluding Words (5:26-28)</a:t>
            </a:r>
          </a:p>
        </p:txBody>
      </p:sp>
      <p:sp>
        <p:nvSpPr>
          <p:cNvPr id="3" name="Content Placeholder 2"/>
          <p:cNvSpPr>
            <a:spLocks noGrp="1"/>
          </p:cNvSpPr>
          <p:nvPr>
            <p:ph idx="1"/>
          </p:nvPr>
        </p:nvSpPr>
        <p:spPr>
          <a:xfrm>
            <a:off x="1295400" y="1371600"/>
            <a:ext cx="9144000" cy="4572000"/>
          </a:xfrm>
        </p:spPr>
        <p:txBody>
          <a:bodyPr>
            <a:normAutofit/>
          </a:bodyPr>
          <a:lstStyle/>
          <a:p>
            <a:pPr>
              <a:buClr>
                <a:srgbClr val="A7781D"/>
              </a:buClr>
            </a:pPr>
            <a:r>
              <a:rPr lang="en-US" sz="4400" dirty="0"/>
              <a:t>Greet  one another…</a:t>
            </a:r>
          </a:p>
          <a:p>
            <a:pPr>
              <a:buClr>
                <a:srgbClr val="A7781D"/>
              </a:buClr>
            </a:pPr>
            <a:r>
              <a:rPr lang="en-US" sz="4400" dirty="0"/>
              <a:t>Read this letter…</a:t>
            </a:r>
          </a:p>
          <a:p>
            <a:pPr>
              <a:buClr>
                <a:srgbClr val="A7781D"/>
              </a:buClr>
            </a:pPr>
            <a:r>
              <a:rPr lang="en-US" sz="4400" dirty="0"/>
              <a:t>“I charge you…”  Paul’s own postscript, it’s been “we” throughout the book.</a:t>
            </a:r>
          </a:p>
          <a:p>
            <a:pPr>
              <a:buClr>
                <a:srgbClr val="A7781D"/>
              </a:buClr>
            </a:pPr>
            <a:r>
              <a:rPr lang="en-US" sz="4400" dirty="0"/>
              <a:t>Grace be with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“ENCOURAGE ONE ANOTHER”</a:t>
            </a:r>
          </a:p>
        </p:txBody>
      </p:sp>
      <p:sp>
        <p:nvSpPr>
          <p:cNvPr id="3" name="Content Placeholder 2"/>
          <p:cNvSpPr>
            <a:spLocks noGrp="1"/>
          </p:cNvSpPr>
          <p:nvPr>
            <p:ph idx="1"/>
          </p:nvPr>
        </p:nvSpPr>
        <p:spPr/>
        <p:txBody>
          <a:bodyPr>
            <a:normAutofit/>
          </a:bodyPr>
          <a:lstStyle/>
          <a:p>
            <a:pPr>
              <a:buClr>
                <a:srgbClr val="A7781D"/>
              </a:buClr>
            </a:pPr>
            <a:r>
              <a:rPr lang="en-US" sz="4400" dirty="0"/>
              <a:t>“Therefore encourage one another and build each other up, just as in fact you are doing.”  (5:11)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“BROTHERS”</a:t>
            </a:r>
          </a:p>
        </p:txBody>
      </p:sp>
      <p:sp>
        <p:nvSpPr>
          <p:cNvPr id="3" name="Content Placeholder 2"/>
          <p:cNvSpPr>
            <a:spLocks noGrp="1"/>
          </p:cNvSpPr>
          <p:nvPr>
            <p:ph idx="1"/>
          </p:nvPr>
        </p:nvSpPr>
        <p:spPr/>
        <p:txBody>
          <a:bodyPr>
            <a:normAutofit/>
          </a:bodyPr>
          <a:lstStyle/>
          <a:p>
            <a:pPr>
              <a:buClr>
                <a:srgbClr val="A7781D"/>
              </a:buClr>
            </a:pPr>
            <a:r>
              <a:rPr lang="en-US" sz="4400" dirty="0"/>
              <a:t>Brothers is Paul’s favorite term for  believers.</a:t>
            </a:r>
          </a:p>
          <a:p>
            <a:pPr>
              <a:buClr>
                <a:srgbClr val="A7781D"/>
              </a:buClr>
            </a:pPr>
            <a:r>
              <a:rPr lang="en-US" sz="4400" dirty="0"/>
              <a:t>5 times in these 17 verses.</a:t>
            </a:r>
          </a:p>
          <a:p>
            <a:pPr>
              <a:buClr>
                <a:srgbClr val="A7781D"/>
              </a:buClr>
            </a:pPr>
            <a:r>
              <a:rPr lang="en-US" sz="4400" dirty="0"/>
              <a:t>27 times in 1 and 2 Thess.</a:t>
            </a:r>
          </a:p>
          <a:p>
            <a:pPr>
              <a:buClr>
                <a:srgbClr val="A7781D"/>
              </a:buClr>
            </a:pPr>
            <a:r>
              <a:rPr lang="en-US" sz="4400" dirty="0"/>
              <a:t>60 times in all his letters.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“ONE ANOTHER” - “EACH OTHER”</a:t>
            </a:r>
          </a:p>
        </p:txBody>
      </p:sp>
      <p:sp>
        <p:nvSpPr>
          <p:cNvPr id="3" name="Content Placeholder 2"/>
          <p:cNvSpPr>
            <a:spLocks noGrp="1"/>
          </p:cNvSpPr>
          <p:nvPr>
            <p:ph idx="1"/>
          </p:nvPr>
        </p:nvSpPr>
        <p:spPr>
          <a:xfrm>
            <a:off x="2438400" y="1371600"/>
            <a:ext cx="7772400" cy="4572000"/>
          </a:xfrm>
        </p:spPr>
        <p:txBody>
          <a:bodyPr>
            <a:normAutofit/>
          </a:bodyPr>
          <a:lstStyle/>
          <a:p>
            <a:pPr>
              <a:buClr>
                <a:srgbClr val="A7781D"/>
              </a:buClr>
            </a:pPr>
            <a:r>
              <a:rPr lang="en-US" sz="4400" dirty="0"/>
              <a:t>Brothers and sisters in the family of God and in each local church.</a:t>
            </a:r>
          </a:p>
          <a:p>
            <a:pPr>
              <a:buClr>
                <a:srgbClr val="A7781D"/>
              </a:buClr>
            </a:pPr>
            <a:r>
              <a:rPr lang="en-US" sz="4400" dirty="0"/>
              <a:t>“And everyone else,”  (5:15) outsiders, the lost, your neighbors,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“Encourage one another”</a:t>
            </a:r>
          </a:p>
        </p:txBody>
      </p:sp>
      <p:sp>
        <p:nvSpPr>
          <p:cNvPr id="3" name="Content Placeholder 2"/>
          <p:cNvSpPr>
            <a:spLocks noGrp="1"/>
          </p:cNvSpPr>
          <p:nvPr>
            <p:ph idx="1"/>
          </p:nvPr>
        </p:nvSpPr>
        <p:spPr/>
        <p:txBody>
          <a:bodyPr>
            <a:normAutofit/>
          </a:bodyPr>
          <a:lstStyle/>
          <a:p>
            <a:pPr>
              <a:buClr>
                <a:srgbClr val="A7781D"/>
              </a:buClr>
            </a:pPr>
            <a:r>
              <a:rPr lang="en-US" sz="4400" dirty="0"/>
              <a:t>“Build each other up.” (5:11)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1 THESS. 5:11-28</a:t>
            </a:r>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“ENCOURAGE ONE ANOTHER”</a:t>
            </a:r>
          </a:p>
        </p:txBody>
      </p:sp>
      <p:sp>
        <p:nvSpPr>
          <p:cNvPr id="3" name="Content Placeholder 2"/>
          <p:cNvSpPr>
            <a:spLocks noGrp="1"/>
          </p:cNvSpPr>
          <p:nvPr>
            <p:ph idx="1"/>
          </p:nvPr>
        </p:nvSpPr>
        <p:spPr/>
        <p:txBody>
          <a:bodyPr>
            <a:normAutofit/>
          </a:bodyPr>
          <a:lstStyle/>
          <a:p>
            <a:pPr>
              <a:buClr>
                <a:srgbClr val="A7781D"/>
              </a:buClr>
            </a:pPr>
            <a:r>
              <a:rPr lang="en-US" sz="4400" dirty="0"/>
              <a:t>“Therefore encourage one another and build each other up, just as in fact you are doing.”  (5:11)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A7781D"/>
                </a:solidFill>
              </a:rPr>
              <a:t>1 Thess. 5:11-28</a:t>
            </a:r>
          </a:p>
        </p:txBody>
      </p:sp>
      <p:sp>
        <p:nvSpPr>
          <p:cNvPr id="3" name="Content Placeholder 2"/>
          <p:cNvSpPr>
            <a:spLocks noGrp="1"/>
          </p:cNvSpPr>
          <p:nvPr>
            <p:ph idx="1"/>
          </p:nvPr>
        </p:nvSpPr>
        <p:spPr>
          <a:xfrm>
            <a:off x="1209368" y="1600200"/>
            <a:ext cx="7772400" cy="4572000"/>
          </a:xfrm>
        </p:spPr>
        <p:txBody>
          <a:bodyPr>
            <a:normAutofit fontScale="92500" lnSpcReduction="20000"/>
          </a:bodyPr>
          <a:lstStyle/>
          <a:p>
            <a:pPr>
              <a:buClr>
                <a:srgbClr val="A7781D"/>
              </a:buClr>
            </a:pPr>
            <a:r>
              <a:rPr lang="en-US" sz="4800" dirty="0"/>
              <a:t>Think of running a race…</a:t>
            </a:r>
          </a:p>
          <a:p>
            <a:pPr>
              <a:buClr>
                <a:srgbClr val="A7781D"/>
              </a:buClr>
            </a:pPr>
            <a:r>
              <a:rPr lang="en-US" sz="4800" dirty="0"/>
              <a:t>Your body aches and cries out to stop…</a:t>
            </a:r>
          </a:p>
          <a:p>
            <a:pPr>
              <a:buClr>
                <a:srgbClr val="A7781D"/>
              </a:buClr>
            </a:pPr>
            <a:r>
              <a:rPr lang="en-US" sz="4800" dirty="0"/>
              <a:t>Then your friends cheer you on…</a:t>
            </a:r>
          </a:p>
          <a:p>
            <a:pPr>
              <a:buClr>
                <a:srgbClr val="A7781D"/>
              </a:buClr>
            </a:pPr>
            <a:r>
              <a:rPr lang="en-US" sz="4800" dirty="0"/>
              <a:t>2</a:t>
            </a:r>
            <a:r>
              <a:rPr lang="en-US" sz="4800" baseline="30000" dirty="0"/>
              <a:t>nd</a:t>
            </a:r>
            <a:r>
              <a:rPr lang="en-US" sz="4800" dirty="0"/>
              <a:t>  wind, you go on with renewed energy…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146</TotalTime>
  <Words>609</Words>
  <Application>Microsoft Office PowerPoint</Application>
  <PresentationFormat>Widescreen</PresentationFormat>
  <Paragraphs>72</Paragraphs>
  <Slides>23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Calibri</vt:lpstr>
      <vt:lpstr>Wingdings</vt:lpstr>
      <vt:lpstr>Wingdings 2</vt:lpstr>
      <vt:lpstr>Wingdings 3</vt:lpstr>
      <vt:lpstr>Metro</vt:lpstr>
      <vt:lpstr>PowerPoint Presentation</vt:lpstr>
      <vt:lpstr>PowerPoint Presentation</vt:lpstr>
      <vt:lpstr>“ENCOURAGE ONE ANOTHER”</vt:lpstr>
      <vt:lpstr>“BROTHERS”</vt:lpstr>
      <vt:lpstr>“ONE ANOTHER” - “EACH OTHER”</vt:lpstr>
      <vt:lpstr>“Encourage one another”</vt:lpstr>
      <vt:lpstr>1 THESS. 5:11-28</vt:lpstr>
      <vt:lpstr>“ENCOURAGE ONE ANOTHER”</vt:lpstr>
      <vt:lpstr>1 Thess. 5:11-28</vt:lpstr>
      <vt:lpstr>“Encourage one another”</vt:lpstr>
      <vt:lpstr>1. Respect Leaders (5:12-13)</vt:lpstr>
      <vt:lpstr>2. Live in Peace (5:13)</vt:lpstr>
      <vt:lpstr>3. Minister to each other (5:14-15)</vt:lpstr>
      <vt:lpstr>4. Be Joyful (5:16) </vt:lpstr>
      <vt:lpstr>5. Pray (5:17 &amp; 25)</vt:lpstr>
      <vt:lpstr>6. Give Thanks (5:18)</vt:lpstr>
      <vt:lpstr>7. Test Everything (5:19-21)</vt:lpstr>
      <vt:lpstr>8. Avoid Evil (5:22)</vt:lpstr>
      <vt:lpstr>9. Be Sanctified (5:23-24)</vt:lpstr>
      <vt:lpstr>9. Be Sanctified (5:23-24)</vt:lpstr>
      <vt:lpstr>“ENCOURAGE ONE ANOTHER”</vt:lpstr>
      <vt:lpstr>“ENCOURAGE ONE ANOTHER”</vt:lpstr>
      <vt:lpstr>Concluding Words (5:26-28)</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ENCOURAGE ONE ANOTHER</dc:title>
  <dc:creator>steve hokuf</dc:creator>
  <cp:lastModifiedBy>Chrissy Jackson</cp:lastModifiedBy>
  <cp:revision>11</cp:revision>
  <dcterms:created xsi:type="dcterms:W3CDTF">2021-02-15T14:45:16Z</dcterms:created>
  <dcterms:modified xsi:type="dcterms:W3CDTF">2021-02-20T23:41:49Z</dcterms:modified>
</cp:coreProperties>
</file>