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76" r:id="rId6"/>
    <p:sldId id="277" r:id="rId7"/>
    <p:sldId id="260" r:id="rId8"/>
    <p:sldId id="278" r:id="rId9"/>
    <p:sldId id="261" r:id="rId10"/>
    <p:sldId id="275" r:id="rId11"/>
    <p:sldId id="266" r:id="rId12"/>
    <p:sldId id="262" r:id="rId13"/>
    <p:sldId id="273" r:id="rId14"/>
    <p:sldId id="263" r:id="rId15"/>
    <p:sldId id="267" r:id="rId16"/>
    <p:sldId id="264" r:id="rId17"/>
    <p:sldId id="268" r:id="rId18"/>
    <p:sldId id="279" r:id="rId19"/>
    <p:sldId id="269" r:id="rId20"/>
    <p:sldId id="271" r:id="rId21"/>
    <p:sldId id="265" r:id="rId22"/>
    <p:sldId id="270" r:id="rId23"/>
    <p:sldId id="274" r:id="rId24"/>
    <p:sldId id="280"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59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6" y="-58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3CE09D3F-F982-419E-9DFC-2C4A875BCD60}" type="datetimeFigureOut">
              <a:rPr lang="en-US" smtClean="0"/>
              <a:pPr/>
              <a:t>1/17/2021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D9BA9A3-54F0-43C4-BE20-2376383E0E24}"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E09D3F-F982-419E-9DFC-2C4A875BCD60}"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E09D3F-F982-419E-9DFC-2C4A875BCD60}"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E09D3F-F982-419E-9DFC-2C4A875BCD60}"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CE09D3F-F982-419E-9DFC-2C4A875BCD60}" type="datetimeFigureOut">
              <a:rPr lang="en-US" smtClean="0"/>
              <a:pPr/>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BA9A3-54F0-43C4-BE20-2376383E0E24}"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E09D3F-F982-419E-9DFC-2C4A875BCD60}"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CE09D3F-F982-419E-9DFC-2C4A875BCD60}" type="datetimeFigureOut">
              <a:rPr lang="en-US" smtClean="0"/>
              <a:pPr/>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BA9A3-54F0-43C4-BE20-2376383E0E24}"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3CE09D3F-F982-419E-9DFC-2C4A875BCD60}" type="datetimeFigureOut">
              <a:rPr lang="en-US" smtClean="0"/>
              <a:pPr/>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09D3F-F982-419E-9DFC-2C4A875BCD60}" type="datetimeFigureOut">
              <a:rPr lang="en-US" smtClean="0"/>
              <a:pPr/>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E09D3F-F982-419E-9DFC-2C4A875BCD60}" type="datetimeFigureOut">
              <a:rPr lang="en-US" smtClean="0"/>
              <a:pPr/>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BA9A3-54F0-43C4-BE20-2376383E0E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CE09D3F-F982-419E-9DFC-2C4A875BCD60}" type="datetimeFigureOut">
              <a:rPr lang="en-US" smtClean="0"/>
              <a:pPr/>
              <a:t>1/17/2021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CD9BA9A3-54F0-43C4-BE20-2376383E0E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3CE09D3F-F982-419E-9DFC-2C4A875BCD60}" type="datetimeFigureOut">
              <a:rPr lang="en-US" smtClean="0"/>
              <a:pPr/>
              <a:t>1/17/2021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CD9BA9A3-54F0-43C4-BE20-2376383E0E2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1"/>
            <a:ext cx="7772400" cy="3067050"/>
          </a:xfrm>
        </p:spPr>
        <p:txBody>
          <a:bodyPr>
            <a:normAutofit/>
          </a:bodyPr>
          <a:lstStyle/>
          <a:p>
            <a:pPr algn="ctr"/>
            <a:r>
              <a:rPr lang="en-US" sz="8800" b="0" i="1" dirty="0">
                <a:latin typeface="Algerian" pitchFamily="82" charset="0"/>
              </a:rPr>
              <a:t>THE WORD OF GOD</a:t>
            </a:r>
          </a:p>
        </p:txBody>
      </p:sp>
      <p:sp>
        <p:nvSpPr>
          <p:cNvPr id="3" name="Subtitle 2"/>
          <p:cNvSpPr>
            <a:spLocks noGrp="1"/>
          </p:cNvSpPr>
          <p:nvPr>
            <p:ph type="subTitle" idx="1"/>
          </p:nvPr>
        </p:nvSpPr>
        <p:spPr/>
        <p:txBody>
          <a:bodyPr>
            <a:normAutofit/>
          </a:bodyPr>
          <a:lstStyle/>
          <a:p>
            <a:pPr algn="r"/>
            <a:r>
              <a:rPr lang="en-US" sz="4800" dirty="0"/>
              <a:t>1 THESSALONIANS 2:13</a:t>
            </a:r>
          </a:p>
        </p:txBody>
      </p:sp>
      <p:pic>
        <p:nvPicPr>
          <p:cNvPr id="5" name="Picture 4" descr="Logo, company name&#10;&#10;Description automatically generated">
            <a:extLst>
              <a:ext uri="{FF2B5EF4-FFF2-40B4-BE49-F238E27FC236}">
                <a16:creationId xmlns:a16="http://schemas.microsoft.com/office/drawing/2014/main" xmlns="" id="{3F936BE7-1361-4A0F-A432-EF6EF975B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F8187296-0D3E-449D-879B-CC26A7C03ACF}"/>
              </a:ext>
            </a:extLst>
          </p:cNvPr>
          <p:cNvSpPr txBox="1"/>
          <p:nvPr/>
        </p:nvSpPr>
        <p:spPr>
          <a:xfrm>
            <a:off x="1066800" y="1066800"/>
            <a:ext cx="1752600" cy="369332"/>
          </a:xfrm>
          <a:prstGeom prst="rect">
            <a:avLst/>
          </a:prstGeom>
          <a:noFill/>
        </p:spPr>
        <p:txBody>
          <a:bodyPr wrap="square" rtlCol="0">
            <a:spAutoFit/>
          </a:bodyPr>
          <a:lstStyle/>
          <a:p>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8229600" cy="807718"/>
          </a:xfrm>
        </p:spPr>
        <p:txBody>
          <a:bodyPr>
            <a:normAutofit/>
          </a:bodyPr>
          <a:lstStyle/>
          <a:p>
            <a:r>
              <a:rPr lang="en-US" sz="4400" dirty="0">
                <a:solidFill>
                  <a:srgbClr val="0F8591"/>
                </a:solidFill>
              </a:rPr>
              <a:t>FBCNE Church Constitution</a:t>
            </a:r>
          </a:p>
        </p:txBody>
      </p:sp>
      <p:sp>
        <p:nvSpPr>
          <p:cNvPr id="3" name="Content Placeholder 2"/>
          <p:cNvSpPr>
            <a:spLocks noGrp="1"/>
          </p:cNvSpPr>
          <p:nvPr>
            <p:ph idx="1"/>
          </p:nvPr>
        </p:nvSpPr>
        <p:spPr>
          <a:xfrm>
            <a:off x="1524000" y="1295400"/>
            <a:ext cx="9677400" cy="5440363"/>
          </a:xfrm>
        </p:spPr>
        <p:txBody>
          <a:bodyPr>
            <a:normAutofit/>
          </a:bodyPr>
          <a:lstStyle/>
          <a:p>
            <a:pPr>
              <a:buClr>
                <a:srgbClr val="000000"/>
              </a:buClr>
            </a:pPr>
            <a:r>
              <a:rPr lang="en-US" sz="3400" dirty="0">
                <a:solidFill>
                  <a:srgbClr val="0F8591"/>
                </a:solidFill>
              </a:rPr>
              <a:t>“We believe that the sacred Scriptures (those 66 books from Genesis to Revelation) in their original languages are:  fully and verbally inspired and contain no errors of fact, doctrine, or judgment (2 Timothy 3:16; 2 Peter 1:20-21).  They are the final revelation of God to man (Rev. 22:18-19) and as such are sufficient guide in all matters of faith and conduct and can be understood by mankind in general, through the illumination of the Holy Spirit (Jn. 16:13;  1 Cor. 2:14).”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10363200" cy="914400"/>
          </a:xfrm>
        </p:spPr>
        <p:txBody>
          <a:bodyPr/>
          <a:lstStyle/>
          <a:p>
            <a:r>
              <a:rPr lang="en-US" sz="4400" dirty="0">
                <a:solidFill>
                  <a:srgbClr val="0F8591"/>
                </a:solidFill>
              </a:rPr>
              <a:t>1 THESSALONIANS 2:13</a:t>
            </a:r>
          </a:p>
        </p:txBody>
      </p:sp>
      <p:sp>
        <p:nvSpPr>
          <p:cNvPr id="3" name="Content Placeholder 2"/>
          <p:cNvSpPr>
            <a:spLocks noGrp="1"/>
          </p:cNvSpPr>
          <p:nvPr>
            <p:ph idx="1"/>
          </p:nvPr>
        </p:nvSpPr>
        <p:spPr>
          <a:xfrm>
            <a:off x="1600200" y="1295400"/>
            <a:ext cx="8763000" cy="4983960"/>
          </a:xfrm>
        </p:spPr>
        <p:txBody>
          <a:bodyPr>
            <a:normAutofit/>
          </a:bodyPr>
          <a:lstStyle/>
          <a:p>
            <a:pPr>
              <a:buClr>
                <a:srgbClr val="000000"/>
              </a:buClr>
            </a:pPr>
            <a:r>
              <a:rPr lang="en-US" sz="4000" dirty="0">
                <a:solidFill>
                  <a:srgbClr val="0F8591"/>
                </a:solidFill>
              </a:rPr>
              <a:t>“And we also thank God continually because, when you </a:t>
            </a:r>
            <a:r>
              <a:rPr lang="en-US" sz="4800" b="1" i="1" u="sng" dirty="0">
                <a:solidFill>
                  <a:srgbClr val="0F8591"/>
                </a:solidFill>
              </a:rPr>
              <a:t>received the word of God</a:t>
            </a:r>
            <a:r>
              <a:rPr lang="en-US" sz="4000" dirty="0">
                <a:solidFill>
                  <a:srgbClr val="0F8591"/>
                </a:solidFill>
              </a:rPr>
              <a:t>, which you heard from us, you accepted it not as the word of men, but as it actually is, the word of God, which is at work in you who believe.”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7772400" cy="1371600"/>
          </a:xfrm>
        </p:spPr>
        <p:txBody>
          <a:bodyPr/>
          <a:lstStyle/>
          <a:p>
            <a:r>
              <a:rPr lang="en-US" dirty="0">
                <a:solidFill>
                  <a:srgbClr val="0F8591"/>
                </a:solidFill>
              </a:rPr>
              <a:t>1. </a:t>
            </a:r>
            <a:r>
              <a:rPr lang="en-US" sz="5400" u="sng" dirty="0">
                <a:solidFill>
                  <a:srgbClr val="0F8591"/>
                </a:solidFill>
              </a:rPr>
              <a:t>Appreciate</a:t>
            </a:r>
            <a:r>
              <a:rPr lang="en-US" sz="5400" dirty="0">
                <a:solidFill>
                  <a:srgbClr val="0F8591"/>
                </a:solidFill>
              </a:rPr>
              <a:t/>
            </a:r>
            <a:br>
              <a:rPr lang="en-US" sz="5400" dirty="0">
                <a:solidFill>
                  <a:srgbClr val="0F8591"/>
                </a:solidFill>
              </a:rPr>
            </a:br>
            <a:r>
              <a:rPr lang="en-US" dirty="0">
                <a:solidFill>
                  <a:srgbClr val="0F8591"/>
                </a:solidFill>
              </a:rPr>
              <a:t> the Word of God</a:t>
            </a:r>
          </a:p>
        </p:txBody>
      </p:sp>
      <p:sp>
        <p:nvSpPr>
          <p:cNvPr id="3" name="Content Placeholder 2"/>
          <p:cNvSpPr>
            <a:spLocks noGrp="1"/>
          </p:cNvSpPr>
          <p:nvPr>
            <p:ph idx="1"/>
          </p:nvPr>
        </p:nvSpPr>
        <p:spPr>
          <a:xfrm>
            <a:off x="1832113" y="2057400"/>
            <a:ext cx="7772400" cy="4221960"/>
          </a:xfrm>
        </p:spPr>
        <p:txBody>
          <a:bodyPr>
            <a:normAutofit/>
          </a:bodyPr>
          <a:lstStyle/>
          <a:p>
            <a:pPr>
              <a:buClr>
                <a:srgbClr val="000000"/>
              </a:buClr>
            </a:pPr>
            <a:r>
              <a:rPr lang="en-US" sz="4400" dirty="0">
                <a:solidFill>
                  <a:srgbClr val="0F8591"/>
                </a:solidFill>
              </a:rPr>
              <a:t>“Receive” is a general word that describes listening and accepting from another.</a:t>
            </a:r>
          </a:p>
          <a:p>
            <a:pPr>
              <a:buClr>
                <a:srgbClr val="000000"/>
              </a:buClr>
            </a:pPr>
            <a:r>
              <a:rPr lang="en-US" sz="4400" dirty="0">
                <a:solidFill>
                  <a:srgbClr val="0F8591"/>
                </a:solidFill>
              </a:rPr>
              <a:t>Do you remember when you first heard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F8591"/>
                </a:solidFill>
              </a:rPr>
              <a:t>“…Which you heard from us”</a:t>
            </a:r>
          </a:p>
        </p:txBody>
      </p:sp>
      <p:sp>
        <p:nvSpPr>
          <p:cNvPr id="3" name="Content Placeholder 2"/>
          <p:cNvSpPr>
            <a:spLocks noGrp="1"/>
          </p:cNvSpPr>
          <p:nvPr>
            <p:ph idx="1"/>
          </p:nvPr>
        </p:nvSpPr>
        <p:spPr>
          <a:xfrm>
            <a:off x="2438400" y="1371600"/>
            <a:ext cx="7772400" cy="4983960"/>
          </a:xfrm>
        </p:spPr>
        <p:txBody>
          <a:bodyPr>
            <a:normAutofit/>
          </a:bodyPr>
          <a:lstStyle/>
          <a:p>
            <a:pPr>
              <a:buClr>
                <a:srgbClr val="000000"/>
              </a:buClr>
            </a:pPr>
            <a:r>
              <a:rPr lang="en-US" sz="4000" dirty="0">
                <a:solidFill>
                  <a:srgbClr val="0F8591"/>
                </a:solidFill>
              </a:rPr>
              <a:t>“Men approved by God.”  (2:4)</a:t>
            </a:r>
          </a:p>
          <a:p>
            <a:pPr>
              <a:buClr>
                <a:srgbClr val="000000"/>
              </a:buClr>
            </a:pPr>
            <a:r>
              <a:rPr lang="en-US" sz="4000" dirty="0">
                <a:solidFill>
                  <a:srgbClr val="0F8591"/>
                </a:solidFill>
              </a:rPr>
              <a:t>“Like a mother caring for her little children.”  (2:7)</a:t>
            </a:r>
          </a:p>
          <a:p>
            <a:pPr>
              <a:buClr>
                <a:srgbClr val="000000"/>
              </a:buClr>
            </a:pPr>
            <a:r>
              <a:rPr lang="en-US" sz="4000" dirty="0">
                <a:solidFill>
                  <a:srgbClr val="0F8591"/>
                </a:solidFill>
              </a:rPr>
              <a:t>“We loved you so much.”  (2:8)</a:t>
            </a:r>
          </a:p>
          <a:p>
            <a:pPr>
              <a:buClr>
                <a:srgbClr val="000000"/>
              </a:buClr>
            </a:pPr>
            <a:r>
              <a:rPr lang="en-US" sz="4000" dirty="0">
                <a:solidFill>
                  <a:srgbClr val="0F8591"/>
                </a:solidFill>
              </a:rPr>
              <a:t>“As a father deals with his own children.”  (2:11)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545336"/>
          </a:xfrm>
        </p:spPr>
        <p:txBody>
          <a:bodyPr/>
          <a:lstStyle/>
          <a:p>
            <a:r>
              <a:rPr lang="en-US" sz="4800" dirty="0">
                <a:solidFill>
                  <a:srgbClr val="0F8591"/>
                </a:solidFill>
              </a:rPr>
              <a:t>2. </a:t>
            </a:r>
            <a:r>
              <a:rPr lang="en-US" sz="6000" u="sng" dirty="0">
                <a:solidFill>
                  <a:srgbClr val="0F8591"/>
                </a:solidFill>
              </a:rPr>
              <a:t>Appropriate</a:t>
            </a:r>
            <a:r>
              <a:rPr lang="en-US" sz="4800" dirty="0">
                <a:solidFill>
                  <a:srgbClr val="0F8591"/>
                </a:solidFill>
              </a:rPr>
              <a:t/>
            </a:r>
            <a:br>
              <a:rPr lang="en-US" sz="4800" dirty="0">
                <a:solidFill>
                  <a:srgbClr val="0F8591"/>
                </a:solidFill>
              </a:rPr>
            </a:br>
            <a:r>
              <a:rPr lang="en-US" sz="4800" dirty="0">
                <a:solidFill>
                  <a:srgbClr val="0F8591"/>
                </a:solidFill>
              </a:rPr>
              <a:t> the Word of God</a:t>
            </a:r>
          </a:p>
        </p:txBody>
      </p:sp>
      <p:sp>
        <p:nvSpPr>
          <p:cNvPr id="3" name="Content Placeholder 2"/>
          <p:cNvSpPr>
            <a:spLocks noGrp="1"/>
          </p:cNvSpPr>
          <p:nvPr>
            <p:ph idx="1"/>
          </p:nvPr>
        </p:nvSpPr>
        <p:spPr>
          <a:xfrm>
            <a:off x="2438400" y="2362200"/>
            <a:ext cx="7772400" cy="3993360"/>
          </a:xfrm>
        </p:spPr>
        <p:txBody>
          <a:bodyPr/>
          <a:lstStyle/>
          <a:p>
            <a:pPr>
              <a:buClr>
                <a:srgbClr val="000000"/>
              </a:buClr>
              <a:buFont typeface="Wingdings" panose="05000000000000000000" pitchFamily="2" charset="2"/>
              <a:buChar char="§"/>
            </a:pPr>
            <a:r>
              <a:rPr lang="en-US" sz="4000" dirty="0"/>
              <a:t> </a:t>
            </a:r>
            <a:r>
              <a:rPr lang="en-US" sz="4400" dirty="0"/>
              <a:t>  </a:t>
            </a:r>
            <a:r>
              <a:rPr lang="en-US" sz="4000" dirty="0">
                <a:solidFill>
                  <a:srgbClr val="0F8591"/>
                </a:solidFill>
              </a:rPr>
              <a:t>To receive it at a  deeper level.  It is an inner reception with approval.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8591"/>
                </a:solidFill>
              </a:rPr>
              <a:t>1 THESSALONIANS 2:13</a:t>
            </a:r>
          </a:p>
        </p:txBody>
      </p:sp>
      <p:sp>
        <p:nvSpPr>
          <p:cNvPr id="3" name="Content Placeholder 2"/>
          <p:cNvSpPr>
            <a:spLocks noGrp="1"/>
          </p:cNvSpPr>
          <p:nvPr>
            <p:ph idx="1"/>
          </p:nvPr>
        </p:nvSpPr>
        <p:spPr>
          <a:xfrm>
            <a:off x="1828800" y="1361976"/>
            <a:ext cx="7772400" cy="4983960"/>
          </a:xfrm>
        </p:spPr>
        <p:txBody>
          <a:bodyPr>
            <a:normAutofit lnSpcReduction="10000"/>
          </a:bodyPr>
          <a:lstStyle/>
          <a:p>
            <a:pPr>
              <a:buClr>
                <a:srgbClr val="000000"/>
              </a:buClr>
            </a:pPr>
            <a:r>
              <a:rPr lang="en-US" sz="4000" dirty="0">
                <a:solidFill>
                  <a:srgbClr val="0F8591"/>
                </a:solidFill>
              </a:rPr>
              <a:t>“And we also thank God continually because, when you received the word of God, which you heard from us, you</a:t>
            </a:r>
            <a:r>
              <a:rPr lang="en-US" sz="5400" dirty="0">
                <a:solidFill>
                  <a:srgbClr val="0F8591"/>
                </a:solidFill>
              </a:rPr>
              <a:t> </a:t>
            </a:r>
            <a:r>
              <a:rPr lang="en-US" sz="5400" b="1" i="1" u="sng" dirty="0">
                <a:solidFill>
                  <a:srgbClr val="0F8591"/>
                </a:solidFill>
              </a:rPr>
              <a:t>accepted it </a:t>
            </a:r>
            <a:r>
              <a:rPr lang="en-US" sz="4000" dirty="0">
                <a:solidFill>
                  <a:srgbClr val="0F8591"/>
                </a:solidFill>
              </a:rPr>
              <a:t>not as the word of men, but as it actually is, the word of God, which is at work in you who believe.”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F8591"/>
                </a:solidFill>
              </a:rPr>
              <a:t>1 Thess. 2:13  (KJV)</a:t>
            </a:r>
          </a:p>
        </p:txBody>
      </p:sp>
      <p:sp>
        <p:nvSpPr>
          <p:cNvPr id="3" name="Content Placeholder 2"/>
          <p:cNvSpPr>
            <a:spLocks noGrp="1"/>
          </p:cNvSpPr>
          <p:nvPr>
            <p:ph idx="1"/>
          </p:nvPr>
        </p:nvSpPr>
        <p:spPr/>
        <p:txBody>
          <a:bodyPr>
            <a:normAutofit/>
          </a:bodyPr>
          <a:lstStyle/>
          <a:p>
            <a:pPr>
              <a:buClr>
                <a:srgbClr val="000000"/>
              </a:buClr>
            </a:pPr>
            <a:r>
              <a:rPr lang="en-US" sz="4000" dirty="0">
                <a:solidFill>
                  <a:srgbClr val="0F8591"/>
                </a:solidFill>
              </a:rPr>
              <a:t>“…Ye </a:t>
            </a:r>
            <a:r>
              <a:rPr lang="en-US" sz="4000" u="sng" dirty="0">
                <a:solidFill>
                  <a:srgbClr val="0F8591"/>
                </a:solidFill>
              </a:rPr>
              <a:t>received </a:t>
            </a:r>
            <a:r>
              <a:rPr lang="en-US" sz="4000" dirty="0">
                <a:solidFill>
                  <a:srgbClr val="0F8591"/>
                </a:solidFill>
              </a:rPr>
              <a:t> the word of God which ye heard of us, ye </a:t>
            </a:r>
            <a:r>
              <a:rPr lang="en-US" sz="4000" u="sng" dirty="0">
                <a:solidFill>
                  <a:srgbClr val="0F8591"/>
                </a:solidFill>
              </a:rPr>
              <a:t>received</a:t>
            </a:r>
            <a:r>
              <a:rPr lang="en-US" sz="4000" dirty="0">
                <a:solidFill>
                  <a:srgbClr val="0F8591"/>
                </a:solidFill>
              </a:rPr>
              <a:t> it not as the word of men but as it is in truth, the word of God…”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545336"/>
          </a:xfrm>
        </p:spPr>
        <p:txBody>
          <a:bodyPr/>
          <a:lstStyle/>
          <a:p>
            <a:r>
              <a:rPr lang="en-US" sz="4800" dirty="0">
                <a:solidFill>
                  <a:srgbClr val="0F8591"/>
                </a:solidFill>
              </a:rPr>
              <a:t>2.</a:t>
            </a:r>
            <a:r>
              <a:rPr lang="en-US" sz="6000" u="sng" dirty="0">
                <a:solidFill>
                  <a:srgbClr val="0F8591"/>
                </a:solidFill>
              </a:rPr>
              <a:t>Appropriate</a:t>
            </a:r>
            <a:r>
              <a:rPr lang="en-US" sz="4800" dirty="0">
                <a:solidFill>
                  <a:srgbClr val="0F8591"/>
                </a:solidFill>
              </a:rPr>
              <a:t/>
            </a:r>
            <a:br>
              <a:rPr lang="en-US" sz="4800" dirty="0">
                <a:solidFill>
                  <a:srgbClr val="0F8591"/>
                </a:solidFill>
              </a:rPr>
            </a:br>
            <a:r>
              <a:rPr lang="en-US" sz="4800" dirty="0">
                <a:solidFill>
                  <a:srgbClr val="0F8591"/>
                </a:solidFill>
              </a:rPr>
              <a:t> the Word of God</a:t>
            </a:r>
          </a:p>
        </p:txBody>
      </p:sp>
      <p:sp>
        <p:nvSpPr>
          <p:cNvPr id="3" name="Content Placeholder 2"/>
          <p:cNvSpPr>
            <a:spLocks noGrp="1"/>
          </p:cNvSpPr>
          <p:nvPr>
            <p:ph idx="1"/>
          </p:nvPr>
        </p:nvSpPr>
        <p:spPr>
          <a:xfrm>
            <a:off x="2438400" y="2362200"/>
            <a:ext cx="7772400" cy="3993360"/>
          </a:xfrm>
        </p:spPr>
        <p:txBody>
          <a:bodyPr/>
          <a:lstStyle/>
          <a:p>
            <a:pPr>
              <a:buClr>
                <a:srgbClr val="000000"/>
              </a:buClr>
            </a:pPr>
            <a:r>
              <a:rPr lang="en-US" sz="4000" dirty="0">
                <a:solidFill>
                  <a:srgbClr val="0F8591"/>
                </a:solidFill>
              </a:rPr>
              <a:t>The 2</a:t>
            </a:r>
            <a:r>
              <a:rPr lang="en-US" sz="4000" baseline="30000" dirty="0">
                <a:solidFill>
                  <a:srgbClr val="0F8591"/>
                </a:solidFill>
              </a:rPr>
              <a:t>nd</a:t>
            </a:r>
            <a:r>
              <a:rPr lang="en-US" sz="4000" dirty="0">
                <a:solidFill>
                  <a:srgbClr val="0F8591"/>
                </a:solidFill>
              </a:rPr>
              <a:t> word “received” is a completely different word in Greek.  It means to receive it at a  deeper level</a:t>
            </a:r>
            <a:r>
              <a:rPr lang="en-US" dirty="0">
                <a:solidFill>
                  <a:srgbClr val="0F8591"/>
                </a:solidFill>
              </a:rPr>
              <a:t>.</a:t>
            </a:r>
          </a:p>
          <a:p>
            <a:pPr>
              <a:buClr>
                <a:srgbClr val="000000"/>
              </a:buClr>
            </a:pPr>
            <a:r>
              <a:rPr lang="en-US" dirty="0">
                <a:solidFill>
                  <a:srgbClr val="0F8591"/>
                </a:solidFill>
              </a:rPr>
              <a:t> </a:t>
            </a:r>
            <a:r>
              <a:rPr lang="en-US" sz="4000" dirty="0">
                <a:solidFill>
                  <a:srgbClr val="0F8591"/>
                </a:solidFill>
              </a:rPr>
              <a:t>The NIV translates it “accepted.”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F8591"/>
                </a:solidFill>
              </a:rPr>
              <a:t>1 Corinthians 2:14</a:t>
            </a:r>
          </a:p>
        </p:txBody>
      </p:sp>
      <p:sp>
        <p:nvSpPr>
          <p:cNvPr id="3" name="Content Placeholder 2"/>
          <p:cNvSpPr>
            <a:spLocks noGrp="1"/>
          </p:cNvSpPr>
          <p:nvPr>
            <p:ph idx="1"/>
          </p:nvPr>
        </p:nvSpPr>
        <p:spPr>
          <a:xfrm>
            <a:off x="2438400" y="1295400"/>
            <a:ext cx="7772400" cy="5060160"/>
          </a:xfrm>
        </p:spPr>
        <p:txBody>
          <a:bodyPr>
            <a:normAutofit/>
          </a:bodyPr>
          <a:lstStyle/>
          <a:p>
            <a:pPr>
              <a:buClr>
                <a:srgbClr val="000000"/>
              </a:buClr>
            </a:pPr>
            <a:r>
              <a:rPr lang="en-US" sz="4000" dirty="0">
                <a:solidFill>
                  <a:srgbClr val="0F8591"/>
                </a:solidFill>
              </a:rPr>
              <a:t>“The man without the Spirit does not accept the things that come from the Spirit of God, for they are foolishness to him, and he cannot understand them, because they are spiritually discerned.”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F8591"/>
                </a:solidFill>
              </a:rPr>
              <a:t>1 THESSALONIANS 2:13</a:t>
            </a:r>
          </a:p>
        </p:txBody>
      </p:sp>
      <p:sp>
        <p:nvSpPr>
          <p:cNvPr id="3" name="Content Placeholder 2"/>
          <p:cNvSpPr>
            <a:spLocks noGrp="1"/>
          </p:cNvSpPr>
          <p:nvPr>
            <p:ph idx="1"/>
          </p:nvPr>
        </p:nvSpPr>
        <p:spPr>
          <a:xfrm>
            <a:off x="2438400" y="1371600"/>
            <a:ext cx="7772400" cy="4983960"/>
          </a:xfrm>
        </p:spPr>
        <p:txBody>
          <a:bodyPr>
            <a:normAutofit lnSpcReduction="10000"/>
          </a:bodyPr>
          <a:lstStyle/>
          <a:p>
            <a:pPr>
              <a:buClr>
                <a:srgbClr val="000000"/>
              </a:buClr>
            </a:pPr>
            <a:r>
              <a:rPr lang="en-US" sz="4000" dirty="0">
                <a:solidFill>
                  <a:srgbClr val="0F8591"/>
                </a:solidFill>
              </a:rPr>
              <a:t>“And we also thank God continually because, when you received the word of God, which you heard from us, you</a:t>
            </a:r>
            <a:r>
              <a:rPr lang="en-US" sz="5400" dirty="0">
                <a:solidFill>
                  <a:srgbClr val="0F8591"/>
                </a:solidFill>
              </a:rPr>
              <a:t> </a:t>
            </a:r>
            <a:r>
              <a:rPr lang="en-US" sz="5400" b="1" i="1" u="sng" dirty="0">
                <a:solidFill>
                  <a:srgbClr val="0F8591"/>
                </a:solidFill>
              </a:rPr>
              <a:t>accepted it </a:t>
            </a:r>
            <a:r>
              <a:rPr lang="en-US" sz="4000" dirty="0">
                <a:solidFill>
                  <a:srgbClr val="0F8591"/>
                </a:solidFill>
              </a:rPr>
              <a:t>not as the word of men, but as it actually is, the word of God, which is at work in you who believe.”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5638800" cy="783336"/>
          </a:xfrm>
        </p:spPr>
        <p:txBody>
          <a:bodyPr/>
          <a:lstStyle/>
          <a:p>
            <a:r>
              <a:rPr lang="en-US" sz="4400" dirty="0">
                <a:solidFill>
                  <a:srgbClr val="0F8591"/>
                </a:solidFill>
              </a:rPr>
              <a:t>1 THESSALONIANS 2:13</a:t>
            </a:r>
          </a:p>
        </p:txBody>
      </p:sp>
      <p:sp>
        <p:nvSpPr>
          <p:cNvPr id="3" name="Content Placeholder 2"/>
          <p:cNvSpPr>
            <a:spLocks noGrp="1"/>
          </p:cNvSpPr>
          <p:nvPr>
            <p:ph idx="1"/>
          </p:nvPr>
        </p:nvSpPr>
        <p:spPr>
          <a:xfrm>
            <a:off x="1752600" y="1295400"/>
            <a:ext cx="7772400" cy="4983960"/>
          </a:xfrm>
        </p:spPr>
        <p:txBody>
          <a:bodyPr>
            <a:normAutofit/>
          </a:bodyPr>
          <a:lstStyle/>
          <a:p>
            <a:pPr>
              <a:buClr>
                <a:srgbClr val="000000"/>
              </a:buClr>
            </a:pPr>
            <a:r>
              <a:rPr lang="en-US" sz="4000" dirty="0">
                <a:solidFill>
                  <a:srgbClr val="0F8591"/>
                </a:solidFill>
              </a:rPr>
              <a:t>“And we also thank God continually because, when you received the word of God, which you heard from us, you accepted it not as the word of men, but as it actually is, the word of God, which is at work in you who believe.”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F8591"/>
                </a:solidFill>
              </a:rPr>
              <a:t>1 THESSALONIANS 2:13</a:t>
            </a:r>
          </a:p>
        </p:txBody>
      </p:sp>
      <p:sp>
        <p:nvSpPr>
          <p:cNvPr id="3" name="Content Placeholder 2"/>
          <p:cNvSpPr>
            <a:spLocks noGrp="1"/>
          </p:cNvSpPr>
          <p:nvPr>
            <p:ph idx="1"/>
          </p:nvPr>
        </p:nvSpPr>
        <p:spPr>
          <a:xfrm>
            <a:off x="2438400" y="1371600"/>
            <a:ext cx="7772400" cy="4983960"/>
          </a:xfrm>
        </p:spPr>
        <p:txBody>
          <a:bodyPr>
            <a:normAutofit/>
          </a:bodyPr>
          <a:lstStyle/>
          <a:p>
            <a:pPr>
              <a:buClr>
                <a:srgbClr val="000000"/>
              </a:buClr>
            </a:pPr>
            <a:r>
              <a:rPr lang="en-US" sz="3600" dirty="0">
                <a:solidFill>
                  <a:srgbClr val="0F8591"/>
                </a:solidFill>
              </a:rPr>
              <a:t>“And we also thank God continually because, when you received the word of God, which you heard from us, you accepted it not as the word of men, but as it actually is, </a:t>
            </a:r>
            <a:r>
              <a:rPr lang="en-US" sz="5200" dirty="0">
                <a:solidFill>
                  <a:srgbClr val="0F8591"/>
                </a:solidFill>
              </a:rPr>
              <a:t>the word of God, which is </a:t>
            </a:r>
            <a:r>
              <a:rPr lang="en-US" sz="5200" b="1" i="1" u="sng" dirty="0">
                <a:solidFill>
                  <a:srgbClr val="0F8591"/>
                </a:solidFill>
              </a:rPr>
              <a:t>at work in you </a:t>
            </a:r>
            <a:r>
              <a:rPr lang="en-US" sz="5200" dirty="0">
                <a:solidFill>
                  <a:srgbClr val="0F8591"/>
                </a:solidFill>
              </a:rPr>
              <a:t>who believe</a:t>
            </a:r>
            <a:r>
              <a:rPr lang="en-US" sz="4000" dirty="0">
                <a:solidFill>
                  <a:srgbClr val="0F8591"/>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8591"/>
                </a:solidFill>
              </a:rPr>
              <a:t>3. </a:t>
            </a:r>
            <a:r>
              <a:rPr lang="en-US" sz="6000" b="1" i="1" u="sng" dirty="0">
                <a:solidFill>
                  <a:srgbClr val="0F8591"/>
                </a:solidFill>
              </a:rPr>
              <a:t>Apply</a:t>
            </a:r>
            <a:r>
              <a:rPr lang="en-US" dirty="0">
                <a:solidFill>
                  <a:srgbClr val="0F8591"/>
                </a:solidFill>
              </a:rPr>
              <a:t> </a:t>
            </a:r>
            <a:br>
              <a:rPr lang="en-US" dirty="0">
                <a:solidFill>
                  <a:srgbClr val="0F8591"/>
                </a:solidFill>
              </a:rPr>
            </a:br>
            <a:r>
              <a:rPr lang="en-US" sz="4800" dirty="0">
                <a:solidFill>
                  <a:srgbClr val="0F8591"/>
                </a:solidFill>
              </a:rPr>
              <a:t>the Word of God</a:t>
            </a:r>
          </a:p>
        </p:txBody>
      </p:sp>
      <p:sp>
        <p:nvSpPr>
          <p:cNvPr id="3" name="Content Placeholder 2"/>
          <p:cNvSpPr>
            <a:spLocks noGrp="1"/>
          </p:cNvSpPr>
          <p:nvPr>
            <p:ph idx="1"/>
          </p:nvPr>
        </p:nvSpPr>
        <p:spPr>
          <a:xfrm>
            <a:off x="2438400" y="2590800"/>
            <a:ext cx="7772400" cy="3764760"/>
          </a:xfrm>
        </p:spPr>
        <p:txBody>
          <a:bodyPr>
            <a:normAutofit/>
          </a:bodyPr>
          <a:lstStyle/>
          <a:p>
            <a:pPr>
              <a:buClr>
                <a:srgbClr val="000000"/>
              </a:buClr>
            </a:pPr>
            <a:r>
              <a:rPr lang="en-US" sz="4400" dirty="0">
                <a:solidFill>
                  <a:srgbClr val="0F8591"/>
                </a:solidFill>
              </a:rPr>
              <a:t>By an act of our will everyone  of us needs to apply it to our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8591"/>
                </a:solidFill>
              </a:rPr>
              <a:t>3. </a:t>
            </a:r>
            <a:r>
              <a:rPr lang="en-US" sz="6000" b="1" i="1" u="sng" dirty="0">
                <a:solidFill>
                  <a:srgbClr val="0F8591"/>
                </a:solidFill>
              </a:rPr>
              <a:t>Apply</a:t>
            </a:r>
            <a:r>
              <a:rPr lang="en-US" dirty="0">
                <a:solidFill>
                  <a:srgbClr val="0F8591"/>
                </a:solidFill>
              </a:rPr>
              <a:t> </a:t>
            </a:r>
            <a:br>
              <a:rPr lang="en-US" dirty="0">
                <a:solidFill>
                  <a:srgbClr val="0F8591"/>
                </a:solidFill>
              </a:rPr>
            </a:br>
            <a:r>
              <a:rPr lang="en-US" sz="4800" dirty="0">
                <a:solidFill>
                  <a:srgbClr val="0F8591"/>
                </a:solidFill>
              </a:rPr>
              <a:t>the Word of God</a:t>
            </a:r>
          </a:p>
        </p:txBody>
      </p:sp>
      <p:sp>
        <p:nvSpPr>
          <p:cNvPr id="3" name="Content Placeholder 2"/>
          <p:cNvSpPr>
            <a:spLocks noGrp="1"/>
          </p:cNvSpPr>
          <p:nvPr>
            <p:ph idx="1"/>
          </p:nvPr>
        </p:nvSpPr>
        <p:spPr>
          <a:xfrm>
            <a:off x="2438400" y="2590800"/>
            <a:ext cx="7772400" cy="3764760"/>
          </a:xfrm>
        </p:spPr>
        <p:txBody>
          <a:bodyPr/>
          <a:lstStyle/>
          <a:p>
            <a:pPr>
              <a:buClr>
                <a:srgbClr val="000000"/>
              </a:buClr>
            </a:pPr>
            <a:r>
              <a:rPr lang="en-US" sz="3600" dirty="0">
                <a:solidFill>
                  <a:srgbClr val="0F8591"/>
                </a:solidFill>
              </a:rPr>
              <a:t>First ,we receive it in our </a:t>
            </a:r>
            <a:r>
              <a:rPr lang="en-US" sz="3600" u="sng" dirty="0">
                <a:solidFill>
                  <a:srgbClr val="0F8591"/>
                </a:solidFill>
              </a:rPr>
              <a:t>HEAD</a:t>
            </a:r>
            <a:r>
              <a:rPr lang="en-US" sz="3600" dirty="0">
                <a:solidFill>
                  <a:srgbClr val="0F8591"/>
                </a:solidFill>
              </a:rPr>
              <a:t>.</a:t>
            </a:r>
          </a:p>
          <a:p>
            <a:pPr>
              <a:buClr>
                <a:srgbClr val="000000"/>
              </a:buClr>
            </a:pPr>
            <a:r>
              <a:rPr lang="en-US" sz="3600" dirty="0">
                <a:solidFill>
                  <a:srgbClr val="0F8591"/>
                </a:solidFill>
              </a:rPr>
              <a:t>Then we accept it in our </a:t>
            </a:r>
            <a:r>
              <a:rPr lang="en-US" sz="3600" u="sng" dirty="0">
                <a:solidFill>
                  <a:srgbClr val="0F8591"/>
                </a:solidFill>
              </a:rPr>
              <a:t>HEART.</a:t>
            </a:r>
          </a:p>
          <a:p>
            <a:pPr>
              <a:buClr>
                <a:srgbClr val="000000"/>
              </a:buClr>
            </a:pPr>
            <a:r>
              <a:rPr lang="en-US" sz="3600" dirty="0">
                <a:solidFill>
                  <a:srgbClr val="0F8591"/>
                </a:solidFill>
              </a:rPr>
              <a:t>We must also apply it by our </a:t>
            </a:r>
            <a:r>
              <a:rPr lang="en-US" sz="3600" u="sng" dirty="0">
                <a:solidFill>
                  <a:srgbClr val="0F8591"/>
                </a:solidFill>
              </a:rPr>
              <a:t>WILL.</a:t>
            </a:r>
          </a:p>
          <a:p>
            <a:pPr>
              <a:buClr>
                <a:srgbClr val="000000"/>
              </a:buClr>
            </a:pPr>
            <a:r>
              <a:rPr lang="en-US" sz="3600" dirty="0">
                <a:solidFill>
                  <a:srgbClr val="0F8591"/>
                </a:solidFill>
              </a:rPr>
              <a:t>The Mind, Emotions, and Will are 3 essential parts of every human being</a:t>
            </a:r>
            <a:r>
              <a:rPr lang="en-US" dirty="0">
                <a:solidFill>
                  <a:srgbClr val="0F859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772400" cy="304800"/>
          </a:xfrm>
        </p:spPr>
        <p:txBody>
          <a:bodyPr/>
          <a:lstStyle/>
          <a:p>
            <a:endParaRPr lang="en-US" dirty="0"/>
          </a:p>
        </p:txBody>
      </p:sp>
      <p:sp>
        <p:nvSpPr>
          <p:cNvPr id="3" name="Content Placeholder 2"/>
          <p:cNvSpPr>
            <a:spLocks noGrp="1"/>
          </p:cNvSpPr>
          <p:nvPr>
            <p:ph idx="1"/>
          </p:nvPr>
        </p:nvSpPr>
        <p:spPr>
          <a:xfrm>
            <a:off x="2438400" y="990600"/>
            <a:ext cx="7772400" cy="5364960"/>
          </a:xfrm>
        </p:spPr>
        <p:txBody>
          <a:bodyPr>
            <a:normAutofit/>
          </a:bodyPr>
          <a:lstStyle/>
          <a:p>
            <a:pPr>
              <a:buClr>
                <a:srgbClr val="000000"/>
              </a:buClr>
            </a:pPr>
            <a:r>
              <a:rPr lang="en-US" sz="4400" dirty="0">
                <a:solidFill>
                  <a:srgbClr val="0F8591"/>
                </a:solidFill>
              </a:rPr>
              <a:t>1.  </a:t>
            </a:r>
            <a:r>
              <a:rPr lang="en-US" sz="4400" u="sng" dirty="0">
                <a:solidFill>
                  <a:srgbClr val="0F8591"/>
                </a:solidFill>
              </a:rPr>
              <a:t>Appreciate</a:t>
            </a:r>
            <a:r>
              <a:rPr lang="en-US" sz="4400" dirty="0">
                <a:solidFill>
                  <a:srgbClr val="0F8591"/>
                </a:solidFill>
              </a:rPr>
              <a:t> the Word of God. The mind.</a:t>
            </a:r>
          </a:p>
          <a:p>
            <a:pPr>
              <a:buClr>
                <a:srgbClr val="000000"/>
              </a:buClr>
            </a:pPr>
            <a:r>
              <a:rPr lang="en-US" sz="4400" dirty="0">
                <a:solidFill>
                  <a:srgbClr val="0F8591"/>
                </a:solidFill>
              </a:rPr>
              <a:t>2. </a:t>
            </a:r>
            <a:r>
              <a:rPr lang="en-US" sz="4400" u="sng" dirty="0">
                <a:solidFill>
                  <a:srgbClr val="0F8591"/>
                </a:solidFill>
              </a:rPr>
              <a:t>Appropriate</a:t>
            </a:r>
            <a:r>
              <a:rPr lang="en-US" sz="4400" dirty="0">
                <a:solidFill>
                  <a:srgbClr val="0F8591"/>
                </a:solidFill>
              </a:rPr>
              <a:t> the Word of God. The heart.</a:t>
            </a:r>
          </a:p>
          <a:p>
            <a:pPr>
              <a:buClr>
                <a:srgbClr val="000000"/>
              </a:buClr>
            </a:pPr>
            <a:r>
              <a:rPr lang="en-US" sz="4400" dirty="0">
                <a:solidFill>
                  <a:srgbClr val="0F8591"/>
                </a:solidFill>
              </a:rPr>
              <a:t>3. </a:t>
            </a:r>
            <a:r>
              <a:rPr lang="en-US" sz="4400" u="sng" dirty="0">
                <a:solidFill>
                  <a:srgbClr val="0F8591"/>
                </a:solidFill>
              </a:rPr>
              <a:t>Apply</a:t>
            </a:r>
            <a:r>
              <a:rPr lang="en-US" sz="4400" dirty="0">
                <a:solidFill>
                  <a:srgbClr val="0F8591"/>
                </a:solidFill>
              </a:rPr>
              <a:t> the Word of God.   The will.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0405"/>
            <a:ext cx="10363200" cy="914400"/>
          </a:xfrm>
        </p:spPr>
        <p:txBody>
          <a:bodyPr/>
          <a:lstStyle/>
          <a:p>
            <a:r>
              <a:rPr lang="en-US" sz="4400" dirty="0">
                <a:solidFill>
                  <a:srgbClr val="0F8591"/>
                </a:solidFill>
                <a:latin typeface="Arial Rounded MT Bold" pitchFamily="34" charset="0"/>
              </a:rPr>
              <a:t>WHAT SHOULD WE DO?</a:t>
            </a:r>
          </a:p>
        </p:txBody>
      </p:sp>
      <p:sp>
        <p:nvSpPr>
          <p:cNvPr id="3" name="Content Placeholder 2"/>
          <p:cNvSpPr>
            <a:spLocks noGrp="1"/>
          </p:cNvSpPr>
          <p:nvPr>
            <p:ph idx="1"/>
          </p:nvPr>
        </p:nvSpPr>
        <p:spPr>
          <a:xfrm>
            <a:off x="1219200" y="1208118"/>
            <a:ext cx="9982200" cy="5136360"/>
          </a:xfrm>
        </p:spPr>
        <p:txBody>
          <a:bodyPr>
            <a:noAutofit/>
          </a:bodyPr>
          <a:lstStyle/>
          <a:p>
            <a:pPr>
              <a:buClr>
                <a:srgbClr val="000000"/>
              </a:buClr>
            </a:pPr>
            <a:r>
              <a:rPr lang="en-US" sz="4000" dirty="0">
                <a:solidFill>
                  <a:srgbClr val="FF0000"/>
                </a:solidFill>
              </a:rPr>
              <a:t>KNOW</a:t>
            </a:r>
            <a:r>
              <a:rPr lang="en-US" sz="4000" dirty="0">
                <a:solidFill>
                  <a:srgbClr val="0F8591"/>
                </a:solidFill>
              </a:rPr>
              <a:t> IT---Read it, study it, memorize it, meditate upon it.  “Meditate on it day and night…then you will be prosperous and successful.”   Joshua 1:8</a:t>
            </a:r>
          </a:p>
          <a:p>
            <a:pPr>
              <a:buClr>
                <a:srgbClr val="000000"/>
              </a:buClr>
            </a:pPr>
            <a:r>
              <a:rPr lang="en-US" sz="4000" dirty="0">
                <a:solidFill>
                  <a:srgbClr val="FF0000"/>
                </a:solidFill>
              </a:rPr>
              <a:t>TRUST</a:t>
            </a:r>
            <a:r>
              <a:rPr lang="en-US" sz="4000" dirty="0"/>
              <a:t> </a:t>
            </a:r>
            <a:r>
              <a:rPr lang="en-US" sz="4000" dirty="0">
                <a:solidFill>
                  <a:srgbClr val="0F8591"/>
                </a:solidFill>
              </a:rPr>
              <a:t>IT---Believe it, every word of God is true, “Your word is truth”---Jesus.  John 17:17</a:t>
            </a:r>
          </a:p>
          <a:p>
            <a:pPr>
              <a:buClr>
                <a:srgbClr val="000000"/>
              </a:buClr>
            </a:pPr>
            <a:r>
              <a:rPr lang="en-US" sz="4000" dirty="0">
                <a:solidFill>
                  <a:srgbClr val="FF0000"/>
                </a:solidFill>
              </a:rPr>
              <a:t>DO</a:t>
            </a:r>
            <a:r>
              <a:rPr lang="en-US" sz="4000" dirty="0"/>
              <a:t> </a:t>
            </a:r>
            <a:r>
              <a:rPr lang="en-US" sz="4000" dirty="0">
                <a:solidFill>
                  <a:srgbClr val="0F8591"/>
                </a:solidFill>
              </a:rPr>
              <a:t>IT--- “Teach them to obey everything I have commanded you”---Jesus. Matt. 28:20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9216"/>
            <a:ext cx="10363200" cy="914400"/>
          </a:xfrm>
        </p:spPr>
        <p:txBody>
          <a:bodyPr/>
          <a:lstStyle/>
          <a:p>
            <a:r>
              <a:rPr lang="en-US" sz="4400" dirty="0">
                <a:solidFill>
                  <a:srgbClr val="0F8591"/>
                </a:solidFill>
              </a:rPr>
              <a:t>1 THESSALONIANS 2:13</a:t>
            </a:r>
          </a:p>
        </p:txBody>
      </p:sp>
      <p:sp>
        <p:nvSpPr>
          <p:cNvPr id="3" name="Content Placeholder 2"/>
          <p:cNvSpPr>
            <a:spLocks noGrp="1"/>
          </p:cNvSpPr>
          <p:nvPr>
            <p:ph idx="1"/>
          </p:nvPr>
        </p:nvSpPr>
        <p:spPr>
          <a:xfrm>
            <a:off x="1524000" y="1320364"/>
            <a:ext cx="9296400" cy="4983960"/>
          </a:xfrm>
        </p:spPr>
        <p:txBody>
          <a:bodyPr>
            <a:normAutofit/>
          </a:bodyPr>
          <a:lstStyle/>
          <a:p>
            <a:pPr>
              <a:buClr>
                <a:srgbClr val="000000"/>
              </a:buClr>
            </a:pPr>
            <a:r>
              <a:rPr lang="en-US" sz="4000" dirty="0">
                <a:solidFill>
                  <a:srgbClr val="0F8591"/>
                </a:solidFill>
              </a:rPr>
              <a:t>“And we also thank God continually because, when you received the word of God, which you heard from us, you accepted it not as the word of men, but as it actually is, the word of God, which is at work in you who believe.”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68167"/>
            <a:ext cx="7620000" cy="859536"/>
          </a:xfrm>
        </p:spPr>
        <p:txBody>
          <a:bodyPr/>
          <a:lstStyle/>
          <a:p>
            <a:r>
              <a:rPr lang="en-US" sz="6600" dirty="0">
                <a:solidFill>
                  <a:srgbClr val="0F8591"/>
                </a:solidFill>
              </a:rPr>
              <a:t>THE WORD OF GOD</a:t>
            </a:r>
          </a:p>
        </p:txBody>
      </p:sp>
      <p:sp>
        <p:nvSpPr>
          <p:cNvPr id="3" name="Content Placeholder 2"/>
          <p:cNvSpPr>
            <a:spLocks noGrp="1"/>
          </p:cNvSpPr>
          <p:nvPr>
            <p:ph idx="1"/>
          </p:nvPr>
        </p:nvSpPr>
        <p:spPr/>
        <p:txBody>
          <a:bodyPr>
            <a:normAutofit/>
          </a:bodyPr>
          <a:lstStyle/>
          <a:p>
            <a:pPr>
              <a:buClr>
                <a:srgbClr val="000000"/>
              </a:buClr>
            </a:pPr>
            <a:r>
              <a:rPr lang="en-US" sz="4000" dirty="0">
                <a:solidFill>
                  <a:srgbClr val="0F8591"/>
                </a:solidFill>
              </a:rPr>
              <a:t>The Word of God is the foundation of every God honoring church in the world, and throughout history.</a:t>
            </a:r>
          </a:p>
          <a:p>
            <a:pPr>
              <a:buClr>
                <a:srgbClr val="000000"/>
              </a:buClr>
            </a:pPr>
            <a:r>
              <a:rPr lang="en-US" sz="4000" dirty="0">
                <a:solidFill>
                  <a:srgbClr val="0F8591"/>
                </a:solidFill>
              </a:rPr>
              <a:t>Christ is the chief cornerstone of that foundation.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02440"/>
            <a:ext cx="6781800" cy="914400"/>
          </a:xfrm>
        </p:spPr>
        <p:txBody>
          <a:bodyPr/>
          <a:lstStyle/>
          <a:p>
            <a:r>
              <a:rPr lang="en-US" sz="6600" dirty="0">
                <a:solidFill>
                  <a:srgbClr val="0F8591"/>
                </a:solidFill>
              </a:rPr>
              <a:t>THE FOUNDATION</a:t>
            </a:r>
          </a:p>
        </p:txBody>
      </p:sp>
      <p:sp>
        <p:nvSpPr>
          <p:cNvPr id="3" name="Content Placeholder 2"/>
          <p:cNvSpPr>
            <a:spLocks noGrp="1"/>
          </p:cNvSpPr>
          <p:nvPr>
            <p:ph idx="1"/>
          </p:nvPr>
        </p:nvSpPr>
        <p:spPr>
          <a:xfrm>
            <a:off x="1524000" y="1783560"/>
            <a:ext cx="10363200" cy="4572000"/>
          </a:xfrm>
        </p:spPr>
        <p:txBody>
          <a:bodyPr>
            <a:normAutofit/>
          </a:bodyPr>
          <a:lstStyle/>
          <a:p>
            <a:pPr>
              <a:buClr>
                <a:srgbClr val="000000"/>
              </a:buClr>
            </a:pPr>
            <a:r>
              <a:rPr lang="en-US" sz="4000" dirty="0">
                <a:solidFill>
                  <a:srgbClr val="0F8591"/>
                </a:solidFill>
              </a:rPr>
              <a:t>When you build a building the most important part is the foundation.</a:t>
            </a:r>
          </a:p>
          <a:p>
            <a:pPr>
              <a:buClr>
                <a:srgbClr val="000000"/>
              </a:buClr>
            </a:pPr>
            <a:r>
              <a:rPr lang="en-US" sz="4000" dirty="0">
                <a:solidFill>
                  <a:srgbClr val="0F8591"/>
                </a:solidFill>
              </a:rPr>
              <a:t>The foolish man built on sand.</a:t>
            </a:r>
          </a:p>
          <a:p>
            <a:pPr>
              <a:buClr>
                <a:srgbClr val="000000"/>
              </a:buClr>
            </a:pPr>
            <a:r>
              <a:rPr lang="en-US" sz="4000" dirty="0">
                <a:solidFill>
                  <a:srgbClr val="0F8591"/>
                </a:solidFill>
              </a:rPr>
              <a:t>The wise man built on the rock.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25631"/>
            <a:ext cx="6324600" cy="914400"/>
          </a:xfrm>
        </p:spPr>
        <p:txBody>
          <a:bodyPr/>
          <a:lstStyle/>
          <a:p>
            <a:r>
              <a:rPr lang="en-US" sz="4400" dirty="0">
                <a:solidFill>
                  <a:srgbClr val="0F8591"/>
                </a:solidFill>
                <a:latin typeface="+mn-lt"/>
              </a:rPr>
              <a:t>YOU CAN TRUST THE BIBLE</a:t>
            </a:r>
          </a:p>
        </p:txBody>
      </p:sp>
      <p:sp>
        <p:nvSpPr>
          <p:cNvPr id="3" name="Content Placeholder 2"/>
          <p:cNvSpPr>
            <a:spLocks noGrp="1"/>
          </p:cNvSpPr>
          <p:nvPr>
            <p:ph idx="1"/>
          </p:nvPr>
        </p:nvSpPr>
        <p:spPr/>
        <p:txBody>
          <a:bodyPr>
            <a:normAutofit/>
          </a:bodyPr>
          <a:lstStyle/>
          <a:p>
            <a:pPr>
              <a:buClr>
                <a:srgbClr val="000000"/>
              </a:buClr>
            </a:pPr>
            <a:r>
              <a:rPr lang="en-US" sz="4000" dirty="0">
                <a:solidFill>
                  <a:srgbClr val="FF0000"/>
                </a:solidFill>
              </a:rPr>
              <a:t>“All Scripture is God-breathed </a:t>
            </a:r>
            <a:r>
              <a:rPr lang="en-US" sz="4000" dirty="0">
                <a:solidFill>
                  <a:srgbClr val="0F8591"/>
                </a:solidFill>
              </a:rPr>
              <a:t>and is useful for teaching, rebuking, correcting and training in righteousness.”   2 Tim. 3:16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F8591"/>
                </a:solidFill>
                <a:latin typeface="+mn-lt"/>
              </a:rPr>
              <a:t>INSPIRED OF GOD</a:t>
            </a:r>
          </a:p>
        </p:txBody>
      </p:sp>
      <p:sp>
        <p:nvSpPr>
          <p:cNvPr id="3" name="Content Placeholder 2"/>
          <p:cNvSpPr>
            <a:spLocks noGrp="1"/>
          </p:cNvSpPr>
          <p:nvPr>
            <p:ph idx="1"/>
          </p:nvPr>
        </p:nvSpPr>
        <p:spPr/>
        <p:txBody>
          <a:bodyPr>
            <a:normAutofit/>
          </a:bodyPr>
          <a:lstStyle/>
          <a:p>
            <a:pPr>
              <a:buClr>
                <a:srgbClr val="000000"/>
              </a:buClr>
            </a:pPr>
            <a:r>
              <a:rPr lang="en-US" sz="4000" dirty="0">
                <a:solidFill>
                  <a:srgbClr val="0F8591"/>
                </a:solidFill>
              </a:rPr>
              <a:t>“GOD-BREATHED” (NIV)</a:t>
            </a:r>
          </a:p>
          <a:p>
            <a:pPr lvl="1">
              <a:buClr>
                <a:srgbClr val="FF0000"/>
              </a:buClr>
            </a:pPr>
            <a:r>
              <a:rPr lang="en-US" sz="4000" i="1" dirty="0" err="1">
                <a:solidFill>
                  <a:srgbClr val="0F8591"/>
                </a:solidFill>
              </a:rPr>
              <a:t>Theopneustos</a:t>
            </a:r>
            <a:r>
              <a:rPr lang="en-US" sz="4000" i="1" dirty="0">
                <a:solidFill>
                  <a:srgbClr val="0F8591"/>
                </a:solidFill>
              </a:rPr>
              <a:t>=   Theo </a:t>
            </a:r>
            <a:r>
              <a:rPr lang="en-US" sz="4400" b="1" i="1" dirty="0">
                <a:solidFill>
                  <a:srgbClr val="0F8591"/>
                </a:solidFill>
              </a:rPr>
              <a:t>(God) </a:t>
            </a:r>
          </a:p>
          <a:p>
            <a:pPr lvl="1">
              <a:buClr>
                <a:srgbClr val="FF0000"/>
              </a:buClr>
            </a:pPr>
            <a:r>
              <a:rPr lang="en-US" sz="4000" i="1" dirty="0" err="1">
                <a:solidFill>
                  <a:srgbClr val="0F8591"/>
                </a:solidFill>
              </a:rPr>
              <a:t>pneustos</a:t>
            </a:r>
            <a:r>
              <a:rPr lang="en-US" sz="4000" i="1" dirty="0">
                <a:solidFill>
                  <a:srgbClr val="0F8591"/>
                </a:solidFill>
              </a:rPr>
              <a:t> </a:t>
            </a:r>
            <a:r>
              <a:rPr lang="en-US" sz="4400" b="1" i="1" dirty="0">
                <a:solidFill>
                  <a:srgbClr val="0F8591"/>
                </a:solidFill>
              </a:rPr>
              <a:t>(breathed)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7741"/>
            <a:ext cx="10363200" cy="914400"/>
          </a:xfrm>
        </p:spPr>
        <p:txBody>
          <a:bodyPr/>
          <a:lstStyle/>
          <a:p>
            <a:r>
              <a:rPr lang="en-US" sz="4400" dirty="0">
                <a:solidFill>
                  <a:srgbClr val="0F8591"/>
                </a:solidFill>
              </a:rPr>
              <a:t>THE CHURCH AT THESSALONICA</a:t>
            </a:r>
          </a:p>
        </p:txBody>
      </p:sp>
      <p:sp>
        <p:nvSpPr>
          <p:cNvPr id="3" name="Content Placeholder 2"/>
          <p:cNvSpPr>
            <a:spLocks noGrp="1"/>
          </p:cNvSpPr>
          <p:nvPr>
            <p:ph idx="1"/>
          </p:nvPr>
        </p:nvSpPr>
        <p:spPr/>
        <p:txBody>
          <a:bodyPr>
            <a:normAutofit/>
          </a:bodyPr>
          <a:lstStyle/>
          <a:p>
            <a:pPr>
              <a:buClr>
                <a:srgbClr val="000000"/>
              </a:buClr>
            </a:pPr>
            <a:r>
              <a:rPr lang="en-US" sz="4000" dirty="0">
                <a:solidFill>
                  <a:srgbClr val="0F8591"/>
                </a:solidFill>
              </a:rPr>
              <a:t>It was built on the right foundation.</a:t>
            </a:r>
          </a:p>
          <a:p>
            <a:pPr>
              <a:buClr>
                <a:srgbClr val="000000"/>
              </a:buClr>
            </a:pPr>
            <a:r>
              <a:rPr lang="en-US" sz="4000" dirty="0">
                <a:solidFill>
                  <a:srgbClr val="0F8591"/>
                </a:solidFill>
              </a:rPr>
              <a:t>“By the grace God has given me, I laid a foundation as an expert builder…”  1 Cor. 3:10</a:t>
            </a:r>
          </a:p>
          <a:p>
            <a:pPr>
              <a:buClr>
                <a:srgbClr val="000000"/>
              </a:buClr>
            </a:pPr>
            <a:r>
              <a:rPr lang="en-US" sz="4000" dirty="0">
                <a:solidFill>
                  <a:srgbClr val="0F8591"/>
                </a:solidFill>
              </a:rPr>
              <a:t>“Wise master builder.” (KJV)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8883"/>
            <a:ext cx="10363200" cy="914400"/>
          </a:xfrm>
        </p:spPr>
        <p:txBody>
          <a:bodyPr/>
          <a:lstStyle/>
          <a:p>
            <a:r>
              <a:rPr lang="en-US" sz="4400" dirty="0">
                <a:solidFill>
                  <a:srgbClr val="0F8591"/>
                </a:solidFill>
              </a:rPr>
              <a:t>2 Peter 1:20-21</a:t>
            </a:r>
          </a:p>
        </p:txBody>
      </p:sp>
      <p:sp>
        <p:nvSpPr>
          <p:cNvPr id="3" name="Content Placeholder 2"/>
          <p:cNvSpPr>
            <a:spLocks noGrp="1"/>
          </p:cNvSpPr>
          <p:nvPr>
            <p:ph idx="1"/>
          </p:nvPr>
        </p:nvSpPr>
        <p:spPr>
          <a:xfrm>
            <a:off x="1524000" y="1475331"/>
            <a:ext cx="8915400" cy="4907760"/>
          </a:xfrm>
        </p:spPr>
        <p:txBody>
          <a:bodyPr>
            <a:normAutofit/>
          </a:bodyPr>
          <a:lstStyle/>
          <a:p>
            <a:pPr>
              <a:buClr>
                <a:srgbClr val="000000"/>
              </a:buClr>
            </a:pPr>
            <a:r>
              <a:rPr lang="en-US" sz="4000" dirty="0">
                <a:solidFill>
                  <a:srgbClr val="0F8591"/>
                </a:solidFill>
              </a:rPr>
              <a:t>“Above all, you must understand that no prophecy of Scripture came about by the prophet’s own interpretation.  For prophecy never had its origin in the will of man, but </a:t>
            </a:r>
            <a:r>
              <a:rPr lang="en-US" sz="4000" dirty="0">
                <a:solidFill>
                  <a:srgbClr val="FF0000"/>
                </a:solidFill>
              </a:rPr>
              <a:t>men spoke from God </a:t>
            </a:r>
            <a:r>
              <a:rPr lang="en-US" sz="4000" dirty="0">
                <a:solidFill>
                  <a:srgbClr val="0F8591"/>
                </a:solidFill>
              </a:rPr>
              <a:t>as they were carried along by the Holy Spirit.”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02440"/>
            <a:ext cx="10363200" cy="914400"/>
          </a:xfrm>
        </p:spPr>
        <p:txBody>
          <a:bodyPr/>
          <a:lstStyle/>
          <a:p>
            <a:r>
              <a:rPr lang="en-US" sz="6600" dirty="0">
                <a:solidFill>
                  <a:srgbClr val="0F8591"/>
                </a:solidFill>
              </a:rPr>
              <a:t>THE WORD OF GOD</a:t>
            </a:r>
          </a:p>
        </p:txBody>
      </p:sp>
      <p:sp>
        <p:nvSpPr>
          <p:cNvPr id="3" name="Content Placeholder 2"/>
          <p:cNvSpPr>
            <a:spLocks noGrp="1"/>
          </p:cNvSpPr>
          <p:nvPr>
            <p:ph idx="1"/>
          </p:nvPr>
        </p:nvSpPr>
        <p:spPr>
          <a:xfrm>
            <a:off x="1447800" y="1766995"/>
            <a:ext cx="10363200" cy="4572000"/>
          </a:xfrm>
        </p:spPr>
        <p:txBody>
          <a:bodyPr>
            <a:normAutofit/>
          </a:bodyPr>
          <a:lstStyle/>
          <a:p>
            <a:pPr>
              <a:buClr>
                <a:srgbClr val="000000"/>
              </a:buClr>
            </a:pPr>
            <a:r>
              <a:rPr lang="en-US" sz="4400" dirty="0">
                <a:solidFill>
                  <a:srgbClr val="0F8591"/>
                </a:solidFill>
              </a:rPr>
              <a:t>The church at North East, Md.</a:t>
            </a:r>
          </a:p>
          <a:p>
            <a:pPr>
              <a:buClr>
                <a:srgbClr val="000000"/>
              </a:buClr>
            </a:pPr>
            <a:r>
              <a:rPr lang="en-US" sz="4400" dirty="0">
                <a:solidFill>
                  <a:srgbClr val="0F8591"/>
                </a:solidFill>
              </a:rPr>
              <a:t>What is our foundation?</a:t>
            </a:r>
          </a:p>
          <a:p>
            <a:pPr>
              <a:buClr>
                <a:srgbClr val="000000"/>
              </a:buClr>
            </a:pPr>
            <a:r>
              <a:rPr lang="en-US" sz="4400" dirty="0">
                <a:solidFill>
                  <a:srgbClr val="0F8591"/>
                </a:solidFill>
              </a:rPr>
              <a:t>What is your foundation?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332</TotalTime>
  <Words>1061</Words>
  <Application>Microsoft Office PowerPoint</Application>
  <PresentationFormat>Custom</PresentationFormat>
  <Paragraphs>70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THE WORD OF GOD</vt:lpstr>
      <vt:lpstr>1 THESSALONIANS 2:13</vt:lpstr>
      <vt:lpstr>THE WORD OF GOD</vt:lpstr>
      <vt:lpstr>THE FOUNDATION</vt:lpstr>
      <vt:lpstr>YOU CAN TRUST THE BIBLE</vt:lpstr>
      <vt:lpstr>INSPIRED OF GOD</vt:lpstr>
      <vt:lpstr>THE CHURCH AT THESSALONICA</vt:lpstr>
      <vt:lpstr>2 Peter 1:20-21</vt:lpstr>
      <vt:lpstr>THE WORD OF GOD</vt:lpstr>
      <vt:lpstr>FBCNE Church Constitution</vt:lpstr>
      <vt:lpstr>1 THESSALONIANS 2:13</vt:lpstr>
      <vt:lpstr>1. Appreciate  the Word of God</vt:lpstr>
      <vt:lpstr>“…Which you heard from us”</vt:lpstr>
      <vt:lpstr>2. Appropriate  the Word of God</vt:lpstr>
      <vt:lpstr>1 THESSALONIANS 2:13</vt:lpstr>
      <vt:lpstr>1 Thess. 2:13  (KJV)</vt:lpstr>
      <vt:lpstr>2.Appropriate  the Word of God</vt:lpstr>
      <vt:lpstr>1 Corinthians 2:14</vt:lpstr>
      <vt:lpstr>1 THESSALONIANS 2:13</vt:lpstr>
      <vt:lpstr>1 THESSALONIANS 2:13</vt:lpstr>
      <vt:lpstr>3. Apply  the Word of God</vt:lpstr>
      <vt:lpstr>3. Apply  the Word of God</vt:lpstr>
      <vt:lpstr>PowerPoint Presentation</vt:lpstr>
      <vt:lpstr>WHAT SHOULD WE DO?</vt:lpstr>
      <vt:lpstr>1 THESSALONIANS 2:13</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OF GOD</dc:title>
  <dc:creator>steve hokuf</dc:creator>
  <cp:lastModifiedBy>SoundBooth</cp:lastModifiedBy>
  <cp:revision>9</cp:revision>
  <dcterms:created xsi:type="dcterms:W3CDTF">2021-01-12T14:39:51Z</dcterms:created>
  <dcterms:modified xsi:type="dcterms:W3CDTF">2021-01-17T15:49:39Z</dcterms:modified>
</cp:coreProperties>
</file>