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sldIdLst>
    <p:sldId id="256" r:id="rId3"/>
    <p:sldId id="303" r:id="rId4"/>
    <p:sldId id="257" r:id="rId5"/>
    <p:sldId id="304" r:id="rId6"/>
    <p:sldId id="272" r:id="rId7"/>
    <p:sldId id="273" r:id="rId8"/>
    <p:sldId id="274" r:id="rId9"/>
    <p:sldId id="276" r:id="rId10"/>
    <p:sldId id="277" r:id="rId11"/>
    <p:sldId id="279" r:id="rId12"/>
    <p:sldId id="301" r:id="rId13"/>
    <p:sldId id="281" r:id="rId14"/>
    <p:sldId id="280" r:id="rId15"/>
    <p:sldId id="302" r:id="rId16"/>
    <p:sldId id="298" r:id="rId17"/>
    <p:sldId id="282" r:id="rId18"/>
    <p:sldId id="284" r:id="rId19"/>
    <p:sldId id="285" r:id="rId20"/>
    <p:sldId id="300" r:id="rId21"/>
    <p:sldId id="294" r:id="rId22"/>
    <p:sldId id="295" r:id="rId23"/>
    <p:sldId id="296" r:id="rId24"/>
    <p:sldId id="286" r:id="rId25"/>
    <p:sldId id="258" r:id="rId26"/>
    <p:sldId id="259" r:id="rId27"/>
    <p:sldId id="260" r:id="rId28"/>
    <p:sldId id="265" r:id="rId29"/>
    <p:sldId id="264" r:id="rId30"/>
    <p:sldId id="262" r:id="rId31"/>
    <p:sldId id="269" r:id="rId32"/>
    <p:sldId id="268" r:id="rId33"/>
    <p:sldId id="267" r:id="rId34"/>
    <p:sldId id="266" r:id="rId35"/>
    <p:sldId id="270" r:id="rId36"/>
    <p:sldId id="261" r:id="rId37"/>
    <p:sldId id="278" r:id="rId38"/>
    <p:sldId id="287" r:id="rId39"/>
    <p:sldId id="288" r:id="rId40"/>
    <p:sldId id="28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22"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A27A3E76-02EB-454B-BABD-3EFA690F6AE6}" type="datetimeFigureOut">
              <a:rPr lang="en-US" smtClean="0"/>
              <a:pPr/>
              <a:t>12/12/2020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7E1519F-E787-4022-93D2-3FAE52B0A4CD}"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27A3E76-02EB-454B-BABD-3EFA690F6AE6}"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1519F-E787-4022-93D2-3FAE52B0A4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27A3E76-02EB-454B-BABD-3EFA690F6AE6}"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1519F-E787-4022-93D2-3FAE52B0A4C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A27A3E76-02EB-454B-BABD-3EFA690F6AE6}" type="datetimeFigureOut">
              <a:rPr lang="en-US" smtClean="0"/>
              <a:pPr/>
              <a:t>12/12/2020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7E1519F-E787-4022-93D2-3FAE52B0A4CD}"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2101433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27A3E76-02EB-454B-BABD-3EFA690F6AE6}"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1519F-E787-4022-93D2-3FAE52B0A4CD}" type="slidenum">
              <a:rPr lang="en-US" smtClean="0"/>
              <a:pPr/>
              <a:t>‹#›</a:t>
            </a:fld>
            <a:endParaRPr lang="en-US"/>
          </a:p>
        </p:txBody>
      </p:sp>
    </p:spTree>
    <p:extLst>
      <p:ext uri="{BB962C8B-B14F-4D97-AF65-F5344CB8AC3E}">
        <p14:creationId xmlns:p14="http://schemas.microsoft.com/office/powerpoint/2010/main" val="4190453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27A3E76-02EB-454B-BABD-3EFA690F6AE6}"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1519F-E787-4022-93D2-3FAE52B0A4CD}"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4228017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27A3E76-02EB-454B-BABD-3EFA690F6AE6}" type="datetimeFigureOut">
              <a:rPr lang="en-US" smtClean="0"/>
              <a:pPr/>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1519F-E787-4022-93D2-3FAE52B0A4CD}" type="slidenum">
              <a:rPr lang="en-US" smtClean="0"/>
              <a:pPr/>
              <a:t>‹#›</a:t>
            </a:fld>
            <a:endParaRPr lang="en-US"/>
          </a:p>
        </p:txBody>
      </p:sp>
    </p:spTree>
    <p:extLst>
      <p:ext uri="{BB962C8B-B14F-4D97-AF65-F5344CB8AC3E}">
        <p14:creationId xmlns:p14="http://schemas.microsoft.com/office/powerpoint/2010/main" val="2221376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27A3E76-02EB-454B-BABD-3EFA690F6AE6}" type="datetimeFigureOut">
              <a:rPr lang="en-US" smtClean="0"/>
              <a:pPr/>
              <a:t>12/12/2020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E1519F-E787-4022-93D2-3FAE52B0A4CD}"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2636733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A27A3E76-02EB-454B-BABD-3EFA690F6AE6}" type="datetimeFigureOut">
              <a:rPr lang="en-US" smtClean="0"/>
              <a:pPr/>
              <a:t>12/12/2020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E1519F-E787-4022-93D2-3FAE52B0A4CD}" type="slidenum">
              <a:rPr lang="en-US" smtClean="0"/>
              <a:pPr/>
              <a:t>‹#›</a:t>
            </a:fld>
            <a:endParaRPr lang="en-US"/>
          </a:p>
        </p:txBody>
      </p:sp>
    </p:spTree>
    <p:extLst>
      <p:ext uri="{BB962C8B-B14F-4D97-AF65-F5344CB8AC3E}">
        <p14:creationId xmlns:p14="http://schemas.microsoft.com/office/powerpoint/2010/main" val="408382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A3E76-02EB-454B-BABD-3EFA690F6AE6}" type="datetimeFigureOut">
              <a:rPr lang="en-US" smtClean="0"/>
              <a:pPr/>
              <a:t>12/12/2020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E1519F-E787-4022-93D2-3FAE52B0A4CD}" type="slidenum">
              <a:rPr lang="en-US" smtClean="0"/>
              <a:pPr/>
              <a:t>‹#›</a:t>
            </a:fld>
            <a:endParaRPr lang="en-US"/>
          </a:p>
        </p:txBody>
      </p:sp>
    </p:spTree>
    <p:extLst>
      <p:ext uri="{BB962C8B-B14F-4D97-AF65-F5344CB8AC3E}">
        <p14:creationId xmlns:p14="http://schemas.microsoft.com/office/powerpoint/2010/main" val="1289687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27A3E76-02EB-454B-BABD-3EFA690F6AE6}" type="datetimeFigureOut">
              <a:rPr lang="en-US" smtClean="0"/>
              <a:pPr/>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1519F-E787-4022-93D2-3FAE52B0A4CD}" type="slidenum">
              <a:rPr lang="en-US" smtClean="0"/>
              <a:pPr/>
              <a:t>‹#›</a:t>
            </a:fld>
            <a:endParaRPr lang="en-US"/>
          </a:p>
        </p:txBody>
      </p:sp>
    </p:spTree>
    <p:extLst>
      <p:ext uri="{BB962C8B-B14F-4D97-AF65-F5344CB8AC3E}">
        <p14:creationId xmlns:p14="http://schemas.microsoft.com/office/powerpoint/2010/main" val="160891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27A3E76-02EB-454B-BABD-3EFA690F6AE6}"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1519F-E787-4022-93D2-3FAE52B0A4C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A27A3E76-02EB-454B-BABD-3EFA690F6AE6}" type="datetimeFigureOut">
              <a:rPr lang="en-US" smtClean="0"/>
              <a:pPr/>
              <a:t>12/12/2020</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87E1519F-E787-4022-93D2-3FAE52B0A4CD}" type="slidenum">
              <a:rPr lang="en-US" smtClean="0"/>
              <a:pPr/>
              <a:t>‹#›</a:t>
            </a:fld>
            <a:endParaRPr lang="en-US"/>
          </a:p>
        </p:txBody>
      </p:sp>
    </p:spTree>
    <p:extLst>
      <p:ext uri="{BB962C8B-B14F-4D97-AF65-F5344CB8AC3E}">
        <p14:creationId xmlns:p14="http://schemas.microsoft.com/office/powerpoint/2010/main" val="2679803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27A3E76-02EB-454B-BABD-3EFA690F6AE6}"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1519F-E787-4022-93D2-3FAE52B0A4CD}" type="slidenum">
              <a:rPr lang="en-US" smtClean="0"/>
              <a:pPr/>
              <a:t>‹#›</a:t>
            </a:fld>
            <a:endParaRPr lang="en-US"/>
          </a:p>
        </p:txBody>
      </p:sp>
    </p:spTree>
    <p:extLst>
      <p:ext uri="{BB962C8B-B14F-4D97-AF65-F5344CB8AC3E}">
        <p14:creationId xmlns:p14="http://schemas.microsoft.com/office/powerpoint/2010/main" val="1417616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27A3E76-02EB-454B-BABD-3EFA690F6AE6}"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1519F-E787-4022-93D2-3FAE52B0A4CD}" type="slidenum">
              <a:rPr lang="en-US" smtClean="0"/>
              <a:pPr/>
              <a:t>‹#›</a:t>
            </a:fld>
            <a:endParaRPr lang="en-US"/>
          </a:p>
        </p:txBody>
      </p:sp>
    </p:spTree>
    <p:extLst>
      <p:ext uri="{BB962C8B-B14F-4D97-AF65-F5344CB8AC3E}">
        <p14:creationId xmlns:p14="http://schemas.microsoft.com/office/powerpoint/2010/main" val="2098506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27A3E76-02EB-454B-BABD-3EFA690F6AE6}"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1519F-E787-4022-93D2-3FAE52B0A4CD}"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27A3E76-02EB-454B-BABD-3EFA690F6AE6}" type="datetimeFigureOut">
              <a:rPr lang="en-US" smtClean="0"/>
              <a:pPr/>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1519F-E787-4022-93D2-3FAE52B0A4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27A3E76-02EB-454B-BABD-3EFA690F6AE6}" type="datetimeFigureOut">
              <a:rPr lang="en-US" smtClean="0"/>
              <a:pPr/>
              <a:t>12/12/2020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E1519F-E787-4022-93D2-3FAE52B0A4CD}"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A27A3E76-02EB-454B-BABD-3EFA690F6AE6}" type="datetimeFigureOut">
              <a:rPr lang="en-US" smtClean="0"/>
              <a:pPr/>
              <a:t>12/12/2020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E1519F-E787-4022-93D2-3FAE52B0A4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A3E76-02EB-454B-BABD-3EFA690F6AE6}" type="datetimeFigureOut">
              <a:rPr lang="en-US" smtClean="0"/>
              <a:pPr/>
              <a:t>12/12/2020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E1519F-E787-4022-93D2-3FAE52B0A4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27A3E76-02EB-454B-BABD-3EFA690F6AE6}" type="datetimeFigureOut">
              <a:rPr lang="en-US" smtClean="0"/>
              <a:pPr/>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1519F-E787-4022-93D2-3FAE52B0A4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A27A3E76-02EB-454B-BABD-3EFA690F6AE6}" type="datetimeFigureOut">
              <a:rPr lang="en-US" smtClean="0"/>
              <a:pPr/>
              <a:t>12/12/2020</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87E1519F-E787-4022-93D2-3FAE52B0A4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27A3E76-02EB-454B-BABD-3EFA690F6AE6}" type="datetimeFigureOut">
              <a:rPr lang="en-US" smtClean="0"/>
              <a:pPr/>
              <a:t>12/12/2020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7E1519F-E787-4022-93D2-3FAE52B0A4C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27A3E76-02EB-454B-BABD-3EFA690F6AE6}" type="datetimeFigureOut">
              <a:rPr lang="en-US" smtClean="0"/>
              <a:pPr/>
              <a:t>12/12/2020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7E1519F-E787-4022-93D2-3FAE52B0A4CD}" type="slidenum">
              <a:rPr lang="en-US" smtClean="0"/>
              <a:pPr/>
              <a:t>‹#›</a:t>
            </a:fld>
            <a:endParaRPr lang="en-US"/>
          </a:p>
        </p:txBody>
      </p:sp>
    </p:spTree>
    <p:extLst>
      <p:ext uri="{BB962C8B-B14F-4D97-AF65-F5344CB8AC3E}">
        <p14:creationId xmlns:p14="http://schemas.microsoft.com/office/powerpoint/2010/main" val="1804623606"/>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696200" cy="3143251"/>
          </a:xfrm>
        </p:spPr>
        <p:txBody>
          <a:bodyPr>
            <a:normAutofit/>
          </a:bodyPr>
          <a:lstStyle/>
          <a:p>
            <a:pPr algn="ctr"/>
            <a:r>
              <a:rPr lang="en-US" sz="8000" b="0" i="1" dirty="0">
                <a:solidFill>
                  <a:schemeClr val="bg1"/>
                </a:solidFill>
              </a:rPr>
              <a:t>CALL HIS NAME </a:t>
            </a:r>
            <a:r>
              <a:rPr lang="en-US" sz="9600" b="0" i="1" dirty="0">
                <a:solidFill>
                  <a:schemeClr val="bg1"/>
                </a:solidFill>
              </a:rPr>
              <a:t>JESUs</a:t>
            </a:r>
          </a:p>
        </p:txBody>
      </p:sp>
      <p:sp>
        <p:nvSpPr>
          <p:cNvPr id="3" name="Subtitle 2"/>
          <p:cNvSpPr>
            <a:spLocks noGrp="1"/>
          </p:cNvSpPr>
          <p:nvPr>
            <p:ph type="subTitle" idx="1"/>
          </p:nvPr>
        </p:nvSpPr>
        <p:spPr/>
        <p:txBody>
          <a:bodyPr>
            <a:normAutofit/>
          </a:bodyPr>
          <a:lstStyle/>
          <a:p>
            <a:pPr algn="r"/>
            <a:r>
              <a:rPr lang="en-US" sz="4800" dirty="0"/>
              <a:t>MATTHEW 1:18-25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4953000" cy="914400"/>
          </a:xfrm>
        </p:spPr>
        <p:txBody>
          <a:bodyPr/>
          <a:lstStyle/>
          <a:p>
            <a:r>
              <a:rPr lang="en-US" sz="4400" dirty="0">
                <a:solidFill>
                  <a:schemeClr val="tx1"/>
                </a:solidFill>
              </a:rPr>
              <a:t>Church of the Nativity</a:t>
            </a:r>
          </a:p>
        </p:txBody>
      </p:sp>
      <p:pic>
        <p:nvPicPr>
          <p:cNvPr id="4" name="Content Placeholder 3" descr="20201210_092345.jpg"/>
          <p:cNvPicPr>
            <a:picLocks noGrp="1" noChangeAspect="1"/>
          </p:cNvPicPr>
          <p:nvPr>
            <p:ph idx="1"/>
          </p:nvPr>
        </p:nvPicPr>
        <p:blipFill>
          <a:blip r:embed="rId3" cstate="print"/>
          <a:stretch>
            <a:fillRect/>
          </a:stretch>
        </p:blipFill>
        <p:spPr>
          <a:xfrm rot="5400000">
            <a:off x="1447800" y="1528916"/>
            <a:ext cx="6096000" cy="4572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4876800" cy="914400"/>
          </a:xfrm>
        </p:spPr>
        <p:txBody>
          <a:bodyPr/>
          <a:lstStyle/>
          <a:p>
            <a:r>
              <a:rPr lang="en-US" sz="4400" dirty="0">
                <a:solidFill>
                  <a:schemeClr val="tx1"/>
                </a:solidFill>
              </a:rPr>
              <a:t>Church of the Nativity</a:t>
            </a:r>
          </a:p>
        </p:txBody>
      </p:sp>
      <p:pic>
        <p:nvPicPr>
          <p:cNvPr id="4" name="Content Placeholder 3" descr="20201210_093250 (1).jpg"/>
          <p:cNvPicPr>
            <a:picLocks noGrp="1" noChangeAspect="1"/>
          </p:cNvPicPr>
          <p:nvPr>
            <p:ph idx="1"/>
          </p:nvPr>
        </p:nvPicPr>
        <p:blipFill>
          <a:blip r:embed="rId3" cstate="print"/>
          <a:stretch>
            <a:fillRect/>
          </a:stretch>
        </p:blipFill>
        <p:spPr>
          <a:xfrm>
            <a:off x="2303834" y="1143000"/>
            <a:ext cx="4536332" cy="54102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4876800" cy="914400"/>
          </a:xfrm>
        </p:spPr>
        <p:txBody>
          <a:bodyPr/>
          <a:lstStyle/>
          <a:p>
            <a:r>
              <a:rPr lang="en-US" sz="4400" dirty="0">
                <a:solidFill>
                  <a:schemeClr val="tx1"/>
                </a:solidFill>
              </a:rPr>
              <a:t>Grotto of the Nativity</a:t>
            </a:r>
          </a:p>
        </p:txBody>
      </p:sp>
      <p:pic>
        <p:nvPicPr>
          <p:cNvPr id="4" name="Content Placeholder 3" descr="20201210_092822.jpg"/>
          <p:cNvPicPr>
            <a:picLocks noGrp="1" noChangeAspect="1"/>
          </p:cNvPicPr>
          <p:nvPr>
            <p:ph idx="1"/>
          </p:nvPr>
        </p:nvPicPr>
        <p:blipFill>
          <a:blip r:embed="rId3" cstate="print"/>
          <a:stretch>
            <a:fillRect/>
          </a:stretch>
        </p:blipFill>
        <p:spPr>
          <a:xfrm>
            <a:off x="1447800" y="1174955"/>
            <a:ext cx="6325588" cy="5579274"/>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Spot where Jesus is thought to have been born</a:t>
            </a:r>
          </a:p>
        </p:txBody>
      </p:sp>
      <p:pic>
        <p:nvPicPr>
          <p:cNvPr id="4" name="Content Placeholder 3" descr="20201210_092842.jpg"/>
          <p:cNvPicPr>
            <a:picLocks noGrp="1" noChangeAspect="1"/>
          </p:cNvPicPr>
          <p:nvPr>
            <p:ph idx="1"/>
          </p:nvPr>
        </p:nvPicPr>
        <p:blipFill>
          <a:blip r:embed="rId3" cstate="print"/>
          <a:stretch>
            <a:fillRect/>
          </a:stretch>
        </p:blipFill>
        <p:spPr>
          <a:xfrm>
            <a:off x="2016522" y="1784350"/>
            <a:ext cx="5568155" cy="4572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228600"/>
            <a:ext cx="4800600" cy="914400"/>
          </a:xfrm>
        </p:spPr>
        <p:txBody>
          <a:bodyPr/>
          <a:lstStyle/>
          <a:p>
            <a:r>
              <a:rPr lang="en-US" sz="4400" dirty="0">
                <a:solidFill>
                  <a:schemeClr val="tx1"/>
                </a:solidFill>
              </a:rPr>
              <a:t>Grotto of the Nativity</a:t>
            </a:r>
          </a:p>
        </p:txBody>
      </p:sp>
      <p:pic>
        <p:nvPicPr>
          <p:cNvPr id="4" name="Content Placeholder 3" descr="20201210_093308.jpg"/>
          <p:cNvPicPr>
            <a:picLocks noGrp="1" noChangeAspect="1"/>
          </p:cNvPicPr>
          <p:nvPr>
            <p:ph idx="1"/>
          </p:nvPr>
        </p:nvPicPr>
        <p:blipFill>
          <a:blip r:embed="rId3" cstate="print"/>
          <a:stretch>
            <a:fillRect/>
          </a:stretch>
        </p:blipFill>
        <p:spPr>
          <a:xfrm>
            <a:off x="2171700" y="1013481"/>
            <a:ext cx="4800599" cy="5844519"/>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3825" y="270387"/>
            <a:ext cx="6356350" cy="914400"/>
          </a:xfrm>
        </p:spPr>
        <p:txBody>
          <a:bodyPr/>
          <a:lstStyle/>
          <a:p>
            <a:r>
              <a:rPr lang="en-US" sz="4400" dirty="0">
                <a:solidFill>
                  <a:schemeClr val="tx1"/>
                </a:solidFill>
              </a:rPr>
              <a:t>Bethlehem Door of Humility</a:t>
            </a:r>
          </a:p>
        </p:txBody>
      </p:sp>
      <p:pic>
        <p:nvPicPr>
          <p:cNvPr id="4" name="Content Placeholder 3" descr="20201210_092104.jpg"/>
          <p:cNvPicPr>
            <a:picLocks noGrp="1" noChangeAspect="1"/>
          </p:cNvPicPr>
          <p:nvPr>
            <p:ph idx="1"/>
          </p:nvPr>
        </p:nvPicPr>
        <p:blipFill>
          <a:blip r:embed="rId3" cstate="print"/>
          <a:stretch>
            <a:fillRect/>
          </a:stretch>
        </p:blipFill>
        <p:spPr>
          <a:xfrm rot="5400000">
            <a:off x="1708037" y="1655875"/>
            <a:ext cx="5727924" cy="439737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0" y="228600"/>
            <a:ext cx="2667000" cy="914400"/>
          </a:xfrm>
        </p:spPr>
        <p:txBody>
          <a:bodyPr/>
          <a:lstStyle/>
          <a:p>
            <a:r>
              <a:rPr lang="en-US" sz="4400" dirty="0">
                <a:solidFill>
                  <a:schemeClr val="tx1"/>
                </a:solidFill>
              </a:rPr>
              <a:t>Bethlehem</a:t>
            </a:r>
          </a:p>
        </p:txBody>
      </p:sp>
      <p:pic>
        <p:nvPicPr>
          <p:cNvPr id="4" name="Content Placeholder 3" descr="20201210_092804.jpg"/>
          <p:cNvPicPr>
            <a:picLocks noGrp="1" noChangeAspect="1"/>
          </p:cNvPicPr>
          <p:nvPr>
            <p:ph idx="1"/>
          </p:nvPr>
        </p:nvPicPr>
        <p:blipFill>
          <a:blip r:embed="rId3" cstate="print"/>
          <a:stretch>
            <a:fillRect/>
          </a:stretch>
        </p:blipFill>
        <p:spPr>
          <a:xfrm>
            <a:off x="2813121" y="990600"/>
            <a:ext cx="3517757" cy="575751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0" y="228600"/>
            <a:ext cx="2667000" cy="914400"/>
          </a:xfrm>
        </p:spPr>
        <p:txBody>
          <a:bodyPr/>
          <a:lstStyle/>
          <a:p>
            <a:r>
              <a:rPr lang="en-US" sz="4400" dirty="0">
                <a:solidFill>
                  <a:schemeClr val="tx1"/>
                </a:solidFill>
              </a:rPr>
              <a:t>Bethlehem</a:t>
            </a:r>
          </a:p>
        </p:txBody>
      </p:sp>
      <p:pic>
        <p:nvPicPr>
          <p:cNvPr id="4" name="Content Placeholder 3" descr="20201210_092638.jpg"/>
          <p:cNvPicPr>
            <a:picLocks noGrp="1" noChangeAspect="1"/>
          </p:cNvPicPr>
          <p:nvPr>
            <p:ph idx="1"/>
          </p:nvPr>
        </p:nvPicPr>
        <p:blipFill>
          <a:blip r:embed="rId3" cstate="print"/>
          <a:stretch>
            <a:fillRect/>
          </a:stretch>
        </p:blipFill>
        <p:spPr>
          <a:xfrm>
            <a:off x="1315723" y="990600"/>
            <a:ext cx="6512553" cy="5765246"/>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descr="20201210_092618.jpg"/>
          <p:cNvPicPr>
            <a:picLocks noGrp="1" noChangeAspect="1"/>
          </p:cNvPicPr>
          <p:nvPr>
            <p:ph idx="1"/>
          </p:nvPr>
        </p:nvPicPr>
        <p:blipFill>
          <a:blip r:embed="rId3" cstate="print"/>
          <a:stretch>
            <a:fillRect/>
          </a:stretch>
        </p:blipFill>
        <p:spPr>
          <a:xfrm>
            <a:off x="1485900" y="112562"/>
            <a:ext cx="6172200" cy="6632876"/>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0" y="228600"/>
            <a:ext cx="2667000" cy="914400"/>
          </a:xfrm>
        </p:spPr>
        <p:txBody>
          <a:bodyPr/>
          <a:lstStyle/>
          <a:p>
            <a:r>
              <a:rPr lang="en-US" sz="4400" dirty="0">
                <a:solidFill>
                  <a:schemeClr val="tx1"/>
                </a:solidFill>
              </a:rPr>
              <a:t>Bethlehem</a:t>
            </a:r>
          </a:p>
        </p:txBody>
      </p:sp>
      <p:pic>
        <p:nvPicPr>
          <p:cNvPr id="4" name="Content Placeholder 3" descr="20201210_093202.jpg"/>
          <p:cNvPicPr>
            <a:picLocks noGrp="1" noChangeAspect="1"/>
          </p:cNvPicPr>
          <p:nvPr>
            <p:ph idx="1"/>
          </p:nvPr>
        </p:nvPicPr>
        <p:blipFill>
          <a:blip r:embed="rId3" cstate="print"/>
          <a:stretch>
            <a:fillRect/>
          </a:stretch>
        </p:blipFill>
        <p:spPr>
          <a:xfrm>
            <a:off x="2499588" y="914400"/>
            <a:ext cx="4144823" cy="581212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9826" y="228600"/>
            <a:ext cx="7772400" cy="914400"/>
          </a:xfrm>
        </p:spPr>
        <p:txBody>
          <a:bodyPr/>
          <a:lstStyle/>
          <a:p>
            <a:r>
              <a:rPr lang="en-US" sz="4400" dirty="0">
                <a:solidFill>
                  <a:schemeClr val="tx1"/>
                </a:solidFill>
              </a:rPr>
              <a:t>Matthew 1:18</a:t>
            </a:r>
          </a:p>
        </p:txBody>
      </p:sp>
      <p:sp>
        <p:nvSpPr>
          <p:cNvPr id="3" name="Content Placeholder 2"/>
          <p:cNvSpPr>
            <a:spLocks noGrp="1"/>
          </p:cNvSpPr>
          <p:nvPr>
            <p:ph idx="1"/>
          </p:nvPr>
        </p:nvSpPr>
        <p:spPr>
          <a:xfrm>
            <a:off x="449826" y="914400"/>
            <a:ext cx="8229600" cy="3733800"/>
          </a:xfrm>
        </p:spPr>
        <p:txBody>
          <a:bodyPr>
            <a:normAutofit lnSpcReduction="10000"/>
          </a:bodyPr>
          <a:lstStyle/>
          <a:p>
            <a:r>
              <a:rPr lang="en-US" sz="4000" dirty="0">
                <a:solidFill>
                  <a:schemeClr val="bg1"/>
                </a:solidFill>
              </a:rPr>
              <a:t>“This is how the birth of Jesus Christ came about: His mother Mary was pledged to be married to Joseph, but before they came together, she was found to be with child through the Holy Spirit.”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66900" y="228600"/>
            <a:ext cx="5410200" cy="914400"/>
          </a:xfrm>
        </p:spPr>
        <p:txBody>
          <a:bodyPr/>
          <a:lstStyle/>
          <a:p>
            <a:r>
              <a:rPr lang="en-US" sz="4400" dirty="0">
                <a:solidFill>
                  <a:schemeClr val="tx1"/>
                </a:solidFill>
              </a:rPr>
              <a:t>Shepherd’s Field Church</a:t>
            </a:r>
          </a:p>
        </p:txBody>
      </p:sp>
      <p:pic>
        <p:nvPicPr>
          <p:cNvPr id="4" name="Content Placeholder 3" descr="20201210_093012.jpg"/>
          <p:cNvPicPr>
            <a:picLocks noGrp="1" noChangeAspect="1"/>
          </p:cNvPicPr>
          <p:nvPr>
            <p:ph idx="1"/>
          </p:nvPr>
        </p:nvPicPr>
        <p:blipFill>
          <a:blip r:embed="rId3" cstate="print"/>
          <a:stretch>
            <a:fillRect/>
          </a:stretch>
        </p:blipFill>
        <p:spPr>
          <a:xfrm>
            <a:off x="2499936" y="923920"/>
            <a:ext cx="4144128" cy="570548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66900" y="228600"/>
            <a:ext cx="5410200" cy="914400"/>
          </a:xfrm>
        </p:spPr>
        <p:txBody>
          <a:bodyPr/>
          <a:lstStyle/>
          <a:p>
            <a:r>
              <a:rPr lang="en-US" sz="4400" dirty="0">
                <a:solidFill>
                  <a:schemeClr val="tx1"/>
                </a:solidFill>
              </a:rPr>
              <a:t>Shepherd’s Field Church</a:t>
            </a:r>
          </a:p>
        </p:txBody>
      </p:sp>
      <p:pic>
        <p:nvPicPr>
          <p:cNvPr id="4" name="Content Placeholder 3" descr="20201210_092950.jpg"/>
          <p:cNvPicPr>
            <a:picLocks noGrp="1" noChangeAspect="1"/>
          </p:cNvPicPr>
          <p:nvPr>
            <p:ph idx="1"/>
          </p:nvPr>
        </p:nvPicPr>
        <p:blipFill>
          <a:blip r:embed="rId3" cstate="print"/>
          <a:stretch>
            <a:fillRect/>
          </a:stretch>
        </p:blipFill>
        <p:spPr>
          <a:xfrm>
            <a:off x="2476500" y="914400"/>
            <a:ext cx="4191000" cy="5818159"/>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66900" y="228600"/>
            <a:ext cx="5410200" cy="914400"/>
          </a:xfrm>
        </p:spPr>
        <p:txBody>
          <a:bodyPr/>
          <a:lstStyle/>
          <a:p>
            <a:r>
              <a:rPr lang="en-US" sz="4400" dirty="0">
                <a:solidFill>
                  <a:schemeClr val="tx1"/>
                </a:solidFill>
              </a:rPr>
              <a:t>Grotto of the Shepherds</a:t>
            </a:r>
          </a:p>
        </p:txBody>
      </p:sp>
      <p:pic>
        <p:nvPicPr>
          <p:cNvPr id="4" name="Content Placeholder 3" descr="20201210_092925.jpg"/>
          <p:cNvPicPr>
            <a:picLocks noGrp="1" noChangeAspect="1"/>
          </p:cNvPicPr>
          <p:nvPr>
            <p:ph idx="1"/>
          </p:nvPr>
        </p:nvPicPr>
        <p:blipFill>
          <a:blip r:embed="rId3" cstate="print"/>
          <a:stretch>
            <a:fillRect/>
          </a:stretch>
        </p:blipFill>
        <p:spPr>
          <a:xfrm>
            <a:off x="1772161" y="960827"/>
            <a:ext cx="5599678" cy="589717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228600"/>
            <a:ext cx="2438400" cy="914400"/>
          </a:xfrm>
        </p:spPr>
        <p:txBody>
          <a:bodyPr/>
          <a:lstStyle/>
          <a:p>
            <a:r>
              <a:rPr lang="en-US" dirty="0">
                <a:solidFill>
                  <a:schemeClr val="tx1"/>
                </a:solidFill>
              </a:rPr>
              <a:t>Milk Grotto</a:t>
            </a:r>
          </a:p>
        </p:txBody>
      </p:sp>
      <p:pic>
        <p:nvPicPr>
          <p:cNvPr id="4" name="Content Placeholder 3" descr="20201210_092558.jpg"/>
          <p:cNvPicPr>
            <a:picLocks noGrp="1" noChangeAspect="1"/>
          </p:cNvPicPr>
          <p:nvPr>
            <p:ph idx="1"/>
          </p:nvPr>
        </p:nvPicPr>
        <p:blipFill>
          <a:blip r:embed="rId3" cstate="print"/>
          <a:stretch>
            <a:fillRect/>
          </a:stretch>
        </p:blipFill>
        <p:spPr>
          <a:xfrm>
            <a:off x="1322034" y="904773"/>
            <a:ext cx="6499931" cy="574675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14400"/>
          </a:xfrm>
        </p:spPr>
        <p:txBody>
          <a:bodyPr/>
          <a:lstStyle/>
          <a:p>
            <a:r>
              <a:rPr lang="en-US" sz="4400" dirty="0">
                <a:solidFill>
                  <a:schemeClr val="tx1"/>
                </a:solidFill>
              </a:rPr>
              <a:t>1. Joseph </a:t>
            </a:r>
            <a:r>
              <a:rPr lang="en-US" sz="4400" u="sng" dirty="0">
                <a:solidFill>
                  <a:schemeClr val="tx1"/>
                </a:solidFill>
              </a:rPr>
              <a:t>Heard</a:t>
            </a:r>
            <a:r>
              <a:rPr lang="en-US" sz="4400" dirty="0">
                <a:solidFill>
                  <a:schemeClr val="tx1"/>
                </a:solidFill>
              </a:rPr>
              <a:t> (1:20-21)</a:t>
            </a:r>
          </a:p>
        </p:txBody>
      </p:sp>
      <p:sp>
        <p:nvSpPr>
          <p:cNvPr id="3" name="Content Placeholder 2"/>
          <p:cNvSpPr>
            <a:spLocks noGrp="1"/>
          </p:cNvSpPr>
          <p:nvPr>
            <p:ph idx="1"/>
          </p:nvPr>
        </p:nvSpPr>
        <p:spPr>
          <a:xfrm>
            <a:off x="152400" y="914400"/>
            <a:ext cx="8763000" cy="4572000"/>
          </a:xfrm>
        </p:spPr>
        <p:txBody>
          <a:bodyPr>
            <a:noAutofit/>
          </a:bodyPr>
          <a:lstStyle/>
          <a:p>
            <a:r>
              <a:rPr lang="en-US" sz="4000" dirty="0">
                <a:solidFill>
                  <a:schemeClr val="bg1"/>
                </a:solidFill>
              </a:rPr>
              <a:t>God sent His angel (Gabriel?) to explain His plan.</a:t>
            </a:r>
          </a:p>
          <a:p>
            <a:r>
              <a:rPr lang="en-US" sz="4000" dirty="0">
                <a:solidFill>
                  <a:schemeClr val="bg1"/>
                </a:solidFill>
              </a:rPr>
              <a:t>1.   Reminded him of his royal pedigree.</a:t>
            </a:r>
          </a:p>
          <a:p>
            <a:r>
              <a:rPr lang="en-US" sz="4000" dirty="0">
                <a:solidFill>
                  <a:schemeClr val="bg1"/>
                </a:solidFill>
              </a:rPr>
              <a:t>2.   Answered his questions.</a:t>
            </a:r>
          </a:p>
          <a:p>
            <a:r>
              <a:rPr lang="en-US" sz="4000" dirty="0">
                <a:solidFill>
                  <a:schemeClr val="bg1"/>
                </a:solidFill>
              </a:rPr>
              <a:t>3.   Showed him the end of the matter.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914400"/>
          </a:xfrm>
        </p:spPr>
        <p:txBody>
          <a:bodyPr/>
          <a:lstStyle/>
          <a:p>
            <a:r>
              <a:rPr lang="en-US" sz="4400" dirty="0">
                <a:solidFill>
                  <a:schemeClr val="tx1"/>
                </a:solidFill>
              </a:rPr>
              <a:t>2.Joseph </a:t>
            </a:r>
            <a:r>
              <a:rPr lang="en-US" sz="4400" u="sng" dirty="0">
                <a:solidFill>
                  <a:schemeClr val="tx1"/>
                </a:solidFill>
              </a:rPr>
              <a:t>Believed </a:t>
            </a:r>
            <a:r>
              <a:rPr lang="en-US" sz="4400" dirty="0">
                <a:solidFill>
                  <a:schemeClr val="tx1"/>
                </a:solidFill>
              </a:rPr>
              <a:t>(1:24-25)</a:t>
            </a:r>
          </a:p>
        </p:txBody>
      </p:sp>
      <p:sp>
        <p:nvSpPr>
          <p:cNvPr id="3" name="Content Placeholder 2"/>
          <p:cNvSpPr>
            <a:spLocks noGrp="1"/>
          </p:cNvSpPr>
          <p:nvPr>
            <p:ph idx="1"/>
          </p:nvPr>
        </p:nvSpPr>
        <p:spPr>
          <a:xfrm>
            <a:off x="685800" y="1219200"/>
            <a:ext cx="7772400" cy="4374360"/>
          </a:xfrm>
        </p:spPr>
        <p:txBody>
          <a:bodyPr>
            <a:normAutofit/>
          </a:bodyPr>
          <a:lstStyle/>
          <a:p>
            <a:r>
              <a:rPr lang="en-US" sz="4000" dirty="0">
                <a:solidFill>
                  <a:schemeClr val="bg1"/>
                </a:solidFill>
              </a:rPr>
              <a:t>The angel’s message, incredible as it was is believed and accepted.</a:t>
            </a:r>
          </a:p>
          <a:p>
            <a:r>
              <a:rPr lang="en-US" sz="4000" dirty="0">
                <a:solidFill>
                  <a:schemeClr val="bg1"/>
                </a:solidFill>
              </a:rPr>
              <a:t>Matthew adds his commentary in 1: 22 &amp; 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1524000"/>
          </a:xfrm>
        </p:spPr>
        <p:txBody>
          <a:bodyPr>
            <a:noAutofit/>
          </a:bodyPr>
          <a:lstStyle/>
          <a:p>
            <a:r>
              <a:rPr lang="en-US" sz="4400" dirty="0">
                <a:solidFill>
                  <a:schemeClr val="tx1"/>
                </a:solidFill>
              </a:rPr>
              <a:t>3.  Joseph </a:t>
            </a:r>
            <a:r>
              <a:rPr lang="en-US" sz="4400" u="sng" dirty="0">
                <a:solidFill>
                  <a:schemeClr val="tx1"/>
                </a:solidFill>
              </a:rPr>
              <a:t>followed</a:t>
            </a:r>
            <a:r>
              <a:rPr lang="en-US" sz="4400" dirty="0">
                <a:solidFill>
                  <a:schemeClr val="tx1"/>
                </a:solidFill>
              </a:rPr>
              <a:t> God’s plan for him (1:24-25).</a:t>
            </a:r>
          </a:p>
        </p:txBody>
      </p:sp>
      <p:sp>
        <p:nvSpPr>
          <p:cNvPr id="3" name="Content Placeholder 2"/>
          <p:cNvSpPr>
            <a:spLocks noGrp="1"/>
          </p:cNvSpPr>
          <p:nvPr>
            <p:ph idx="1"/>
          </p:nvPr>
        </p:nvSpPr>
        <p:spPr>
          <a:xfrm>
            <a:off x="533400" y="1828800"/>
            <a:ext cx="7772400" cy="4298160"/>
          </a:xfrm>
        </p:spPr>
        <p:txBody>
          <a:bodyPr>
            <a:normAutofit/>
          </a:bodyPr>
          <a:lstStyle/>
          <a:p>
            <a:r>
              <a:rPr lang="en-US" sz="4000" dirty="0">
                <a:solidFill>
                  <a:schemeClr val="bg1"/>
                </a:solidFill>
              </a:rPr>
              <a:t>Joseph didn’t have a big part to play, but…</a:t>
            </a:r>
          </a:p>
          <a:p>
            <a:r>
              <a:rPr lang="en-US" sz="4000" dirty="0">
                <a:solidFill>
                  <a:schemeClr val="bg1"/>
                </a:solidFill>
              </a:rPr>
              <a:t>Joseph did whatever was needed.</a:t>
            </a:r>
          </a:p>
          <a:p>
            <a:pPr>
              <a:buNone/>
            </a:pPr>
            <a:endParaRPr lang="en-US" dirty="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1447800"/>
          </a:xfrm>
        </p:spPr>
        <p:txBody>
          <a:bodyPr>
            <a:noAutofit/>
          </a:bodyPr>
          <a:lstStyle/>
          <a:p>
            <a:r>
              <a:rPr lang="en-US" sz="4400" dirty="0">
                <a:solidFill>
                  <a:schemeClr val="tx1"/>
                </a:solidFill>
              </a:rPr>
              <a:t>3.  Joseph </a:t>
            </a:r>
            <a:r>
              <a:rPr lang="en-US" sz="4400" u="sng" dirty="0">
                <a:solidFill>
                  <a:schemeClr val="tx1"/>
                </a:solidFill>
              </a:rPr>
              <a:t>followed</a:t>
            </a:r>
            <a:r>
              <a:rPr lang="en-US" sz="4400" dirty="0">
                <a:solidFill>
                  <a:schemeClr val="tx1"/>
                </a:solidFill>
              </a:rPr>
              <a:t> God’s plan for him.</a:t>
            </a:r>
          </a:p>
        </p:txBody>
      </p:sp>
      <p:sp>
        <p:nvSpPr>
          <p:cNvPr id="3" name="Content Placeholder 2"/>
          <p:cNvSpPr>
            <a:spLocks noGrp="1"/>
          </p:cNvSpPr>
          <p:nvPr>
            <p:ph idx="1"/>
          </p:nvPr>
        </p:nvSpPr>
        <p:spPr>
          <a:xfrm>
            <a:off x="484239" y="1828800"/>
            <a:ext cx="7772400" cy="4572000"/>
          </a:xfrm>
        </p:spPr>
        <p:txBody>
          <a:bodyPr>
            <a:normAutofit/>
          </a:bodyPr>
          <a:lstStyle/>
          <a:p>
            <a:r>
              <a:rPr lang="en-US" sz="4000" dirty="0">
                <a:solidFill>
                  <a:schemeClr val="bg1"/>
                </a:solidFill>
              </a:rPr>
              <a:t>He took Mary as his wife.</a:t>
            </a:r>
          </a:p>
          <a:p>
            <a:r>
              <a:rPr lang="en-US" sz="4000" dirty="0">
                <a:solidFill>
                  <a:schemeClr val="bg1"/>
                </a:solidFill>
              </a:rPr>
              <a:t>He kept her sexually pure—a virgin, until after Jesus was born.</a:t>
            </a:r>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14400"/>
          </a:xfrm>
        </p:spPr>
        <p:txBody>
          <a:bodyPr>
            <a:noAutofit/>
          </a:bodyPr>
          <a:lstStyle/>
          <a:p>
            <a:r>
              <a:rPr lang="en-US" sz="4400" dirty="0">
                <a:solidFill>
                  <a:schemeClr val="tx1"/>
                </a:solidFill>
              </a:rPr>
              <a:t>3.  Joseph </a:t>
            </a:r>
            <a:r>
              <a:rPr lang="en-US" sz="4400" u="sng" dirty="0">
                <a:solidFill>
                  <a:schemeClr val="tx1"/>
                </a:solidFill>
              </a:rPr>
              <a:t>followed</a:t>
            </a:r>
            <a:r>
              <a:rPr lang="en-US" sz="4400" dirty="0">
                <a:solidFill>
                  <a:schemeClr val="tx1"/>
                </a:solidFill>
              </a:rPr>
              <a:t> God’s plan for him.</a:t>
            </a:r>
          </a:p>
        </p:txBody>
      </p:sp>
      <p:sp>
        <p:nvSpPr>
          <p:cNvPr id="3" name="Content Placeholder 2"/>
          <p:cNvSpPr>
            <a:spLocks noGrp="1"/>
          </p:cNvSpPr>
          <p:nvPr>
            <p:ph idx="1"/>
          </p:nvPr>
        </p:nvSpPr>
        <p:spPr>
          <a:xfrm>
            <a:off x="457200" y="1600200"/>
            <a:ext cx="7772400" cy="4572000"/>
          </a:xfrm>
        </p:spPr>
        <p:txBody>
          <a:bodyPr>
            <a:normAutofit/>
          </a:bodyPr>
          <a:lstStyle/>
          <a:p>
            <a:r>
              <a:rPr lang="en-US" sz="4000" dirty="0">
                <a:solidFill>
                  <a:schemeClr val="bg1"/>
                </a:solidFill>
              </a:rPr>
              <a:t>Later they had quite a large family (at least 6 other children).</a:t>
            </a:r>
          </a:p>
          <a:p>
            <a:r>
              <a:rPr lang="en-US" sz="4000" dirty="0">
                <a:solidFill>
                  <a:schemeClr val="bg1"/>
                </a:solidFill>
              </a:rPr>
              <a:t>Mark 6:3---”James, Joseph, Judas, Simon, and his sisters.”</a:t>
            </a:r>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7772400" cy="914400"/>
          </a:xfrm>
        </p:spPr>
        <p:txBody>
          <a:bodyPr/>
          <a:lstStyle/>
          <a:p>
            <a:r>
              <a:rPr lang="en-US" sz="4400" dirty="0">
                <a:solidFill>
                  <a:schemeClr val="tx1"/>
                </a:solidFill>
              </a:rPr>
              <a:t>Mary Worship</a:t>
            </a:r>
          </a:p>
        </p:txBody>
      </p:sp>
      <p:sp>
        <p:nvSpPr>
          <p:cNvPr id="2" name="Content Placeholder 1"/>
          <p:cNvSpPr>
            <a:spLocks noGrp="1"/>
          </p:cNvSpPr>
          <p:nvPr>
            <p:ph idx="1"/>
          </p:nvPr>
        </p:nvSpPr>
        <p:spPr>
          <a:xfrm>
            <a:off x="152400" y="990600"/>
            <a:ext cx="8763000" cy="5136360"/>
          </a:xfrm>
        </p:spPr>
        <p:txBody>
          <a:bodyPr>
            <a:normAutofit/>
          </a:bodyPr>
          <a:lstStyle/>
          <a:p>
            <a:r>
              <a:rPr lang="en-US" sz="4000" dirty="0">
                <a:solidFill>
                  <a:schemeClr val="bg1"/>
                </a:solidFill>
              </a:rPr>
              <a:t>Jesus expressly warned against it.  (Luke 11:27, 28)</a:t>
            </a:r>
          </a:p>
          <a:p>
            <a:r>
              <a:rPr lang="en-US" sz="4000" dirty="0">
                <a:solidFill>
                  <a:schemeClr val="bg1"/>
                </a:solidFill>
              </a:rPr>
              <a:t>  “A woman in the crowd called out, “Blessed is the mother who gave you birth and nursed you.”  He replied, </a:t>
            </a:r>
            <a:r>
              <a:rPr lang="en-US" sz="4000" dirty="0"/>
              <a:t>“Blessed rather are those who hear the word of God and obey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2284" y="152400"/>
            <a:ext cx="7772400" cy="914400"/>
          </a:xfrm>
        </p:spPr>
        <p:txBody>
          <a:bodyPr/>
          <a:lstStyle/>
          <a:p>
            <a:r>
              <a:rPr lang="en-US" sz="4400" dirty="0">
                <a:solidFill>
                  <a:schemeClr val="tx1"/>
                </a:solidFill>
              </a:rPr>
              <a:t>Ancient Near Eastern Marriage</a:t>
            </a:r>
          </a:p>
        </p:txBody>
      </p:sp>
      <p:sp>
        <p:nvSpPr>
          <p:cNvPr id="3" name="Content Placeholder 2"/>
          <p:cNvSpPr>
            <a:spLocks noGrp="1"/>
          </p:cNvSpPr>
          <p:nvPr>
            <p:ph idx="1"/>
          </p:nvPr>
        </p:nvSpPr>
        <p:spPr>
          <a:xfrm>
            <a:off x="152400" y="762000"/>
            <a:ext cx="8686800" cy="4572000"/>
          </a:xfrm>
        </p:spPr>
        <p:txBody>
          <a:bodyPr>
            <a:noAutofit/>
          </a:bodyPr>
          <a:lstStyle/>
          <a:p>
            <a:pPr>
              <a:spcBef>
                <a:spcPts val="0"/>
              </a:spcBef>
            </a:pPr>
            <a:r>
              <a:rPr lang="en-US" sz="4000" dirty="0">
                <a:solidFill>
                  <a:schemeClr val="bg1"/>
                </a:solidFill>
              </a:rPr>
              <a:t>1.   Families agreed to the arrangement.</a:t>
            </a:r>
          </a:p>
          <a:p>
            <a:pPr>
              <a:spcBef>
                <a:spcPts val="0"/>
              </a:spcBef>
            </a:pPr>
            <a:r>
              <a:rPr lang="en-US" sz="4000" dirty="0">
                <a:solidFill>
                  <a:schemeClr val="bg1"/>
                </a:solidFill>
              </a:rPr>
              <a:t>2.   A public betrothal/pledge took place.</a:t>
            </a:r>
          </a:p>
          <a:p>
            <a:pPr>
              <a:spcBef>
                <a:spcPts val="0"/>
              </a:spcBef>
            </a:pPr>
            <a:r>
              <a:rPr lang="en-US" sz="4000" dirty="0">
                <a:solidFill>
                  <a:schemeClr val="bg1"/>
                </a:solidFill>
              </a:rPr>
              <a:t>3.   The couple was married. The ceremony could last for a week.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7772400" cy="914400"/>
          </a:xfrm>
        </p:spPr>
        <p:txBody>
          <a:bodyPr/>
          <a:lstStyle/>
          <a:p>
            <a:r>
              <a:rPr lang="en-US" sz="4400" dirty="0">
                <a:solidFill>
                  <a:schemeClr val="tx1"/>
                </a:solidFill>
              </a:rPr>
              <a:t>Mary Worship</a:t>
            </a:r>
          </a:p>
        </p:txBody>
      </p:sp>
      <p:sp>
        <p:nvSpPr>
          <p:cNvPr id="2" name="Content Placeholder 1"/>
          <p:cNvSpPr>
            <a:spLocks noGrp="1"/>
          </p:cNvSpPr>
          <p:nvPr>
            <p:ph idx="1"/>
          </p:nvPr>
        </p:nvSpPr>
        <p:spPr>
          <a:xfrm>
            <a:off x="457200" y="914400"/>
            <a:ext cx="7924800" cy="2590800"/>
          </a:xfrm>
        </p:spPr>
        <p:txBody>
          <a:bodyPr>
            <a:normAutofit/>
          </a:bodyPr>
          <a:lstStyle/>
          <a:p>
            <a:pPr>
              <a:buNone/>
            </a:pPr>
            <a:r>
              <a:rPr lang="en-US" sz="4000" dirty="0">
                <a:solidFill>
                  <a:schemeClr val="bg1"/>
                </a:solidFill>
              </a:rPr>
              <a:t>4 Tenets of the this R.C.C.  dogma.</a:t>
            </a:r>
          </a:p>
          <a:p>
            <a:r>
              <a:rPr lang="en-US" sz="4000" dirty="0">
                <a:solidFill>
                  <a:schemeClr val="bg1"/>
                </a:solidFill>
              </a:rPr>
              <a:t>1.   Mother of God (condemned at the Council of Ephesus in A.D. 431).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9259"/>
            <a:ext cx="7772400" cy="914400"/>
          </a:xfrm>
        </p:spPr>
        <p:txBody>
          <a:bodyPr/>
          <a:lstStyle/>
          <a:p>
            <a:r>
              <a:rPr lang="en-US" sz="4400" dirty="0">
                <a:solidFill>
                  <a:schemeClr val="tx1"/>
                </a:solidFill>
              </a:rPr>
              <a:t>Mary Worship</a:t>
            </a:r>
          </a:p>
        </p:txBody>
      </p:sp>
      <p:sp>
        <p:nvSpPr>
          <p:cNvPr id="2" name="Content Placeholder 1"/>
          <p:cNvSpPr>
            <a:spLocks noGrp="1"/>
          </p:cNvSpPr>
          <p:nvPr>
            <p:ph idx="1"/>
          </p:nvPr>
        </p:nvSpPr>
        <p:spPr>
          <a:xfrm>
            <a:off x="457200" y="1163659"/>
            <a:ext cx="8382000" cy="2798741"/>
          </a:xfrm>
        </p:spPr>
        <p:txBody>
          <a:bodyPr>
            <a:normAutofit/>
          </a:bodyPr>
          <a:lstStyle/>
          <a:p>
            <a:r>
              <a:rPr lang="en-US" sz="4400" dirty="0"/>
              <a:t> </a:t>
            </a:r>
            <a:r>
              <a:rPr lang="en-US" sz="4000" dirty="0">
                <a:solidFill>
                  <a:schemeClr val="bg1"/>
                </a:solidFill>
              </a:rPr>
              <a:t>4 Tenets of the this R.C.C.  dogma.</a:t>
            </a:r>
          </a:p>
          <a:p>
            <a:r>
              <a:rPr lang="en-US" sz="4000" dirty="0">
                <a:solidFill>
                  <a:schemeClr val="bg1"/>
                </a:solidFill>
              </a:rPr>
              <a:t>2.   Perpetual virginity.  (The children are considered to be step-children or cousins).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7772400" cy="914400"/>
          </a:xfrm>
        </p:spPr>
        <p:txBody>
          <a:bodyPr/>
          <a:lstStyle/>
          <a:p>
            <a:r>
              <a:rPr lang="en-US" sz="4400" dirty="0">
                <a:solidFill>
                  <a:schemeClr val="tx1"/>
                </a:solidFill>
              </a:rPr>
              <a:t>Mary Worship</a:t>
            </a:r>
          </a:p>
        </p:txBody>
      </p:sp>
      <p:sp>
        <p:nvSpPr>
          <p:cNvPr id="2" name="Content Placeholder 1"/>
          <p:cNvSpPr>
            <a:spLocks noGrp="1"/>
          </p:cNvSpPr>
          <p:nvPr>
            <p:ph idx="1"/>
          </p:nvPr>
        </p:nvSpPr>
        <p:spPr>
          <a:xfrm>
            <a:off x="514350" y="914400"/>
            <a:ext cx="8115300" cy="4572000"/>
          </a:xfrm>
        </p:spPr>
        <p:txBody>
          <a:bodyPr>
            <a:normAutofit/>
          </a:bodyPr>
          <a:lstStyle/>
          <a:p>
            <a:pPr>
              <a:buNone/>
            </a:pPr>
            <a:r>
              <a:rPr lang="en-US" sz="4000" dirty="0"/>
              <a:t> </a:t>
            </a:r>
            <a:r>
              <a:rPr lang="en-US" sz="4000" dirty="0">
                <a:solidFill>
                  <a:schemeClr val="bg1"/>
                </a:solidFill>
              </a:rPr>
              <a:t>4 Tenets of the this R.C.C.  Dogma. </a:t>
            </a:r>
          </a:p>
          <a:p>
            <a:r>
              <a:rPr lang="en-US" sz="4000" dirty="0">
                <a:solidFill>
                  <a:schemeClr val="bg1"/>
                </a:solidFill>
              </a:rPr>
              <a:t>3.   Immaculate conception.  Pope Pius IX in 1854.  Mary was preserved immaculate from all stain of original sin from her conception.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7772400" cy="914400"/>
          </a:xfrm>
        </p:spPr>
        <p:txBody>
          <a:bodyPr/>
          <a:lstStyle/>
          <a:p>
            <a:r>
              <a:rPr lang="en-US" sz="4400" dirty="0">
                <a:solidFill>
                  <a:schemeClr val="tx1"/>
                </a:solidFill>
              </a:rPr>
              <a:t>Mary Worship</a:t>
            </a:r>
          </a:p>
        </p:txBody>
      </p:sp>
      <p:sp>
        <p:nvSpPr>
          <p:cNvPr id="2" name="Content Placeholder 1"/>
          <p:cNvSpPr>
            <a:spLocks noGrp="1"/>
          </p:cNvSpPr>
          <p:nvPr>
            <p:ph idx="1"/>
          </p:nvPr>
        </p:nvSpPr>
        <p:spPr>
          <a:xfrm>
            <a:off x="508819" y="1066800"/>
            <a:ext cx="7772400" cy="5060160"/>
          </a:xfrm>
        </p:spPr>
        <p:txBody>
          <a:bodyPr>
            <a:normAutofit/>
          </a:bodyPr>
          <a:lstStyle/>
          <a:p>
            <a:pPr>
              <a:buNone/>
            </a:pPr>
            <a:r>
              <a:rPr lang="en-US" sz="4400" dirty="0"/>
              <a:t> </a:t>
            </a:r>
            <a:r>
              <a:rPr lang="en-US" sz="4000" dirty="0">
                <a:solidFill>
                  <a:schemeClr val="bg1"/>
                </a:solidFill>
              </a:rPr>
              <a:t>4 Tenets of the this R.C.C.  dogma.</a:t>
            </a:r>
          </a:p>
          <a:p>
            <a:r>
              <a:rPr lang="en-US" sz="4000" dirty="0">
                <a:solidFill>
                  <a:schemeClr val="bg1"/>
                </a:solidFill>
              </a:rPr>
              <a:t>4.   Bodily Assumption.  Pope Pius XII in 1950. Mary transported to heaven by Jesus.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14400"/>
          </a:xfrm>
        </p:spPr>
        <p:txBody>
          <a:bodyPr/>
          <a:lstStyle/>
          <a:p>
            <a:r>
              <a:rPr lang="en-US" sz="4400" dirty="0">
                <a:solidFill>
                  <a:schemeClr val="tx1"/>
                </a:solidFill>
              </a:rPr>
              <a:t>Joseph</a:t>
            </a:r>
          </a:p>
        </p:txBody>
      </p:sp>
      <p:sp>
        <p:nvSpPr>
          <p:cNvPr id="3" name="Content Placeholder 2"/>
          <p:cNvSpPr>
            <a:spLocks noGrp="1"/>
          </p:cNvSpPr>
          <p:nvPr>
            <p:ph idx="1"/>
          </p:nvPr>
        </p:nvSpPr>
        <p:spPr>
          <a:xfrm>
            <a:off x="533400" y="1219200"/>
            <a:ext cx="8229600" cy="4572000"/>
          </a:xfrm>
        </p:spPr>
        <p:txBody>
          <a:bodyPr>
            <a:normAutofit/>
          </a:bodyPr>
          <a:lstStyle/>
          <a:p>
            <a:r>
              <a:rPr lang="en-US" sz="4400" dirty="0">
                <a:solidFill>
                  <a:schemeClr val="bg1"/>
                </a:solidFill>
              </a:rPr>
              <a:t>1. Joseph  HEARD.</a:t>
            </a:r>
          </a:p>
          <a:p>
            <a:r>
              <a:rPr lang="en-US" sz="4400" dirty="0">
                <a:solidFill>
                  <a:schemeClr val="bg1"/>
                </a:solidFill>
              </a:rPr>
              <a:t>2. Joseph  BELIEVED GOD.</a:t>
            </a:r>
          </a:p>
          <a:p>
            <a:r>
              <a:rPr lang="en-US" sz="4400" dirty="0">
                <a:solidFill>
                  <a:schemeClr val="bg1"/>
                </a:solidFill>
              </a:rPr>
              <a:t>3. Joseph  FOLLOWED God’s plan.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914400"/>
          </a:xfrm>
        </p:spPr>
        <p:txBody>
          <a:bodyPr/>
          <a:lstStyle/>
          <a:p>
            <a:r>
              <a:rPr lang="en-US" sz="4400" dirty="0">
                <a:solidFill>
                  <a:schemeClr val="tx1"/>
                </a:solidFill>
              </a:rPr>
              <a:t>How about you?</a:t>
            </a:r>
          </a:p>
        </p:txBody>
      </p:sp>
      <p:sp>
        <p:nvSpPr>
          <p:cNvPr id="3" name="Content Placeholder 2"/>
          <p:cNvSpPr>
            <a:spLocks noGrp="1"/>
          </p:cNvSpPr>
          <p:nvPr>
            <p:ph idx="1"/>
          </p:nvPr>
        </p:nvSpPr>
        <p:spPr>
          <a:xfrm>
            <a:off x="228600" y="914400"/>
            <a:ext cx="8610600" cy="4572000"/>
          </a:xfrm>
        </p:spPr>
        <p:txBody>
          <a:bodyPr>
            <a:normAutofit/>
          </a:bodyPr>
          <a:lstStyle/>
          <a:p>
            <a:r>
              <a:rPr lang="en-US" sz="4400" dirty="0">
                <a:solidFill>
                  <a:schemeClr val="bg1"/>
                </a:solidFill>
              </a:rPr>
              <a:t>Have you </a:t>
            </a:r>
            <a:r>
              <a:rPr lang="en-US" sz="4400" u="sng" dirty="0">
                <a:solidFill>
                  <a:schemeClr val="bg1"/>
                </a:solidFill>
              </a:rPr>
              <a:t>heard</a:t>
            </a:r>
            <a:r>
              <a:rPr lang="en-US" sz="4400" dirty="0">
                <a:solidFill>
                  <a:schemeClr val="bg1"/>
                </a:solidFill>
              </a:rPr>
              <a:t> God’s word to you?</a:t>
            </a:r>
          </a:p>
          <a:p>
            <a:r>
              <a:rPr lang="en-US" sz="4400" dirty="0">
                <a:solidFill>
                  <a:schemeClr val="bg1"/>
                </a:solidFill>
              </a:rPr>
              <a:t>Do you </a:t>
            </a:r>
            <a:r>
              <a:rPr lang="en-US" sz="4400" u="sng" dirty="0">
                <a:solidFill>
                  <a:schemeClr val="bg1"/>
                </a:solidFill>
              </a:rPr>
              <a:t>believe</a:t>
            </a:r>
            <a:r>
              <a:rPr lang="en-US" sz="4400" dirty="0">
                <a:solidFill>
                  <a:schemeClr val="bg1"/>
                </a:solidFill>
              </a:rPr>
              <a:t> that word?</a:t>
            </a:r>
          </a:p>
          <a:p>
            <a:r>
              <a:rPr lang="en-US" sz="4400" dirty="0">
                <a:solidFill>
                  <a:schemeClr val="bg1"/>
                </a:solidFill>
              </a:rPr>
              <a:t>Will you </a:t>
            </a:r>
            <a:r>
              <a:rPr lang="en-US" sz="4400" u="sng" dirty="0">
                <a:solidFill>
                  <a:schemeClr val="bg1"/>
                </a:solidFill>
              </a:rPr>
              <a:t>follow</a:t>
            </a:r>
            <a:r>
              <a:rPr lang="en-US" sz="4400" dirty="0">
                <a:solidFill>
                  <a:schemeClr val="bg1"/>
                </a:solidFill>
              </a:rPr>
              <a:t> wherever He leads?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772400" cy="914400"/>
          </a:xfrm>
        </p:spPr>
        <p:txBody>
          <a:bodyPr/>
          <a:lstStyle/>
          <a:p>
            <a:r>
              <a:rPr lang="en-US" sz="4400" dirty="0">
                <a:solidFill>
                  <a:schemeClr val="tx1"/>
                </a:solidFill>
              </a:rPr>
              <a:t>The Gold and Ivory Tablecloth</a:t>
            </a:r>
          </a:p>
        </p:txBody>
      </p:sp>
      <p:sp>
        <p:nvSpPr>
          <p:cNvPr id="3" name="Content Placeholder 2"/>
          <p:cNvSpPr>
            <a:spLocks noGrp="1"/>
          </p:cNvSpPr>
          <p:nvPr>
            <p:ph idx="1"/>
          </p:nvPr>
        </p:nvSpPr>
        <p:spPr>
          <a:xfrm>
            <a:off x="533400" y="1470420"/>
            <a:ext cx="7772400" cy="3917160"/>
          </a:xfrm>
        </p:spPr>
        <p:txBody>
          <a:bodyPr/>
          <a:lstStyle/>
          <a:p>
            <a:r>
              <a:rPr lang="en-US" sz="4000" dirty="0">
                <a:solidFill>
                  <a:schemeClr val="bg1"/>
                </a:solidFill>
              </a:rPr>
              <a:t>Rev. Howard C. </a:t>
            </a:r>
            <a:r>
              <a:rPr lang="en-US" sz="4000" dirty="0" err="1">
                <a:solidFill>
                  <a:schemeClr val="bg1"/>
                </a:solidFill>
              </a:rPr>
              <a:t>Schade</a:t>
            </a:r>
            <a:endParaRPr lang="en-US" sz="4000" dirty="0">
              <a:solidFill>
                <a:schemeClr val="bg1"/>
              </a:solidFill>
            </a:endParaRPr>
          </a:p>
          <a:p>
            <a:r>
              <a:rPr lang="en-US" sz="4000" dirty="0">
                <a:solidFill>
                  <a:schemeClr val="bg1"/>
                </a:solidFill>
              </a:rPr>
              <a:t>December 1954.</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14400"/>
          </a:xfrm>
        </p:spPr>
        <p:txBody>
          <a:bodyPr/>
          <a:lstStyle/>
          <a:p>
            <a:r>
              <a:rPr lang="en-US" sz="4400" dirty="0">
                <a:solidFill>
                  <a:schemeClr val="tx1"/>
                </a:solidFill>
              </a:rPr>
              <a:t>Matthew 1:18-25</a:t>
            </a:r>
          </a:p>
        </p:txBody>
      </p:sp>
      <p:sp>
        <p:nvSpPr>
          <p:cNvPr id="3" name="Content Placeholder 2"/>
          <p:cNvSpPr>
            <a:spLocks noGrp="1"/>
          </p:cNvSpPr>
          <p:nvPr>
            <p:ph idx="1"/>
          </p:nvPr>
        </p:nvSpPr>
        <p:spPr>
          <a:xfrm>
            <a:off x="457200" y="975120"/>
            <a:ext cx="8305800" cy="4907760"/>
          </a:xfrm>
        </p:spPr>
        <p:txBody>
          <a:bodyPr>
            <a:normAutofit/>
          </a:bodyPr>
          <a:lstStyle/>
          <a:p>
            <a:r>
              <a:rPr lang="en-US" sz="4000" dirty="0">
                <a:solidFill>
                  <a:schemeClr val="bg1"/>
                </a:solidFill>
              </a:rPr>
              <a:t>“This is how the birth of Jesus Christ came about: His mother Mary was pledged to be married to Joseph, but before they came together, she was found to be with child through the Holy Spirit.”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2116" y="304800"/>
            <a:ext cx="7772400" cy="914400"/>
          </a:xfrm>
        </p:spPr>
        <p:txBody>
          <a:bodyPr/>
          <a:lstStyle/>
          <a:p>
            <a:r>
              <a:rPr lang="en-US" sz="4400" dirty="0">
                <a:solidFill>
                  <a:schemeClr val="tx1"/>
                </a:solidFill>
              </a:rPr>
              <a:t>Matthew 1:19</a:t>
            </a:r>
          </a:p>
        </p:txBody>
      </p:sp>
      <p:sp>
        <p:nvSpPr>
          <p:cNvPr id="3" name="Content Placeholder 2"/>
          <p:cNvSpPr>
            <a:spLocks noGrp="1"/>
          </p:cNvSpPr>
          <p:nvPr>
            <p:ph idx="1"/>
          </p:nvPr>
        </p:nvSpPr>
        <p:spPr>
          <a:xfrm>
            <a:off x="437535" y="860820"/>
            <a:ext cx="7772400" cy="5136360"/>
          </a:xfrm>
        </p:spPr>
        <p:txBody>
          <a:bodyPr>
            <a:normAutofit/>
          </a:bodyPr>
          <a:lstStyle/>
          <a:p>
            <a:r>
              <a:rPr lang="en-US" sz="4000" dirty="0">
                <a:solidFill>
                  <a:schemeClr val="bg1"/>
                </a:solidFill>
              </a:rPr>
              <a:t>“Because Joseph her husband was a righteous man and did not want to expose her to public disgrace, he had in mind to divorce her quietly.”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14400"/>
          </a:xfrm>
        </p:spPr>
        <p:txBody>
          <a:bodyPr/>
          <a:lstStyle/>
          <a:p>
            <a:r>
              <a:rPr lang="en-US" sz="4400" dirty="0">
                <a:solidFill>
                  <a:schemeClr val="tx1"/>
                </a:solidFill>
              </a:rPr>
              <a:t>Matthew 1:20</a:t>
            </a:r>
          </a:p>
        </p:txBody>
      </p:sp>
      <p:sp>
        <p:nvSpPr>
          <p:cNvPr id="3" name="Content Placeholder 2"/>
          <p:cNvSpPr>
            <a:spLocks noGrp="1"/>
          </p:cNvSpPr>
          <p:nvPr>
            <p:ph idx="1"/>
          </p:nvPr>
        </p:nvSpPr>
        <p:spPr>
          <a:xfrm>
            <a:off x="304800" y="898920"/>
            <a:ext cx="8534400" cy="5060160"/>
          </a:xfrm>
        </p:spPr>
        <p:txBody>
          <a:bodyPr>
            <a:normAutofit/>
          </a:bodyPr>
          <a:lstStyle/>
          <a:p>
            <a:r>
              <a:rPr lang="en-US" sz="4000" dirty="0">
                <a:solidFill>
                  <a:schemeClr val="bg1"/>
                </a:solidFill>
              </a:rPr>
              <a:t>“But after he had considered this, an angel of the Lord appeared to him in a dream and said, “Joseph son of David, do not be afraid to take Mary home as your wife, because what is conceived in her is from the Holy  Spirit.”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14400"/>
          </a:xfrm>
        </p:spPr>
        <p:txBody>
          <a:bodyPr/>
          <a:lstStyle/>
          <a:p>
            <a:r>
              <a:rPr lang="en-US" sz="4400" dirty="0">
                <a:solidFill>
                  <a:schemeClr val="tx1"/>
                </a:solidFill>
              </a:rPr>
              <a:t>Matthew 1:21</a:t>
            </a:r>
          </a:p>
        </p:txBody>
      </p:sp>
      <p:sp>
        <p:nvSpPr>
          <p:cNvPr id="3" name="Content Placeholder 2"/>
          <p:cNvSpPr>
            <a:spLocks noGrp="1"/>
          </p:cNvSpPr>
          <p:nvPr>
            <p:ph idx="1"/>
          </p:nvPr>
        </p:nvSpPr>
        <p:spPr>
          <a:xfrm>
            <a:off x="457200" y="914400"/>
            <a:ext cx="7772400" cy="2743200"/>
          </a:xfrm>
        </p:spPr>
        <p:txBody>
          <a:bodyPr>
            <a:normAutofit/>
          </a:bodyPr>
          <a:lstStyle/>
          <a:p>
            <a:r>
              <a:rPr lang="en-US" sz="4000" dirty="0">
                <a:solidFill>
                  <a:schemeClr val="bg1"/>
                </a:solidFill>
              </a:rPr>
              <a:t>“She will give birth to a son, and you are to give him the name Jesus, because he will save his people from their sins.”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14400"/>
          </a:xfrm>
        </p:spPr>
        <p:txBody>
          <a:bodyPr/>
          <a:lstStyle/>
          <a:p>
            <a:r>
              <a:rPr lang="en-US" sz="4400" dirty="0">
                <a:solidFill>
                  <a:schemeClr val="tx1"/>
                </a:solidFill>
              </a:rPr>
              <a:t>Matthew 1:22-23</a:t>
            </a:r>
          </a:p>
        </p:txBody>
      </p:sp>
      <p:sp>
        <p:nvSpPr>
          <p:cNvPr id="3" name="Content Placeholder 2"/>
          <p:cNvSpPr>
            <a:spLocks noGrp="1"/>
          </p:cNvSpPr>
          <p:nvPr>
            <p:ph idx="1"/>
          </p:nvPr>
        </p:nvSpPr>
        <p:spPr>
          <a:xfrm>
            <a:off x="304800" y="937020"/>
            <a:ext cx="8458200" cy="4983960"/>
          </a:xfrm>
        </p:spPr>
        <p:txBody>
          <a:bodyPr>
            <a:normAutofit/>
          </a:bodyPr>
          <a:lstStyle/>
          <a:p>
            <a:r>
              <a:rPr lang="en-US" sz="4000" dirty="0">
                <a:solidFill>
                  <a:schemeClr val="bg1"/>
                </a:solidFill>
              </a:rPr>
              <a:t>“All this took place to fulfill what the Lord had said through the prophet: “The virgin will be with child and will give birth to a son, and they will call him Immanuel”—which means, “God with us.”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14400"/>
          </a:xfrm>
        </p:spPr>
        <p:txBody>
          <a:bodyPr/>
          <a:lstStyle/>
          <a:p>
            <a:r>
              <a:rPr lang="en-US" sz="4400" dirty="0">
                <a:solidFill>
                  <a:schemeClr val="tx1"/>
                </a:solidFill>
              </a:rPr>
              <a:t>Matthew 1:24-25</a:t>
            </a:r>
          </a:p>
        </p:txBody>
      </p:sp>
      <p:sp>
        <p:nvSpPr>
          <p:cNvPr id="3" name="Content Placeholder 2"/>
          <p:cNvSpPr>
            <a:spLocks noGrp="1"/>
          </p:cNvSpPr>
          <p:nvPr>
            <p:ph idx="1"/>
          </p:nvPr>
        </p:nvSpPr>
        <p:spPr>
          <a:xfrm>
            <a:off x="533400" y="937020"/>
            <a:ext cx="8458200" cy="4983960"/>
          </a:xfrm>
        </p:spPr>
        <p:txBody>
          <a:bodyPr>
            <a:normAutofit/>
          </a:bodyPr>
          <a:lstStyle/>
          <a:p>
            <a:r>
              <a:rPr lang="en-US" sz="4000" dirty="0">
                <a:solidFill>
                  <a:schemeClr val="bg1"/>
                </a:solidFill>
              </a:rPr>
              <a:t>“When Joseph woke up, he did what the angel of the Lord had commanded him and took Mary home as his wife.  But he had no union with her until she gave birth to a son.  And he gave him the name </a:t>
            </a:r>
            <a:r>
              <a:rPr lang="en-US" sz="4000" dirty="0"/>
              <a:t>Jesus</a:t>
            </a:r>
            <a:r>
              <a:rPr lang="en-US" sz="4000" dirty="0">
                <a:solidFill>
                  <a:schemeClr val="bg1"/>
                </a:solidFill>
              </a:rPr>
              <a: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447</TotalTime>
  <Words>814</Words>
  <Application>Microsoft Office PowerPoint</Application>
  <PresentationFormat>On-screen Show (4:3)</PresentationFormat>
  <Paragraphs>77</Paragraphs>
  <Slides>39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Calibri</vt:lpstr>
      <vt:lpstr>Wingdings</vt:lpstr>
      <vt:lpstr>Wingdings 2</vt:lpstr>
      <vt:lpstr>Wingdings 3</vt:lpstr>
      <vt:lpstr>Metro</vt:lpstr>
      <vt:lpstr>1_Metro</vt:lpstr>
      <vt:lpstr>CALL HIS NAME JESUs</vt:lpstr>
      <vt:lpstr>Matthew 1:18</vt:lpstr>
      <vt:lpstr>Ancient Near Eastern Marriage</vt:lpstr>
      <vt:lpstr>Matthew 1:18-25</vt:lpstr>
      <vt:lpstr>Matthew 1:19</vt:lpstr>
      <vt:lpstr>Matthew 1:20</vt:lpstr>
      <vt:lpstr>Matthew 1:21</vt:lpstr>
      <vt:lpstr>Matthew 1:22-23</vt:lpstr>
      <vt:lpstr>Matthew 1:24-25</vt:lpstr>
      <vt:lpstr>Church of the Nativity</vt:lpstr>
      <vt:lpstr>Church of the Nativity</vt:lpstr>
      <vt:lpstr>Grotto of the Nativity</vt:lpstr>
      <vt:lpstr>The Spot where Jesus is thought to have been born</vt:lpstr>
      <vt:lpstr>Grotto of the Nativity</vt:lpstr>
      <vt:lpstr>Bethlehem Door of Humility</vt:lpstr>
      <vt:lpstr>Bethlehem</vt:lpstr>
      <vt:lpstr>Bethlehem</vt:lpstr>
      <vt:lpstr>PowerPoint Presentation</vt:lpstr>
      <vt:lpstr>Bethlehem</vt:lpstr>
      <vt:lpstr>Shepherd’s Field Church</vt:lpstr>
      <vt:lpstr>Shepherd’s Field Church</vt:lpstr>
      <vt:lpstr>Grotto of the Shepherds</vt:lpstr>
      <vt:lpstr>Milk Grotto</vt:lpstr>
      <vt:lpstr>1. Joseph Heard (1:20-21)</vt:lpstr>
      <vt:lpstr>2.Joseph Believed (1:24-25)</vt:lpstr>
      <vt:lpstr>3.  Joseph followed God’s plan for him (1:24-25).</vt:lpstr>
      <vt:lpstr>3.  Joseph followed God’s plan for him.</vt:lpstr>
      <vt:lpstr>3.  Joseph followed God’s plan for him.</vt:lpstr>
      <vt:lpstr>Mary Worship</vt:lpstr>
      <vt:lpstr>Mary Worship</vt:lpstr>
      <vt:lpstr>Mary Worship</vt:lpstr>
      <vt:lpstr>Mary Worship</vt:lpstr>
      <vt:lpstr>Mary Worship</vt:lpstr>
      <vt:lpstr>Joseph</vt:lpstr>
      <vt:lpstr>How about you?</vt:lpstr>
      <vt:lpstr>The Gold and Ivory Tablecloth</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 HIS NAME JESUS FOR HE WILL SAVE HIS PEOPLE FROM THEIR SIN</dc:title>
  <dc:creator>Steve</dc:creator>
  <cp:lastModifiedBy>Chrissy Jackson</cp:lastModifiedBy>
  <cp:revision>38</cp:revision>
  <dcterms:created xsi:type="dcterms:W3CDTF">2015-12-08T16:27:39Z</dcterms:created>
  <dcterms:modified xsi:type="dcterms:W3CDTF">2020-12-12T20:14:59Z</dcterms:modified>
</cp:coreProperties>
</file>