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308" r:id="rId3"/>
    <p:sldId id="305" r:id="rId4"/>
    <p:sldId id="310" r:id="rId5"/>
    <p:sldId id="311" r:id="rId6"/>
    <p:sldId id="312" r:id="rId7"/>
    <p:sldId id="306" r:id="rId8"/>
    <p:sldId id="313" r:id="rId9"/>
    <p:sldId id="307" r:id="rId10"/>
    <p:sldId id="314" r:id="rId11"/>
    <p:sldId id="281" r:id="rId12"/>
    <p:sldId id="280" r:id="rId13"/>
    <p:sldId id="277" r:id="rId14"/>
    <p:sldId id="257" r:id="rId15"/>
    <p:sldId id="259" r:id="rId16"/>
    <p:sldId id="263" r:id="rId17"/>
    <p:sldId id="262" r:id="rId18"/>
    <p:sldId id="258" r:id="rId19"/>
    <p:sldId id="261" r:id="rId20"/>
    <p:sldId id="276" r:id="rId21"/>
    <p:sldId id="264" r:id="rId22"/>
    <p:sldId id="265" r:id="rId23"/>
    <p:sldId id="266" r:id="rId24"/>
    <p:sldId id="267" r:id="rId25"/>
    <p:sldId id="268" r:id="rId26"/>
    <p:sldId id="269" r:id="rId27"/>
    <p:sldId id="270" r:id="rId28"/>
    <p:sldId id="271" r:id="rId29"/>
    <p:sldId id="272" r:id="rId30"/>
    <p:sldId id="282" r:id="rId31"/>
    <p:sldId id="279" r:id="rId32"/>
    <p:sldId id="273" r:id="rId33"/>
    <p:sldId id="289" r:id="rId34"/>
    <p:sldId id="288" r:id="rId35"/>
    <p:sldId id="287" r:id="rId36"/>
    <p:sldId id="291" r:id="rId37"/>
    <p:sldId id="286" r:id="rId38"/>
    <p:sldId id="290" r:id="rId39"/>
    <p:sldId id="292" r:id="rId40"/>
    <p:sldId id="293" r:id="rId41"/>
    <p:sldId id="284" r:id="rId42"/>
    <p:sldId id="296" r:id="rId43"/>
    <p:sldId id="295" r:id="rId44"/>
    <p:sldId id="294" r:id="rId45"/>
    <p:sldId id="302" r:id="rId46"/>
    <p:sldId id="297" r:id="rId47"/>
    <p:sldId id="298" r:id="rId48"/>
    <p:sldId id="299" r:id="rId49"/>
    <p:sldId id="300" r:id="rId50"/>
    <p:sldId id="285" r:id="rId51"/>
    <p:sldId id="278" r:id="rId52"/>
    <p:sldId id="304" r:id="rId53"/>
    <p:sldId id="283" r:id="rId54"/>
    <p:sldId id="303"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A2AB6D-C96B-4453-B889-9B26EF3B6079}" type="datetimeFigureOut">
              <a:rPr lang="en-US" smtClean="0"/>
              <a:pPr/>
              <a:t>12/3/2020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459F1D-7D9C-465A-A86D-285CCF8BC6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459F1D-7D9C-465A-A86D-285CCF8BC6A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459F1D-7D9C-465A-A86D-285CCF8BC6A6}"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64025B69-8F9E-43C6-9473-525F864F11FA}"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025B69-8F9E-43C6-9473-525F864F11FA}"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4025B69-8F9E-43C6-9473-525F864F11FA}"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F659546-1773-4536-B0CF-FBCB33563054}" type="datetimeFigureOut">
              <a:rPr lang="en-US" smtClean="0"/>
              <a:pPr/>
              <a:t>12/3/2020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4025B69-8F9E-43C6-9473-525F864F11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6F659546-1773-4536-B0CF-FBCB33563054}" type="datetimeFigureOut">
              <a:rPr lang="en-US" smtClean="0"/>
              <a:pPr/>
              <a:t>12/3/2020</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64025B69-8F9E-43C6-9473-525F864F11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6F659546-1773-4536-B0CF-FBCB33563054}" type="datetimeFigureOut">
              <a:rPr lang="en-US" smtClean="0"/>
              <a:pPr/>
              <a:t>12/3/2020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64025B69-8F9E-43C6-9473-525F864F11F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762250"/>
          </a:xfrm>
        </p:spPr>
        <p:txBody>
          <a:bodyPr>
            <a:normAutofit/>
          </a:bodyPr>
          <a:lstStyle/>
          <a:p>
            <a:r>
              <a:rPr lang="en-US" sz="7200" dirty="0" smtClean="0"/>
              <a:t>The Virgin Mary</a:t>
            </a:r>
            <a:endParaRPr lang="en-US" sz="7200" dirty="0"/>
          </a:p>
        </p:txBody>
      </p:sp>
      <p:sp>
        <p:nvSpPr>
          <p:cNvPr id="3" name="Subtitle 2"/>
          <p:cNvSpPr>
            <a:spLocks noGrp="1"/>
          </p:cNvSpPr>
          <p:nvPr>
            <p:ph type="subTitle" idx="1"/>
          </p:nvPr>
        </p:nvSpPr>
        <p:spPr/>
        <p:txBody>
          <a:bodyPr/>
          <a:lstStyle/>
          <a:p>
            <a:r>
              <a:rPr lang="en-US" sz="4800" dirty="0" smtClean="0">
                <a:solidFill>
                  <a:schemeClr val="tx1"/>
                </a:solidFill>
              </a:rPr>
              <a:t>Luke 1:26-38</a:t>
            </a:r>
          </a:p>
          <a:p>
            <a:endParaRPr lang="en-US" dirty="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762250"/>
          </a:xfrm>
        </p:spPr>
        <p:txBody>
          <a:bodyPr>
            <a:normAutofit/>
          </a:bodyPr>
          <a:lstStyle/>
          <a:p>
            <a:r>
              <a:rPr lang="en-US" sz="7200" dirty="0" smtClean="0"/>
              <a:t>The Virgin Mary</a:t>
            </a:r>
            <a:endParaRPr lang="en-US" sz="7200" dirty="0"/>
          </a:p>
        </p:txBody>
      </p:sp>
      <p:sp>
        <p:nvSpPr>
          <p:cNvPr id="3" name="Subtitle 2"/>
          <p:cNvSpPr>
            <a:spLocks noGrp="1"/>
          </p:cNvSpPr>
          <p:nvPr>
            <p:ph type="subTitle" idx="1"/>
          </p:nvPr>
        </p:nvSpPr>
        <p:spPr/>
        <p:txBody>
          <a:bodyPr/>
          <a:lstStyle/>
          <a:p>
            <a:r>
              <a:rPr lang="en-US" sz="4800" dirty="0" smtClean="0">
                <a:solidFill>
                  <a:schemeClr val="tx1"/>
                </a:solidFill>
              </a:rPr>
              <a:t>Luke 1:26-38</a:t>
            </a:r>
          </a:p>
          <a:p>
            <a:endParaRPr lang="en-US" dirty="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Israel’s Messiah is Coming</a:t>
            </a:r>
            <a:endParaRPr lang="en-US" dirty="0"/>
          </a:p>
        </p:txBody>
      </p:sp>
      <p:sp>
        <p:nvSpPr>
          <p:cNvPr id="3" name="Content Placeholder 2"/>
          <p:cNvSpPr>
            <a:spLocks noGrp="1"/>
          </p:cNvSpPr>
          <p:nvPr>
            <p:ph idx="1"/>
          </p:nvPr>
        </p:nvSpPr>
        <p:spPr/>
        <p:txBody>
          <a:bodyPr/>
          <a:lstStyle/>
          <a:p>
            <a:r>
              <a:rPr lang="en-US" dirty="0" smtClean="0"/>
              <a:t>Israel taken captive --- 600 years before Christ.</a:t>
            </a:r>
          </a:p>
          <a:p>
            <a:r>
              <a:rPr lang="en-US" dirty="0" smtClean="0"/>
              <a:t>70 years in captivity.</a:t>
            </a:r>
          </a:p>
          <a:p>
            <a:r>
              <a:rPr lang="en-US" dirty="0" smtClean="0"/>
              <a:t>Daniel’s prophecy---70 weeks (of years).</a:t>
            </a:r>
          </a:p>
          <a:p>
            <a:r>
              <a:rPr lang="en-US" dirty="0" smtClean="0"/>
              <a:t>Daniel 9:26 --- From a decree to restore and rebuild Jerusalem…after 69 weeks (483 years) Messiah will be cut off.</a:t>
            </a:r>
          </a:p>
          <a:p>
            <a:r>
              <a:rPr lang="en-US" dirty="0" smtClean="0"/>
              <a:t>Nehemiah 2:1-8 --- March 14, 445 B.C.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Israel’s Messiah is Coming</a:t>
            </a:r>
            <a:endParaRPr lang="en-US" dirty="0"/>
          </a:p>
        </p:txBody>
      </p:sp>
      <p:sp>
        <p:nvSpPr>
          <p:cNvPr id="3" name="Content Placeholder 2"/>
          <p:cNvSpPr>
            <a:spLocks noGrp="1"/>
          </p:cNvSpPr>
          <p:nvPr>
            <p:ph idx="1"/>
          </p:nvPr>
        </p:nvSpPr>
        <p:spPr/>
        <p:txBody>
          <a:bodyPr/>
          <a:lstStyle/>
          <a:p>
            <a:r>
              <a:rPr lang="en-US" dirty="0" smtClean="0"/>
              <a:t>Some people were counting the years.</a:t>
            </a:r>
          </a:p>
          <a:p>
            <a:r>
              <a:rPr lang="en-US" dirty="0" smtClean="0"/>
              <a:t>Simeon---”He was waiting for the consolation of Israel” Luke 2:25.</a:t>
            </a:r>
          </a:p>
          <a:p>
            <a:r>
              <a:rPr lang="en-US" dirty="0" smtClean="0"/>
              <a:t>Anna the prophetess---”…was looking forward to the redemption of Jerusalem” (Luke 2:38).</a:t>
            </a:r>
          </a:p>
          <a:p>
            <a:r>
              <a:rPr lang="en-US" dirty="0" smtClean="0"/>
              <a:t>Magi--- “We have seen His star in the East”  (Matt. 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1:26-27</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400" dirty="0" smtClean="0"/>
              <a:t>“In the sixth month, God sent the angel Gabriel to Nazareth, a town in Galilee, to a virgin pledged to be married to a man named Joseph, a descendant of David.  The virgin’s name was Mary.”</a:t>
            </a:r>
            <a:endParaRPr lang="en-US"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295400"/>
            <a:ext cx="2590800" cy="3429000"/>
          </a:xfrm>
        </p:spPr>
        <p:txBody>
          <a:bodyPr>
            <a:normAutofit/>
          </a:bodyPr>
          <a:lstStyle/>
          <a:p>
            <a:r>
              <a:rPr lang="en-US" sz="4400" dirty="0" smtClean="0"/>
              <a:t>Market</a:t>
            </a:r>
            <a:br>
              <a:rPr lang="en-US" sz="4400" dirty="0" smtClean="0"/>
            </a:br>
            <a:r>
              <a:rPr lang="en-US" sz="4400" dirty="0" smtClean="0"/>
              <a:t>in</a:t>
            </a:r>
            <a:br>
              <a:rPr lang="en-US" sz="4400" dirty="0" smtClean="0"/>
            </a:br>
            <a:r>
              <a:rPr lang="en-US" sz="4400" dirty="0" smtClean="0"/>
              <a:t>Nazareth</a:t>
            </a:r>
            <a:endParaRPr lang="en-US" sz="4400" dirty="0"/>
          </a:p>
        </p:txBody>
      </p:sp>
      <p:pic>
        <p:nvPicPr>
          <p:cNvPr id="4" name="Content Placeholder 3" descr="20201202_104140.jpg"/>
          <p:cNvPicPr>
            <a:picLocks noGrp="1" noChangeAspect="1"/>
          </p:cNvPicPr>
          <p:nvPr>
            <p:ph idx="1"/>
          </p:nvPr>
        </p:nvPicPr>
        <p:blipFill>
          <a:blip r:embed="rId2" cstate="print"/>
          <a:stretch>
            <a:fillRect/>
          </a:stretch>
        </p:blipFill>
        <p:spPr>
          <a:xfrm>
            <a:off x="0" y="0"/>
            <a:ext cx="5426556" cy="6858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0" y="304800"/>
            <a:ext cx="2057400" cy="1630362"/>
          </a:xfrm>
        </p:spPr>
        <p:txBody>
          <a:bodyPr>
            <a:normAutofit/>
          </a:bodyPr>
          <a:lstStyle/>
          <a:p>
            <a:r>
              <a:rPr lang="en-US" dirty="0" smtClean="0"/>
              <a:t>Mary’s Well</a:t>
            </a:r>
            <a:endParaRPr lang="en-US" dirty="0"/>
          </a:p>
        </p:txBody>
      </p:sp>
      <p:pic>
        <p:nvPicPr>
          <p:cNvPr id="4" name="Content Placeholder 3" descr="20201202_104322.jpg"/>
          <p:cNvPicPr>
            <a:picLocks noGrp="1" noChangeAspect="1"/>
          </p:cNvPicPr>
          <p:nvPr>
            <p:ph idx="1"/>
          </p:nvPr>
        </p:nvPicPr>
        <p:blipFill>
          <a:blip r:embed="rId2" cstate="print"/>
          <a:stretch>
            <a:fillRect/>
          </a:stretch>
        </p:blipFill>
        <p:spPr>
          <a:xfrm>
            <a:off x="0" y="0"/>
            <a:ext cx="7162800" cy="71628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274638"/>
            <a:ext cx="2667000" cy="4144962"/>
          </a:xfrm>
        </p:spPr>
        <p:txBody>
          <a:bodyPr/>
          <a:lstStyle/>
          <a:p>
            <a:r>
              <a:rPr lang="en-US" dirty="0" smtClean="0"/>
              <a:t>Grotto of the </a:t>
            </a:r>
            <a:r>
              <a:rPr lang="en-US" dirty="0" err="1" smtClean="0"/>
              <a:t>Annuncia-tion</a:t>
            </a:r>
            <a:endParaRPr lang="en-US" dirty="0"/>
          </a:p>
        </p:txBody>
      </p:sp>
      <p:pic>
        <p:nvPicPr>
          <p:cNvPr id="4" name="Content Placeholder 3" descr="20201202_104404.jpg"/>
          <p:cNvPicPr>
            <a:picLocks noGrp="1" noChangeAspect="1"/>
          </p:cNvPicPr>
          <p:nvPr>
            <p:ph idx="1"/>
          </p:nvPr>
        </p:nvPicPr>
        <p:blipFill>
          <a:blip r:embed="rId2" cstate="print"/>
          <a:stretch>
            <a:fillRect/>
          </a:stretch>
        </p:blipFill>
        <p:spPr>
          <a:xfrm>
            <a:off x="0" y="-381000"/>
            <a:ext cx="6556086" cy="7570032"/>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0"/>
            <a:ext cx="3048000" cy="4449762"/>
          </a:xfrm>
        </p:spPr>
        <p:txBody>
          <a:bodyPr/>
          <a:lstStyle/>
          <a:p>
            <a:r>
              <a:rPr lang="en-US" dirty="0" smtClean="0"/>
              <a:t/>
            </a:r>
            <a:br>
              <a:rPr lang="en-US" dirty="0" smtClean="0"/>
            </a:br>
            <a:r>
              <a:rPr lang="en-US" sz="4000" dirty="0" smtClean="0"/>
              <a:t>The Church of the </a:t>
            </a:r>
            <a:r>
              <a:rPr lang="en-US" sz="3600" dirty="0" smtClean="0"/>
              <a:t>Annunciation</a:t>
            </a:r>
            <a:br>
              <a:rPr lang="en-US" sz="3600" dirty="0" smtClean="0"/>
            </a:br>
            <a:endParaRPr lang="en-US" sz="3600" dirty="0"/>
          </a:p>
        </p:txBody>
      </p:sp>
      <p:pic>
        <p:nvPicPr>
          <p:cNvPr id="4" name="Content Placeholder 3" descr="20201202_104422.jpg"/>
          <p:cNvPicPr>
            <a:picLocks noGrp="1" noChangeAspect="1"/>
          </p:cNvPicPr>
          <p:nvPr>
            <p:ph idx="1"/>
          </p:nvPr>
        </p:nvPicPr>
        <p:blipFill>
          <a:blip r:embed="rId2" cstate="print"/>
          <a:stretch>
            <a:fillRect/>
          </a:stretch>
        </p:blipFill>
        <p:spPr>
          <a:xfrm>
            <a:off x="-228600" y="0"/>
            <a:ext cx="629285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0" y="274638"/>
            <a:ext cx="2057400" cy="5059362"/>
          </a:xfrm>
        </p:spPr>
        <p:txBody>
          <a:bodyPr>
            <a:normAutofit/>
          </a:bodyPr>
          <a:lstStyle/>
          <a:p>
            <a:r>
              <a:rPr lang="en-US" dirty="0" smtClean="0"/>
              <a:t>Church of St. Gabriel</a:t>
            </a:r>
            <a:br>
              <a:rPr lang="en-US" dirty="0" smtClean="0"/>
            </a:br>
            <a:r>
              <a:rPr lang="en-US" dirty="0" smtClean="0"/>
              <a:t>12</a:t>
            </a:r>
            <a:r>
              <a:rPr lang="en-US" baseline="30000" dirty="0" smtClean="0"/>
              <a:t>th</a:t>
            </a:r>
            <a:r>
              <a:rPr lang="en-US" dirty="0" smtClean="0"/>
              <a:t> </a:t>
            </a:r>
            <a:br>
              <a:rPr lang="en-US" dirty="0" smtClean="0"/>
            </a:br>
            <a:r>
              <a:rPr lang="en-US" dirty="0" smtClean="0"/>
              <a:t>Century</a:t>
            </a:r>
            <a:endParaRPr lang="en-US" dirty="0"/>
          </a:p>
        </p:txBody>
      </p:sp>
      <p:pic>
        <p:nvPicPr>
          <p:cNvPr id="4" name="Content Placeholder 3" descr="20201202_104202.jpg"/>
          <p:cNvPicPr>
            <a:picLocks noGrp="1" noChangeAspect="1"/>
          </p:cNvPicPr>
          <p:nvPr>
            <p:ph idx="1"/>
          </p:nvPr>
        </p:nvPicPr>
        <p:blipFill>
          <a:blip r:embed="rId2" cstate="print"/>
          <a:stretch>
            <a:fillRect/>
          </a:stretch>
        </p:blipFill>
        <p:spPr>
          <a:xfrm>
            <a:off x="0" y="-304800"/>
            <a:ext cx="7162800" cy="71628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838200"/>
            <a:ext cx="2895600" cy="4191000"/>
          </a:xfrm>
        </p:spPr>
        <p:txBody>
          <a:bodyPr/>
          <a:lstStyle/>
          <a:p>
            <a:r>
              <a:rPr lang="en-US" sz="4400" dirty="0" smtClean="0"/>
              <a:t>Church of St. Gabriel</a:t>
            </a:r>
            <a:endParaRPr lang="en-US" sz="4400" dirty="0"/>
          </a:p>
        </p:txBody>
      </p:sp>
      <p:pic>
        <p:nvPicPr>
          <p:cNvPr id="1026" name="Picture 2" descr="C:\Users\jshok\Downloads\20201202_104444.jpg"/>
          <p:cNvPicPr>
            <a:picLocks noGrp="1" noChangeAspect="1" noChangeArrowheads="1"/>
          </p:cNvPicPr>
          <p:nvPr>
            <p:ph idx="1"/>
          </p:nvPr>
        </p:nvPicPr>
        <p:blipFill>
          <a:blip r:embed="rId2" cstate="print"/>
          <a:srcRect/>
          <a:stretch>
            <a:fillRect/>
          </a:stretch>
        </p:blipFill>
        <p:spPr bwMode="auto">
          <a:xfrm>
            <a:off x="0" y="0"/>
            <a:ext cx="6163714" cy="735474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35241.jpg"/>
          <p:cNvPicPr>
            <a:picLocks noGrp="1" noChangeAspect="1"/>
          </p:cNvPicPr>
          <p:nvPr>
            <p:ph idx="1"/>
          </p:nvPr>
        </p:nvPicPr>
        <p:blipFill>
          <a:blip r:embed="rId2" cstate="print"/>
          <a:stretch>
            <a:fillRect/>
          </a:stretch>
        </p:blipFill>
        <p:spPr>
          <a:xfrm>
            <a:off x="1752600" y="1752600"/>
            <a:ext cx="60960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Luke 1:26-38</a:t>
            </a:r>
            <a:endParaRPr lang="en-US" sz="54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1:26-27</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400" dirty="0" smtClean="0"/>
              <a:t>“In the sixth month, God sent the angel Gabriel to Nazareth, a town in Galilee, to a virgin pledged to be married to a man named Joseph, a descendant of David.  The virgin’s name was Mary.”</a:t>
            </a:r>
            <a:endParaRPr lang="en-US" sz="4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1:28</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sz="4400" dirty="0" smtClean="0"/>
              <a:t>“The angel went to her and said,  “Greetings, you who are highly favored!  The Lord is with you.”</a:t>
            </a:r>
            <a:endParaRPr lang="en-US" sz="4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1:29-30</a:t>
            </a:r>
            <a:endParaRPr lang="en-US" dirty="0"/>
          </a:p>
        </p:txBody>
      </p:sp>
      <p:sp>
        <p:nvSpPr>
          <p:cNvPr id="3" name="Content Placeholder 2"/>
          <p:cNvSpPr>
            <a:spLocks noGrp="1"/>
          </p:cNvSpPr>
          <p:nvPr>
            <p:ph idx="1"/>
          </p:nvPr>
        </p:nvSpPr>
        <p:spPr>
          <a:xfrm>
            <a:off x="914400" y="1219200"/>
            <a:ext cx="7772400" cy="5136360"/>
          </a:xfrm>
        </p:spPr>
        <p:txBody>
          <a:bodyPr>
            <a:normAutofit/>
          </a:bodyPr>
          <a:lstStyle/>
          <a:p>
            <a:r>
              <a:rPr lang="en-US" sz="4000" dirty="0" smtClean="0"/>
              <a:t>“Mary was greatly troubled at his words and wondered what kind of greeting this might be.  But the angel said to her,  “Do  not be afraid, Mary, you have found favor with God.”</a:t>
            </a:r>
            <a:endParaRPr lang="en-US" sz="4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1:31-32</a:t>
            </a:r>
            <a:endParaRPr lang="en-US" dirty="0"/>
          </a:p>
        </p:txBody>
      </p:sp>
      <p:sp>
        <p:nvSpPr>
          <p:cNvPr id="3" name="Content Placeholder 2"/>
          <p:cNvSpPr>
            <a:spLocks noGrp="1"/>
          </p:cNvSpPr>
          <p:nvPr>
            <p:ph idx="1"/>
          </p:nvPr>
        </p:nvSpPr>
        <p:spPr>
          <a:xfrm>
            <a:off x="914400" y="1219200"/>
            <a:ext cx="7772400" cy="5136360"/>
          </a:xfrm>
        </p:spPr>
        <p:txBody>
          <a:bodyPr>
            <a:noAutofit/>
          </a:bodyPr>
          <a:lstStyle/>
          <a:p>
            <a:r>
              <a:rPr lang="en-US" sz="4400" dirty="0" smtClean="0"/>
              <a:t>“You will be with child and give birth to a son, and you are to give him the name Jesus.  He will be great and will be called the Son of the Most High.  The Lord God will give him the throne of his father David.”</a:t>
            </a:r>
            <a:endParaRPr lang="en-US" sz="4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1:33</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800" dirty="0" smtClean="0"/>
              <a:t>“And he will reign over the house of Jacob forever; his kingdom will never end.”</a:t>
            </a:r>
            <a:endParaRPr lang="en-US" sz="4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1:34</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800" dirty="0" smtClean="0"/>
              <a:t>“How will this be,” Mary asked the angel, “since I am a virgin?”</a:t>
            </a:r>
            <a:endParaRPr lang="en-US" sz="4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1:35</a:t>
            </a:r>
            <a:endParaRPr lang="en-US" dirty="0"/>
          </a:p>
        </p:txBody>
      </p:sp>
      <p:sp>
        <p:nvSpPr>
          <p:cNvPr id="3" name="Content Placeholder 2"/>
          <p:cNvSpPr>
            <a:spLocks noGrp="1"/>
          </p:cNvSpPr>
          <p:nvPr>
            <p:ph idx="1"/>
          </p:nvPr>
        </p:nvSpPr>
        <p:spPr>
          <a:xfrm>
            <a:off x="914400" y="1219200"/>
            <a:ext cx="7772400" cy="5136360"/>
          </a:xfrm>
        </p:spPr>
        <p:txBody>
          <a:bodyPr>
            <a:normAutofit/>
          </a:bodyPr>
          <a:lstStyle/>
          <a:p>
            <a:r>
              <a:rPr lang="en-US" sz="4400" dirty="0" smtClean="0"/>
              <a:t>“The angel answered, “The Holy Spirit will come upon you, and the power of the Most High will overshadow you.  So the holy one to be born will be called the Son of God.”</a:t>
            </a:r>
            <a:endParaRPr lang="en-US" sz="4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1:36-37</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400" dirty="0" smtClean="0"/>
              <a:t>“Even Elizabeth your relative is going to have a child in her old age, and she who was said to be  barren is in her sixth month.  For nothing is impossible with God .”</a:t>
            </a:r>
            <a:endParaRPr lang="en-US" sz="4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1:38</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sz="4400" dirty="0" smtClean="0"/>
              <a:t>“I am the Lord’s servant,” Mary answered.  “May it be to me as you have said.” Then the angel left her.”</a:t>
            </a:r>
            <a:endParaRPr lang="en-US" sz="4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35219.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The heavens have been silent</a:t>
            </a:r>
            <a:br>
              <a:rPr lang="en-US" dirty="0" smtClean="0"/>
            </a:br>
            <a:r>
              <a:rPr lang="en-US" dirty="0" smtClean="0"/>
              <a:t>for 400 years.</a:t>
            </a:r>
            <a:endParaRPr lang="en-US" dirty="0"/>
          </a:p>
        </p:txBody>
      </p:sp>
      <p:sp>
        <p:nvSpPr>
          <p:cNvPr id="3" name="Content Placeholder 2"/>
          <p:cNvSpPr>
            <a:spLocks noGrp="1"/>
          </p:cNvSpPr>
          <p:nvPr>
            <p:ph idx="1"/>
          </p:nvPr>
        </p:nvSpPr>
        <p:spPr/>
        <p:txBody>
          <a:bodyPr>
            <a:normAutofit/>
          </a:bodyPr>
          <a:lstStyle/>
          <a:p>
            <a:r>
              <a:rPr lang="en-US" sz="4400" dirty="0" smtClean="0"/>
              <a:t>God was right on schedule.</a:t>
            </a:r>
          </a:p>
          <a:p>
            <a:r>
              <a:rPr lang="en-US" sz="4400" dirty="0" smtClean="0"/>
              <a:t>“The plan of him who works out everything in conformity with the purpose of his will” </a:t>
            </a:r>
          </a:p>
          <a:p>
            <a:pPr marL="0" indent="0">
              <a:buNone/>
            </a:pPr>
            <a:r>
              <a:rPr lang="en-US" sz="4400" dirty="0" smtClean="0"/>
              <a:t>   (Eph. 1:11).</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heavens have been silent</a:t>
            </a:r>
            <a:br>
              <a:rPr lang="en-US" dirty="0" smtClean="0"/>
            </a:br>
            <a:r>
              <a:rPr lang="en-US" dirty="0" smtClean="0"/>
              <a:t>for 400 years.</a:t>
            </a:r>
            <a:endParaRPr lang="en-US" dirty="0"/>
          </a:p>
        </p:txBody>
      </p:sp>
      <p:sp>
        <p:nvSpPr>
          <p:cNvPr id="3" name="Content Placeholder 2"/>
          <p:cNvSpPr>
            <a:spLocks noGrp="1"/>
          </p:cNvSpPr>
          <p:nvPr>
            <p:ph idx="1"/>
          </p:nvPr>
        </p:nvSpPr>
        <p:spPr>
          <a:xfrm>
            <a:off x="914400" y="1295400"/>
            <a:ext cx="7772400" cy="5060160"/>
          </a:xfrm>
        </p:spPr>
        <p:txBody>
          <a:bodyPr/>
          <a:lstStyle/>
          <a:p>
            <a:pPr>
              <a:buNone/>
            </a:pPr>
            <a:endParaRPr lang="en-US" dirty="0" smtClean="0"/>
          </a:p>
          <a:p>
            <a:r>
              <a:rPr lang="en-US" sz="4000" dirty="0" smtClean="0"/>
              <a:t>“But when the time had fully come, God sent his Son, born of a woman, born under law, to redeem us…” (Gal. 4:4).</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53200" y="3694471"/>
            <a:ext cx="2179320" cy="31635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545336"/>
          </a:xfrm>
        </p:spPr>
        <p:txBody>
          <a:bodyPr/>
          <a:lstStyle/>
          <a:p>
            <a:r>
              <a:rPr lang="en-US" sz="5400" dirty="0" smtClean="0"/>
              <a:t>4 Crucial Facts Mary needs to know.</a:t>
            </a:r>
            <a:endParaRPr lang="en-US" sz="5400" dirty="0"/>
          </a:p>
        </p:txBody>
      </p:sp>
      <p:sp>
        <p:nvSpPr>
          <p:cNvPr id="3" name="Content Placeholder 2"/>
          <p:cNvSpPr>
            <a:spLocks noGrp="1"/>
          </p:cNvSpPr>
          <p:nvPr>
            <p:ph idx="1"/>
          </p:nvPr>
        </p:nvSpPr>
        <p:spPr>
          <a:xfrm>
            <a:off x="914400" y="2667000"/>
            <a:ext cx="7772400" cy="3688560"/>
          </a:xfrm>
        </p:spPr>
        <p:txBody>
          <a:bodyPr>
            <a:normAutofit/>
          </a:bodyPr>
          <a:lstStyle/>
          <a:p>
            <a:r>
              <a:rPr lang="en-US" sz="4400" dirty="0" smtClean="0"/>
              <a:t>1.  The virgin will conceive and give birth to a human baby boy. (Luke 1:31)</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1:34</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800" dirty="0" smtClean="0"/>
              <a:t>“How will this be,” Mary asked the angel, “since I am a virgin?”</a:t>
            </a:r>
            <a:endParaRPr lang="en-US" sz="4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7:14</a:t>
            </a:r>
            <a:endParaRPr lang="en-US" dirty="0"/>
          </a:p>
        </p:txBody>
      </p:sp>
      <p:sp>
        <p:nvSpPr>
          <p:cNvPr id="3" name="Content Placeholder 2"/>
          <p:cNvSpPr>
            <a:spLocks noGrp="1"/>
          </p:cNvSpPr>
          <p:nvPr>
            <p:ph idx="1"/>
          </p:nvPr>
        </p:nvSpPr>
        <p:spPr/>
        <p:txBody>
          <a:bodyPr>
            <a:normAutofit/>
          </a:bodyPr>
          <a:lstStyle/>
          <a:p>
            <a:r>
              <a:rPr lang="en-US" sz="4400" dirty="0" smtClean="0"/>
              <a:t>“Therefore the Lord himself will give you a sign:  The virgin will be with child and will give birth to a son, and will call him Immanuel.”</a:t>
            </a:r>
            <a:endParaRPr lang="en-US" sz="4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545336"/>
          </a:xfrm>
        </p:spPr>
        <p:txBody>
          <a:bodyPr/>
          <a:lstStyle/>
          <a:p>
            <a:r>
              <a:rPr lang="en-US" sz="5400" dirty="0" smtClean="0"/>
              <a:t>4 Crucial Facts Mary needs to know.</a:t>
            </a:r>
            <a:endParaRPr lang="en-US" sz="5400" dirty="0"/>
          </a:p>
        </p:txBody>
      </p:sp>
      <p:sp>
        <p:nvSpPr>
          <p:cNvPr id="3" name="Content Placeholder 2"/>
          <p:cNvSpPr>
            <a:spLocks noGrp="1"/>
          </p:cNvSpPr>
          <p:nvPr>
            <p:ph idx="1"/>
          </p:nvPr>
        </p:nvSpPr>
        <p:spPr>
          <a:xfrm>
            <a:off x="914400" y="2667000"/>
            <a:ext cx="7772400" cy="3688560"/>
          </a:xfrm>
        </p:spPr>
        <p:txBody>
          <a:bodyPr>
            <a:normAutofit/>
          </a:bodyPr>
          <a:lstStyle/>
          <a:p>
            <a:r>
              <a:rPr lang="en-US" sz="4400" dirty="0" smtClean="0"/>
              <a:t>2. God Himself is coming in human form.  (Luke 1:32)</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1:31-32</a:t>
            </a:r>
            <a:endParaRPr lang="en-US" dirty="0"/>
          </a:p>
        </p:txBody>
      </p:sp>
      <p:sp>
        <p:nvSpPr>
          <p:cNvPr id="3" name="Content Placeholder 2"/>
          <p:cNvSpPr>
            <a:spLocks noGrp="1"/>
          </p:cNvSpPr>
          <p:nvPr>
            <p:ph idx="1"/>
          </p:nvPr>
        </p:nvSpPr>
        <p:spPr>
          <a:xfrm>
            <a:off x="914400" y="1219200"/>
            <a:ext cx="7772400" cy="5136360"/>
          </a:xfrm>
        </p:spPr>
        <p:txBody>
          <a:bodyPr>
            <a:noAutofit/>
          </a:bodyPr>
          <a:lstStyle/>
          <a:p>
            <a:r>
              <a:rPr lang="en-US" sz="4400" dirty="0" smtClean="0"/>
              <a:t>“You will be with child and give birth to a son, and you are to give him the name Jesus.  He will be great and will be called the Son of the Most High.”</a:t>
            </a:r>
            <a:endParaRPr lang="en-US" sz="4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545336"/>
          </a:xfrm>
        </p:spPr>
        <p:txBody>
          <a:bodyPr/>
          <a:lstStyle/>
          <a:p>
            <a:r>
              <a:rPr lang="en-US" sz="5400" dirty="0" smtClean="0"/>
              <a:t>4 Crucial Facts Mary needs to know.</a:t>
            </a:r>
            <a:endParaRPr lang="en-US" sz="5400" dirty="0"/>
          </a:p>
        </p:txBody>
      </p:sp>
      <p:sp>
        <p:nvSpPr>
          <p:cNvPr id="3" name="Content Placeholder 2"/>
          <p:cNvSpPr>
            <a:spLocks noGrp="1"/>
          </p:cNvSpPr>
          <p:nvPr>
            <p:ph idx="1"/>
          </p:nvPr>
        </p:nvSpPr>
        <p:spPr>
          <a:xfrm>
            <a:off x="914400" y="2667000"/>
            <a:ext cx="7772400" cy="3688560"/>
          </a:xfrm>
        </p:spPr>
        <p:txBody>
          <a:bodyPr>
            <a:normAutofit/>
          </a:bodyPr>
          <a:lstStyle/>
          <a:p>
            <a:r>
              <a:rPr lang="en-US" sz="4400" dirty="0" smtClean="0"/>
              <a:t>3. He will be named Jesus because “He will save His people from their sins.”      (Luke 1:31 &amp; Matthew 1:21)</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4:12</a:t>
            </a:r>
            <a:endParaRPr lang="en-US" dirty="0"/>
          </a:p>
        </p:txBody>
      </p:sp>
      <p:sp>
        <p:nvSpPr>
          <p:cNvPr id="3" name="Content Placeholder 2"/>
          <p:cNvSpPr>
            <a:spLocks noGrp="1"/>
          </p:cNvSpPr>
          <p:nvPr>
            <p:ph idx="1"/>
          </p:nvPr>
        </p:nvSpPr>
        <p:spPr/>
        <p:txBody>
          <a:bodyPr>
            <a:normAutofit/>
          </a:bodyPr>
          <a:lstStyle/>
          <a:p>
            <a:r>
              <a:rPr lang="en-US" sz="4400" dirty="0" smtClean="0"/>
              <a:t>“Salvation is found in no one else, for there is no other name under  heaven given to men by which we must be saved.”</a:t>
            </a:r>
            <a:endParaRPr lang="en-US" sz="4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2:38</a:t>
            </a:r>
            <a:endParaRPr lang="en-US" dirty="0"/>
          </a:p>
        </p:txBody>
      </p:sp>
      <p:sp>
        <p:nvSpPr>
          <p:cNvPr id="3" name="Content Placeholder 2"/>
          <p:cNvSpPr>
            <a:spLocks noGrp="1"/>
          </p:cNvSpPr>
          <p:nvPr>
            <p:ph idx="1"/>
          </p:nvPr>
        </p:nvSpPr>
        <p:spPr/>
        <p:txBody>
          <a:bodyPr>
            <a:normAutofit/>
          </a:bodyPr>
          <a:lstStyle/>
          <a:p>
            <a:r>
              <a:rPr lang="en-US" sz="4400" dirty="0" smtClean="0"/>
              <a:t>“Peter replied,  “Repent and be baptized, every one of you, in the name of Jesus Christ for the forgiveness of your sins.”</a:t>
            </a:r>
            <a:endParaRPr lang="en-US" sz="4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40449 (1).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Hebrews 10:10</a:t>
            </a:r>
            <a:endParaRPr lang="en-US" dirty="0"/>
          </a:p>
        </p:txBody>
      </p:sp>
      <p:sp>
        <p:nvSpPr>
          <p:cNvPr id="3" name="Content Placeholder 2"/>
          <p:cNvSpPr>
            <a:spLocks noGrp="1"/>
          </p:cNvSpPr>
          <p:nvPr>
            <p:ph idx="1"/>
          </p:nvPr>
        </p:nvSpPr>
        <p:spPr/>
        <p:txBody>
          <a:bodyPr>
            <a:normAutofit/>
          </a:bodyPr>
          <a:lstStyle/>
          <a:p>
            <a:r>
              <a:rPr lang="en-US" sz="4400" dirty="0" smtClean="0"/>
              <a:t>“…We have been made holy through the sacrifice of the body of Jesus Christ once for all.”</a:t>
            </a:r>
            <a:endParaRPr lang="en-US" sz="4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545336"/>
          </a:xfrm>
        </p:spPr>
        <p:txBody>
          <a:bodyPr/>
          <a:lstStyle/>
          <a:p>
            <a:r>
              <a:rPr lang="en-US" sz="5400" dirty="0" smtClean="0"/>
              <a:t>4 Crucial Facts Mary needs to know.</a:t>
            </a:r>
            <a:endParaRPr lang="en-US" sz="5400" dirty="0"/>
          </a:p>
        </p:txBody>
      </p:sp>
      <p:sp>
        <p:nvSpPr>
          <p:cNvPr id="3" name="Content Placeholder 2"/>
          <p:cNvSpPr>
            <a:spLocks noGrp="1"/>
          </p:cNvSpPr>
          <p:nvPr>
            <p:ph idx="1"/>
          </p:nvPr>
        </p:nvSpPr>
        <p:spPr>
          <a:xfrm>
            <a:off x="914400" y="2667000"/>
            <a:ext cx="7772400" cy="3688560"/>
          </a:xfrm>
        </p:spPr>
        <p:txBody>
          <a:bodyPr>
            <a:normAutofit/>
          </a:bodyPr>
          <a:lstStyle/>
          <a:p>
            <a:r>
              <a:rPr lang="en-US" sz="4400" dirty="0" smtClean="0"/>
              <a:t>4.  He will be King of Israel.  (Luke 1:32-33)</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1:32</a:t>
            </a:r>
            <a:endParaRPr lang="en-US" dirty="0"/>
          </a:p>
        </p:txBody>
      </p:sp>
      <p:sp>
        <p:nvSpPr>
          <p:cNvPr id="3" name="Content Placeholder 2"/>
          <p:cNvSpPr>
            <a:spLocks noGrp="1"/>
          </p:cNvSpPr>
          <p:nvPr>
            <p:ph idx="1"/>
          </p:nvPr>
        </p:nvSpPr>
        <p:spPr>
          <a:xfrm>
            <a:off x="914400" y="1219200"/>
            <a:ext cx="7772400" cy="5136360"/>
          </a:xfrm>
        </p:spPr>
        <p:txBody>
          <a:bodyPr>
            <a:noAutofit/>
          </a:bodyPr>
          <a:lstStyle/>
          <a:p>
            <a:r>
              <a:rPr lang="en-US" sz="4400" dirty="0" smtClean="0"/>
              <a:t>“The Lord God will give him the throne of his father David.”</a:t>
            </a:r>
            <a:endParaRPr lang="en-US" sz="4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1:33</a:t>
            </a:r>
            <a:endParaRPr lang="en-US" dirty="0"/>
          </a:p>
        </p:txBody>
      </p:sp>
      <p:sp>
        <p:nvSpPr>
          <p:cNvPr id="3" name="Content Placeholder 2"/>
          <p:cNvSpPr>
            <a:spLocks noGrp="1"/>
          </p:cNvSpPr>
          <p:nvPr>
            <p:ph idx="1"/>
          </p:nvPr>
        </p:nvSpPr>
        <p:spPr>
          <a:xfrm>
            <a:off x="914400" y="1295400"/>
            <a:ext cx="7772400" cy="5060160"/>
          </a:xfrm>
        </p:spPr>
        <p:txBody>
          <a:bodyPr>
            <a:normAutofit/>
          </a:bodyPr>
          <a:lstStyle/>
          <a:p>
            <a:r>
              <a:rPr lang="en-US" sz="4800" dirty="0" smtClean="0"/>
              <a:t>“And he will reign over the house of Jacob forever; his kingdom will never end.”</a:t>
            </a:r>
            <a:endParaRPr lang="en-US" sz="4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Kingdom Reign</a:t>
            </a:r>
            <a:endParaRPr lang="en-US" dirty="0"/>
          </a:p>
        </p:txBody>
      </p:sp>
      <p:sp>
        <p:nvSpPr>
          <p:cNvPr id="3" name="Content Placeholder 2"/>
          <p:cNvSpPr>
            <a:spLocks noGrp="1"/>
          </p:cNvSpPr>
          <p:nvPr>
            <p:ph idx="1"/>
          </p:nvPr>
        </p:nvSpPr>
        <p:spPr/>
        <p:txBody>
          <a:bodyPr/>
          <a:lstStyle/>
          <a:p>
            <a:r>
              <a:rPr lang="en-US" sz="4000" dirty="0" smtClean="0"/>
              <a:t>God has had this in His plan from the beginning.</a:t>
            </a:r>
          </a:p>
          <a:p>
            <a:r>
              <a:rPr lang="en-US" sz="4000" dirty="0" smtClean="0"/>
              <a:t>Israel as a nation rejected Him, but it did not thwart God’s plan</a:t>
            </a:r>
            <a:r>
              <a:rPr lang="en-US" dirty="0" smtClean="0"/>
              <a: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Lord’s Prayer</a:t>
            </a:r>
            <a:endParaRPr lang="en-US" dirty="0"/>
          </a:p>
        </p:txBody>
      </p:sp>
      <p:sp>
        <p:nvSpPr>
          <p:cNvPr id="3" name="Content Placeholder 2"/>
          <p:cNvSpPr>
            <a:spLocks noGrp="1"/>
          </p:cNvSpPr>
          <p:nvPr>
            <p:ph idx="1"/>
          </p:nvPr>
        </p:nvSpPr>
        <p:spPr/>
        <p:txBody>
          <a:bodyPr>
            <a:normAutofit/>
          </a:bodyPr>
          <a:lstStyle/>
          <a:p>
            <a:r>
              <a:rPr lang="en-US" sz="4400" dirty="0" smtClean="0"/>
              <a:t>“Your kingdom come, your will be done on earth as it is in heaven…”  (Matthew 6:10).</a:t>
            </a:r>
            <a:endParaRPr lang="en-US" sz="4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Romans 11:1-2</a:t>
            </a:r>
            <a:endParaRPr lang="en-US" dirty="0"/>
          </a:p>
        </p:txBody>
      </p:sp>
      <p:sp>
        <p:nvSpPr>
          <p:cNvPr id="3" name="Content Placeholder 2"/>
          <p:cNvSpPr>
            <a:spLocks noGrp="1"/>
          </p:cNvSpPr>
          <p:nvPr>
            <p:ph idx="1"/>
          </p:nvPr>
        </p:nvSpPr>
        <p:spPr/>
        <p:txBody>
          <a:bodyPr>
            <a:normAutofit/>
          </a:bodyPr>
          <a:lstStyle/>
          <a:p>
            <a:r>
              <a:rPr lang="en-US" sz="4000" dirty="0" smtClean="0"/>
              <a:t>“I ask then: Did God reject his people? By no means!...God did not reject his people, whom he foreknew.”</a:t>
            </a:r>
            <a:endParaRPr lang="en-US" sz="4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Romans 11:25</a:t>
            </a:r>
            <a:endParaRPr lang="en-US" dirty="0"/>
          </a:p>
        </p:txBody>
      </p:sp>
      <p:sp>
        <p:nvSpPr>
          <p:cNvPr id="3" name="Content Placeholder 2"/>
          <p:cNvSpPr>
            <a:spLocks noGrp="1"/>
          </p:cNvSpPr>
          <p:nvPr>
            <p:ph idx="1"/>
          </p:nvPr>
        </p:nvSpPr>
        <p:spPr>
          <a:xfrm>
            <a:off x="914400" y="1219200"/>
            <a:ext cx="7772400" cy="5136360"/>
          </a:xfrm>
        </p:spPr>
        <p:txBody>
          <a:bodyPr>
            <a:normAutofit/>
          </a:bodyPr>
          <a:lstStyle/>
          <a:p>
            <a:r>
              <a:rPr lang="en-US" sz="4000" dirty="0" smtClean="0"/>
              <a:t>“I do not want you to be ignorant of this mystery, brothers, so that you may not be conceited: Israel has experienced a hardening in part until the full number of the Gentiles has come in.”</a:t>
            </a:r>
            <a:endParaRPr lang="en-US" sz="4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Romans 11:26,27</a:t>
            </a:r>
            <a:endParaRPr lang="en-US" dirty="0"/>
          </a:p>
        </p:txBody>
      </p:sp>
      <p:sp>
        <p:nvSpPr>
          <p:cNvPr id="3" name="Content Placeholder 2"/>
          <p:cNvSpPr>
            <a:spLocks noGrp="1"/>
          </p:cNvSpPr>
          <p:nvPr>
            <p:ph idx="1"/>
          </p:nvPr>
        </p:nvSpPr>
        <p:spPr/>
        <p:txBody>
          <a:bodyPr>
            <a:normAutofit/>
          </a:bodyPr>
          <a:lstStyle/>
          <a:p>
            <a:r>
              <a:rPr lang="en-US" sz="4400" dirty="0" smtClean="0"/>
              <a:t>“And so all Israel will be saved…”</a:t>
            </a:r>
          </a:p>
          <a:p>
            <a:r>
              <a:rPr lang="en-US" sz="4400" dirty="0" smtClean="0"/>
              <a:t>“When I take away their sins.”</a:t>
            </a:r>
            <a:endParaRPr lang="en-US" sz="4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19:11ff</a:t>
            </a:r>
            <a:endParaRPr lang="en-US" dirty="0"/>
          </a:p>
        </p:txBody>
      </p:sp>
      <p:sp>
        <p:nvSpPr>
          <p:cNvPr id="3" name="Content Placeholder 2"/>
          <p:cNvSpPr>
            <a:spLocks noGrp="1"/>
          </p:cNvSpPr>
          <p:nvPr>
            <p:ph idx="1"/>
          </p:nvPr>
        </p:nvSpPr>
        <p:spPr>
          <a:xfrm>
            <a:off x="914400" y="1219200"/>
            <a:ext cx="7772400" cy="5136360"/>
          </a:xfrm>
        </p:spPr>
        <p:txBody>
          <a:bodyPr>
            <a:normAutofit/>
          </a:bodyPr>
          <a:lstStyle/>
          <a:p>
            <a:r>
              <a:rPr lang="en-US" sz="4000" dirty="0" smtClean="0"/>
              <a:t>“I saw heaven standing open and there before me was a white horse, whose rider is called Faithful and True…His name is the Word of God…He will rule them with an iron scepter….KING OF KINGS AND LORD OF LORDS.”</a:t>
            </a:r>
            <a:endParaRPr lang="en-US"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40407 (1).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545336"/>
          </a:xfrm>
        </p:spPr>
        <p:txBody>
          <a:bodyPr/>
          <a:lstStyle/>
          <a:p>
            <a:r>
              <a:rPr lang="en-US" sz="5400" dirty="0" smtClean="0"/>
              <a:t>4 Crucial Facts Mary needs to know.</a:t>
            </a:r>
            <a:endParaRPr lang="en-US" sz="5400" dirty="0"/>
          </a:p>
        </p:txBody>
      </p:sp>
      <p:sp>
        <p:nvSpPr>
          <p:cNvPr id="3" name="Content Placeholder 2"/>
          <p:cNvSpPr>
            <a:spLocks noGrp="1"/>
          </p:cNvSpPr>
          <p:nvPr>
            <p:ph idx="1"/>
          </p:nvPr>
        </p:nvSpPr>
        <p:spPr>
          <a:xfrm>
            <a:off x="914400" y="2667000"/>
            <a:ext cx="7772400" cy="3688560"/>
          </a:xfrm>
        </p:spPr>
        <p:txBody>
          <a:bodyPr>
            <a:normAutofit/>
          </a:bodyPr>
          <a:lstStyle/>
          <a:p>
            <a:r>
              <a:rPr lang="en-US" sz="4000" dirty="0" smtClean="0"/>
              <a:t>1. Virgin Conception.</a:t>
            </a:r>
          </a:p>
          <a:p>
            <a:r>
              <a:rPr lang="en-US" sz="4000" dirty="0" smtClean="0"/>
              <a:t>2. God will become Man.</a:t>
            </a:r>
          </a:p>
          <a:p>
            <a:r>
              <a:rPr lang="en-US" sz="4000" dirty="0" smtClean="0"/>
              <a:t>3. Jesus will save His people from sin.</a:t>
            </a:r>
          </a:p>
          <a:p>
            <a:r>
              <a:rPr lang="en-US" sz="4000" dirty="0" smtClean="0"/>
              <a:t>4. He will Rule over Israel forever.</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you respond to God’s Word?</a:t>
            </a:r>
            <a:endParaRPr lang="en-US" dirty="0"/>
          </a:p>
        </p:txBody>
      </p:sp>
      <p:sp>
        <p:nvSpPr>
          <p:cNvPr id="3" name="Content Placeholder 2"/>
          <p:cNvSpPr>
            <a:spLocks noGrp="1"/>
          </p:cNvSpPr>
          <p:nvPr>
            <p:ph idx="1"/>
          </p:nvPr>
        </p:nvSpPr>
        <p:spPr/>
        <p:txBody>
          <a:bodyPr>
            <a:normAutofit/>
          </a:bodyPr>
          <a:lstStyle/>
          <a:p>
            <a:r>
              <a:rPr lang="en-US" sz="4000" dirty="0" smtClean="0"/>
              <a:t>“I can do everything through him who gives me strength.”          (Phil. 4:13).</a:t>
            </a:r>
          </a:p>
          <a:p>
            <a:r>
              <a:rPr lang="en-US" sz="4000" dirty="0" smtClean="0"/>
              <a:t>“If you love me, you will obey what I command.”                      (John 14:15)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1:38</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sz="4400" dirty="0" smtClean="0"/>
              <a:t>“I am the Lord’s servant,” Mary answered.  “May it be to me as you have said.”</a:t>
            </a:r>
            <a:endParaRPr lang="en-US" sz="4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you respond to God’s Word?</a:t>
            </a:r>
            <a:endParaRPr lang="en-US" dirty="0"/>
          </a:p>
        </p:txBody>
      </p:sp>
      <p:sp>
        <p:nvSpPr>
          <p:cNvPr id="3" name="Content Placeholder 2"/>
          <p:cNvSpPr>
            <a:spLocks noGrp="1"/>
          </p:cNvSpPr>
          <p:nvPr>
            <p:ph idx="1"/>
          </p:nvPr>
        </p:nvSpPr>
        <p:spPr>
          <a:xfrm>
            <a:off x="914400" y="1447800"/>
            <a:ext cx="7772400" cy="4907760"/>
          </a:xfrm>
        </p:spPr>
        <p:txBody>
          <a:bodyPr>
            <a:normAutofit/>
          </a:bodyPr>
          <a:lstStyle/>
          <a:p>
            <a:pPr>
              <a:buNone/>
            </a:pPr>
            <a:endParaRPr lang="en-US" dirty="0" smtClean="0"/>
          </a:p>
          <a:p>
            <a:r>
              <a:rPr lang="en-US" sz="4000" dirty="0" smtClean="0"/>
              <a:t>“Why do you call me, ‘Lord, Lord’ and do not do what I say?”                    (Luke 6:46).</a:t>
            </a:r>
          </a:p>
          <a:p>
            <a:pPr>
              <a:buNone/>
            </a:pPr>
            <a:endParaRPr lang="en-US" sz="4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you respond to God’s Word?</a:t>
            </a:r>
            <a:endParaRPr lang="en-US" dirty="0"/>
          </a:p>
        </p:txBody>
      </p:sp>
      <p:sp>
        <p:nvSpPr>
          <p:cNvPr id="3" name="Content Placeholder 2"/>
          <p:cNvSpPr>
            <a:spLocks noGrp="1"/>
          </p:cNvSpPr>
          <p:nvPr>
            <p:ph idx="1"/>
          </p:nvPr>
        </p:nvSpPr>
        <p:spPr>
          <a:xfrm>
            <a:off x="914400" y="1447800"/>
            <a:ext cx="7772400" cy="4907760"/>
          </a:xfrm>
        </p:spPr>
        <p:txBody>
          <a:bodyPr>
            <a:normAutofit/>
          </a:bodyPr>
          <a:lstStyle/>
          <a:p>
            <a:pPr>
              <a:buNone/>
            </a:pPr>
            <a:endParaRPr lang="en-US" sz="4000" dirty="0" smtClean="0"/>
          </a:p>
          <a:p>
            <a:r>
              <a:rPr lang="en-US" sz="4000" dirty="0" smtClean="0"/>
              <a:t>“And this is his command:  to believe in the name of his Son, Jesus Christ, and to love one another as he commanded us.     (1 John 3:23).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40343 (1).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40338.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40441.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01205_135240.jpg"/>
          <p:cNvPicPr>
            <a:picLocks noGrp="1" noChangeAspect="1"/>
          </p:cNvPicPr>
          <p:nvPr>
            <p:ph idx="1"/>
          </p:nvPr>
        </p:nvPicPr>
        <p:blipFill>
          <a:blip r:embed="rId2" cstate="print"/>
          <a:stretch>
            <a:fillRect/>
          </a:stretch>
        </p:blipFill>
        <p:spPr>
          <a:xfrm>
            <a:off x="1752600" y="1784350"/>
            <a:ext cx="6096000" cy="45720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5015</TotalTime>
  <Words>1262</Words>
  <Application>Microsoft Office PowerPoint</Application>
  <PresentationFormat>On-screen Show (4:3)</PresentationFormat>
  <Paragraphs>105</Paragraphs>
  <Slides>54</Slides>
  <Notes>2</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Metro</vt:lpstr>
      <vt:lpstr>The Virgin Mary</vt:lpstr>
      <vt:lpstr>Slide 2</vt:lpstr>
      <vt:lpstr>Slide 3</vt:lpstr>
      <vt:lpstr>Slide 4</vt:lpstr>
      <vt:lpstr>Slide 5</vt:lpstr>
      <vt:lpstr>Slide 6</vt:lpstr>
      <vt:lpstr>Slide 7</vt:lpstr>
      <vt:lpstr>Slide 8</vt:lpstr>
      <vt:lpstr>Slide 9</vt:lpstr>
      <vt:lpstr>The Virgin Mary</vt:lpstr>
      <vt:lpstr>Israel’s Messiah is Coming</vt:lpstr>
      <vt:lpstr>Israel’s Messiah is Coming</vt:lpstr>
      <vt:lpstr>Luke 1:26-27</vt:lpstr>
      <vt:lpstr>Market in Nazareth</vt:lpstr>
      <vt:lpstr>Mary’s Well</vt:lpstr>
      <vt:lpstr>Grotto of the Annuncia-tion</vt:lpstr>
      <vt:lpstr> The Church of the Annunciation </vt:lpstr>
      <vt:lpstr>Church of St. Gabriel 12th  Century</vt:lpstr>
      <vt:lpstr>Church of St. Gabriel</vt:lpstr>
      <vt:lpstr>Luke 1:26-38</vt:lpstr>
      <vt:lpstr>Luke 1:26-27</vt:lpstr>
      <vt:lpstr>Luke 1:28</vt:lpstr>
      <vt:lpstr>Luke 1:29-30</vt:lpstr>
      <vt:lpstr>Luke 1:31-32</vt:lpstr>
      <vt:lpstr>Luke 1:33</vt:lpstr>
      <vt:lpstr>Luke 1:34</vt:lpstr>
      <vt:lpstr>Luke 1:35</vt:lpstr>
      <vt:lpstr>Luke 1:36-37</vt:lpstr>
      <vt:lpstr>Luke 1:38</vt:lpstr>
      <vt:lpstr>The heavens have been silent for 400 years.</vt:lpstr>
      <vt:lpstr>The heavens have been silent for 400 years.</vt:lpstr>
      <vt:lpstr>4 Crucial Facts Mary needs to know.</vt:lpstr>
      <vt:lpstr>Luke 1:34</vt:lpstr>
      <vt:lpstr>Isaiah 7:14</vt:lpstr>
      <vt:lpstr>4 Crucial Facts Mary needs to know.</vt:lpstr>
      <vt:lpstr>Luke 1:31-32</vt:lpstr>
      <vt:lpstr>4 Crucial Facts Mary needs to know.</vt:lpstr>
      <vt:lpstr>Acts 4:12</vt:lpstr>
      <vt:lpstr>Acts 2:38</vt:lpstr>
      <vt:lpstr>Hebrews 10:10</vt:lpstr>
      <vt:lpstr>4 Crucial Facts Mary needs to know.</vt:lpstr>
      <vt:lpstr>Luke 1:32</vt:lpstr>
      <vt:lpstr>Luke 1:33</vt:lpstr>
      <vt:lpstr>The Future Kingdom Reign</vt:lpstr>
      <vt:lpstr>The Lord’s Prayer</vt:lpstr>
      <vt:lpstr>Romans 11:1-2</vt:lpstr>
      <vt:lpstr>Romans 11:25</vt:lpstr>
      <vt:lpstr>Romans 11:26,27</vt:lpstr>
      <vt:lpstr>Revelation 19:11ff</vt:lpstr>
      <vt:lpstr>4 Crucial Facts Mary needs to know.</vt:lpstr>
      <vt:lpstr>How will you respond to God’s Word?</vt:lpstr>
      <vt:lpstr>Luke 1:38</vt:lpstr>
      <vt:lpstr>How will you respond to God’s Word?</vt:lpstr>
      <vt:lpstr>How will you respond to God’s Word?</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Virgin Mary</dc:title>
  <dc:creator>steve hokuf</dc:creator>
  <cp:lastModifiedBy>steve hokuf</cp:lastModifiedBy>
  <cp:revision>10</cp:revision>
  <dcterms:created xsi:type="dcterms:W3CDTF">2020-12-02T15:21:48Z</dcterms:created>
  <dcterms:modified xsi:type="dcterms:W3CDTF">2020-12-06T03:42:37Z</dcterms:modified>
</cp:coreProperties>
</file>