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69" r:id="rId5"/>
    <p:sldId id="268" r:id="rId6"/>
    <p:sldId id="259" r:id="rId7"/>
    <p:sldId id="260" r:id="rId8"/>
    <p:sldId id="261" r:id="rId9"/>
    <p:sldId id="283" r:id="rId10"/>
    <p:sldId id="263" r:id="rId11"/>
    <p:sldId id="264" r:id="rId12"/>
    <p:sldId id="265" r:id="rId13"/>
    <p:sldId id="266" r:id="rId14"/>
    <p:sldId id="267" r:id="rId15"/>
    <p:sldId id="270" r:id="rId16"/>
    <p:sldId id="271" r:id="rId17"/>
    <p:sldId id="278" r:id="rId18"/>
    <p:sldId id="277" r:id="rId19"/>
    <p:sldId id="279" r:id="rId20"/>
    <p:sldId id="272" r:id="rId21"/>
    <p:sldId id="280" r:id="rId22"/>
    <p:sldId id="273" r:id="rId23"/>
    <p:sldId id="274" r:id="rId24"/>
    <p:sldId id="275" r:id="rId25"/>
    <p:sldId id="281" r:id="rId26"/>
    <p:sldId id="282" r:id="rId27"/>
    <p:sldId id="27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2A2A"/>
    <a:srgbClr val="272F00"/>
    <a:srgbClr val="FFF5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778" y="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AECB3-48A3-446A-B761-D9DF2A3FA34F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AE3AC-291A-444D-AB37-82A9E89D2A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AE3AC-291A-444D-AB37-82A9E89D2A5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2F258-E756-4DB5-A49F-6358B5147953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D8BD-3C48-477B-B0A4-D22D3E88D6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9" name="Rectangle 38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0" name="Rectangle 39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1" name="Rectangle 40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42" name="Rectangle 41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5" name="Rectangle 64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6" name="Rectangle 65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7" name="Rectangle 66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2F258-E756-4DB5-A49F-6358B5147953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D8BD-3C48-477B-B0A4-D22D3E88D6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6416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7823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2F258-E756-4DB5-A49F-6358B5147953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D8BD-3C48-477B-B0A4-D22D3E88D6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2F258-E756-4DB5-A49F-6358B5147953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D8BD-3C48-477B-B0A4-D22D3E88D6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6438603" y="1073888"/>
            <a:ext cx="5762848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98621" y="0"/>
            <a:ext cx="7352715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6635304" y="1285480"/>
            <a:ext cx="4114800" cy="1584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924800" y="0"/>
            <a:ext cx="3657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7924800" y="4267200"/>
            <a:ext cx="42672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7924800" y="0"/>
            <a:ext cx="18288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7931152" y="4246564"/>
            <a:ext cx="2787649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7924800" y="4267200"/>
            <a:ext cx="2133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7924800" y="1371600"/>
            <a:ext cx="42672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7924800" y="1752600"/>
            <a:ext cx="42672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1320800" y="4267200"/>
            <a:ext cx="660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711200" y="4267200"/>
            <a:ext cx="7112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489099" y="2438400"/>
            <a:ext cx="75184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489099" y="2133600"/>
            <a:ext cx="75184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6096000" y="4267200"/>
            <a:ext cx="18288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2F258-E756-4DB5-A49F-6358B5147953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D8BD-3C48-477B-B0A4-D22D3E88D6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4213" y="402265"/>
            <a:ext cx="1133856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49538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9" name="Rectangle 8"/>
          <p:cNvSpPr/>
          <p:nvPr/>
        </p:nvSpPr>
        <p:spPr>
          <a:xfrm flipH="1">
            <a:off x="548145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Rectangle 9"/>
          <p:cNvSpPr/>
          <p:nvPr/>
        </p:nvSpPr>
        <p:spPr>
          <a:xfrm flipH="1">
            <a:off x="59793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 flipH="1">
            <a:off x="63560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667304" y="680477"/>
            <a:ext cx="48768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2F258-E756-4DB5-A49F-6358B5147953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D8BD-3C48-477B-B0A4-D22D3E88D6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6"/>
            <a:ext cx="11822773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09750"/>
            <a:ext cx="5389033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59037"/>
            <a:ext cx="5389033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2F258-E756-4DB5-A49F-6358B5147953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D8BD-3C48-477B-B0A4-D22D3E88D6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7053" y="680477"/>
            <a:ext cx="6096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7" name="Rectangle 16"/>
          <p:cNvSpPr/>
          <p:nvPr/>
        </p:nvSpPr>
        <p:spPr>
          <a:xfrm>
            <a:off x="6307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Rectangle 17"/>
          <p:cNvSpPr/>
          <p:nvPr/>
        </p:nvSpPr>
        <p:spPr>
          <a:xfrm>
            <a:off x="37669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Rectangle 19"/>
          <p:cNvSpPr/>
          <p:nvPr/>
        </p:nvSpPr>
        <p:spPr>
          <a:xfrm flipH="1">
            <a:off x="19969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Rectangle 20"/>
          <p:cNvSpPr/>
          <p:nvPr/>
        </p:nvSpPr>
        <p:spPr>
          <a:xfrm flipH="1">
            <a:off x="252455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Rectangle 21"/>
          <p:cNvSpPr/>
          <p:nvPr/>
        </p:nvSpPr>
        <p:spPr>
          <a:xfrm flipH="1">
            <a:off x="302243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9" name="Rectangle 28"/>
          <p:cNvSpPr/>
          <p:nvPr/>
        </p:nvSpPr>
        <p:spPr>
          <a:xfrm flipH="1">
            <a:off x="339912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0" name="Rectangle 29"/>
          <p:cNvSpPr/>
          <p:nvPr/>
        </p:nvSpPr>
        <p:spPr>
          <a:xfrm>
            <a:off x="371613" y="680477"/>
            <a:ext cx="48768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2F258-E756-4DB5-A49F-6358B5147953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D8BD-3C48-477B-B0A4-D22D3E88D6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2F258-E756-4DB5-A49F-6358B5147953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D8BD-3C48-477B-B0A4-D22D3E88D6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2F258-E756-4DB5-A49F-6358B5147953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D8BD-3C48-477B-B0A4-D22D3E88D6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0709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84260" y="1885028"/>
            <a:ext cx="1171016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11374903" y="1197789"/>
            <a:ext cx="132763" cy="171288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1219200" y="441252"/>
            <a:ext cx="9144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11578103" y="1350189"/>
            <a:ext cx="132763" cy="171288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11115579" y="1453352"/>
            <a:ext cx="132763" cy="171288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36000" y="55499"/>
            <a:ext cx="2844800" cy="365125"/>
          </a:xfrm>
        </p:spPr>
        <p:txBody>
          <a:bodyPr/>
          <a:lstStyle/>
          <a:p>
            <a:fld id="{C7E2F258-E756-4DB5-A49F-6358B5147953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55499"/>
            <a:ext cx="7416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0800" y="55499"/>
            <a:ext cx="609600" cy="365125"/>
          </a:xfrm>
        </p:spPr>
        <p:txBody>
          <a:bodyPr/>
          <a:lstStyle/>
          <a:p>
            <a:fld id="{B841D8BD-3C48-477B-B0A4-D22D3E88D6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5" name="Rectangle 14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6" name="Rectangle 15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7" name="Rectangle 16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783560"/>
            <a:ext cx="103632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6360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7E2F258-E756-4DB5-A49F-6358B5147953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416676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841D8BD-3C48-477B-B0A4-D22D3E88D6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02440"/>
            <a:ext cx="10363200" cy="914400"/>
          </a:xfrm>
        </p:spPr>
        <p:txBody>
          <a:bodyPr/>
          <a:lstStyle/>
          <a:p>
            <a:r>
              <a:rPr lang="en-US" sz="4800" dirty="0">
                <a:solidFill>
                  <a:srgbClr val="512A2A"/>
                </a:solidFill>
              </a:rPr>
              <a:t>I AM THE TRUE VINE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09466"/>
            <a:ext cx="10363200" cy="4572000"/>
          </a:xfrm>
        </p:spPr>
        <p:txBody>
          <a:bodyPr>
            <a:normAutofit/>
          </a:bodyPr>
          <a:lstStyle/>
          <a:p>
            <a:pPr>
              <a:buClr>
                <a:srgbClr val="80726D"/>
              </a:buClr>
            </a:pPr>
            <a:r>
              <a:rPr lang="en-US" sz="4000" dirty="0">
                <a:solidFill>
                  <a:srgbClr val="272F00"/>
                </a:solidFill>
              </a:rPr>
              <a:t>The word picture of the vine and the branches with the Gardener who takes care of it is a picture of the relationship of God to us.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02440"/>
            <a:ext cx="10363200" cy="914400"/>
          </a:xfrm>
        </p:spPr>
        <p:txBody>
          <a:bodyPr/>
          <a:lstStyle/>
          <a:p>
            <a:r>
              <a:rPr lang="en-US" sz="4800" dirty="0">
                <a:solidFill>
                  <a:srgbClr val="512A2A"/>
                </a:solidFill>
              </a:rPr>
              <a:t>I AM THE TRUE VINE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3839" y="1389801"/>
            <a:ext cx="10363200" cy="4572000"/>
          </a:xfrm>
        </p:spPr>
        <p:txBody>
          <a:bodyPr>
            <a:normAutofit/>
          </a:bodyPr>
          <a:lstStyle/>
          <a:p>
            <a:pPr>
              <a:buClr>
                <a:srgbClr val="80726D"/>
              </a:buClr>
            </a:pPr>
            <a:r>
              <a:rPr lang="en-US" sz="4000" dirty="0">
                <a:solidFill>
                  <a:srgbClr val="272F00"/>
                </a:solidFill>
              </a:rPr>
              <a:t>THE TRUE VINE—Jesus</a:t>
            </a:r>
          </a:p>
          <a:p>
            <a:pPr>
              <a:buClr>
                <a:srgbClr val="80726D"/>
              </a:buClr>
            </a:pPr>
            <a:r>
              <a:rPr lang="en-US" sz="4000" dirty="0">
                <a:solidFill>
                  <a:srgbClr val="272F00"/>
                </a:solidFill>
              </a:rPr>
              <a:t>THE GARDENER—God the Father</a:t>
            </a:r>
          </a:p>
          <a:p>
            <a:pPr>
              <a:buClr>
                <a:srgbClr val="80726D"/>
              </a:buClr>
            </a:pPr>
            <a:r>
              <a:rPr lang="en-US" sz="4000" dirty="0">
                <a:solidFill>
                  <a:srgbClr val="272F00"/>
                </a:solidFill>
              </a:rPr>
              <a:t>BRANCHES—People who profess faith</a:t>
            </a:r>
          </a:p>
          <a:p>
            <a:pPr>
              <a:buClr>
                <a:srgbClr val="80726D"/>
              </a:buClr>
            </a:pPr>
            <a:r>
              <a:rPr lang="en-US" sz="4000" dirty="0">
                <a:solidFill>
                  <a:srgbClr val="272F00"/>
                </a:solidFill>
              </a:rPr>
              <a:t>FRUIT—Christian virtues produced and manifested in one’s life.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02440"/>
            <a:ext cx="10363200" cy="914400"/>
          </a:xfrm>
        </p:spPr>
        <p:txBody>
          <a:bodyPr/>
          <a:lstStyle/>
          <a:p>
            <a:r>
              <a:rPr lang="en-US" sz="4800" dirty="0">
                <a:solidFill>
                  <a:srgbClr val="512A2A"/>
                </a:solidFill>
              </a:rPr>
              <a:t>THE BRANCHES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143000"/>
            <a:ext cx="10363200" cy="4572000"/>
          </a:xfrm>
        </p:spPr>
        <p:txBody>
          <a:bodyPr>
            <a:normAutofit/>
          </a:bodyPr>
          <a:lstStyle/>
          <a:p>
            <a:pPr>
              <a:buClr>
                <a:srgbClr val="80726D"/>
              </a:buClr>
            </a:pPr>
            <a:r>
              <a:rPr lang="en-US" sz="4000" dirty="0">
                <a:solidFill>
                  <a:srgbClr val="272F00"/>
                </a:solidFill>
              </a:rPr>
              <a:t>It is important to understand exactly who the BRANCHES represent.</a:t>
            </a:r>
          </a:p>
          <a:p>
            <a:pPr>
              <a:buClr>
                <a:srgbClr val="80726D"/>
              </a:buClr>
            </a:pPr>
            <a:r>
              <a:rPr lang="en-US" sz="4000" dirty="0">
                <a:solidFill>
                  <a:srgbClr val="272F00"/>
                </a:solidFill>
              </a:rPr>
              <a:t>There are 2 kinds of BRANCHES.</a:t>
            </a:r>
          </a:p>
          <a:p>
            <a:pPr>
              <a:buClr>
                <a:srgbClr val="80726D"/>
              </a:buClr>
            </a:pPr>
            <a:r>
              <a:rPr lang="en-US" sz="4000" dirty="0">
                <a:solidFill>
                  <a:srgbClr val="272F00"/>
                </a:solidFill>
              </a:rPr>
              <a:t>1. BRANCHES in Jesus (15:2ff).  </a:t>
            </a:r>
          </a:p>
          <a:p>
            <a:pPr>
              <a:buClr>
                <a:srgbClr val="80726D"/>
              </a:buClr>
            </a:pPr>
            <a:r>
              <a:rPr lang="en-US" sz="4000" dirty="0">
                <a:solidFill>
                  <a:srgbClr val="272F00"/>
                </a:solidFill>
              </a:rPr>
              <a:t>2. BRANCHES not in Jesus (15:6).</a:t>
            </a:r>
          </a:p>
          <a:p>
            <a:pPr>
              <a:buClr>
                <a:srgbClr val="80726D"/>
              </a:buClr>
            </a:pPr>
            <a:r>
              <a:rPr lang="en-US" sz="4000" dirty="0">
                <a:solidFill>
                  <a:srgbClr val="272F00"/>
                </a:solidFill>
              </a:rPr>
              <a:t>Like the parable of the wheat and tares.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93603"/>
            <a:ext cx="10363200" cy="914400"/>
          </a:xfrm>
        </p:spPr>
        <p:txBody>
          <a:bodyPr/>
          <a:lstStyle/>
          <a:p>
            <a:r>
              <a:rPr lang="en-US" sz="4800" dirty="0">
                <a:solidFill>
                  <a:srgbClr val="512A2A"/>
                </a:solidFill>
              </a:rPr>
              <a:t>1. Branches in Christ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8084" y="1390797"/>
            <a:ext cx="10363200" cy="4572000"/>
          </a:xfrm>
        </p:spPr>
        <p:txBody>
          <a:bodyPr>
            <a:normAutofit/>
          </a:bodyPr>
          <a:lstStyle/>
          <a:p>
            <a:pPr>
              <a:buClr>
                <a:srgbClr val="80726D"/>
              </a:buClr>
            </a:pPr>
            <a:r>
              <a:rPr lang="en-US" sz="4000" dirty="0">
                <a:solidFill>
                  <a:srgbClr val="272F00"/>
                </a:solidFill>
              </a:rPr>
              <a:t>Some bear no fruit (15:2a).</a:t>
            </a:r>
          </a:p>
          <a:p>
            <a:pPr>
              <a:buClr>
                <a:srgbClr val="80726D"/>
              </a:buClr>
            </a:pPr>
            <a:r>
              <a:rPr lang="en-US" sz="4000" dirty="0">
                <a:solidFill>
                  <a:srgbClr val="272F00"/>
                </a:solidFill>
              </a:rPr>
              <a:t>Others do bear fruit (15:2b-17).</a:t>
            </a:r>
          </a:p>
          <a:p>
            <a:pPr>
              <a:buClr>
                <a:srgbClr val="80726D"/>
              </a:buClr>
            </a:pPr>
            <a:r>
              <a:rPr lang="en-US" sz="4000" dirty="0">
                <a:solidFill>
                  <a:srgbClr val="272F00"/>
                </a:solidFill>
              </a:rPr>
              <a:t>But all are those who abide/remain in Christ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02440"/>
            <a:ext cx="7772400" cy="792960"/>
          </a:xfrm>
        </p:spPr>
        <p:txBody>
          <a:bodyPr/>
          <a:lstStyle/>
          <a:p>
            <a:r>
              <a:rPr lang="en-US" sz="4800" dirty="0">
                <a:solidFill>
                  <a:srgbClr val="512A2A"/>
                </a:solidFill>
              </a:rPr>
              <a:t>2.  Branches not in Christ (15:6)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10363200" cy="4572000"/>
          </a:xfrm>
        </p:spPr>
        <p:txBody>
          <a:bodyPr>
            <a:normAutofit/>
          </a:bodyPr>
          <a:lstStyle/>
          <a:p>
            <a:pPr>
              <a:buClr>
                <a:srgbClr val="80726D"/>
              </a:buClr>
            </a:pPr>
            <a:r>
              <a:rPr lang="en-US" sz="4000" dirty="0">
                <a:solidFill>
                  <a:srgbClr val="272F00"/>
                </a:solidFill>
              </a:rPr>
              <a:t>These branches look like true branches.</a:t>
            </a:r>
          </a:p>
          <a:p>
            <a:pPr>
              <a:buClr>
                <a:srgbClr val="80726D"/>
              </a:buClr>
            </a:pPr>
            <a:r>
              <a:rPr lang="en-US" sz="4000" dirty="0">
                <a:solidFill>
                  <a:srgbClr val="272F00"/>
                </a:solidFill>
              </a:rPr>
              <a:t>But the Gardener knows that they do not actually abide/remain in Christ.</a:t>
            </a:r>
          </a:p>
          <a:p>
            <a:pPr>
              <a:buClr>
                <a:srgbClr val="80726D"/>
              </a:buClr>
            </a:pPr>
            <a:r>
              <a:rPr lang="en-US" sz="4000" dirty="0">
                <a:solidFill>
                  <a:srgbClr val="272F00"/>
                </a:solidFill>
              </a:rPr>
              <a:t>Like Judas Iscariot.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4858"/>
            <a:ext cx="10363200" cy="914400"/>
          </a:xfrm>
        </p:spPr>
        <p:txBody>
          <a:bodyPr/>
          <a:lstStyle/>
          <a:p>
            <a:r>
              <a:rPr lang="en-US" sz="4800" dirty="0">
                <a:solidFill>
                  <a:srgbClr val="512A2A"/>
                </a:solidFill>
              </a:rPr>
              <a:t>1. Branches in Christ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838200"/>
            <a:ext cx="10363200" cy="4572000"/>
          </a:xfrm>
        </p:spPr>
        <p:txBody>
          <a:bodyPr>
            <a:noAutofit/>
          </a:bodyPr>
          <a:lstStyle/>
          <a:p>
            <a:pPr>
              <a:buClr>
                <a:srgbClr val="80726D"/>
              </a:buClr>
            </a:pPr>
            <a:r>
              <a:rPr lang="en-US" sz="4000" dirty="0">
                <a:solidFill>
                  <a:srgbClr val="272F00"/>
                </a:solidFill>
              </a:rPr>
              <a:t>A. “No fruit” kind of  branches– (15:2).</a:t>
            </a:r>
          </a:p>
          <a:p>
            <a:pPr>
              <a:buClr>
                <a:srgbClr val="80726D"/>
              </a:buClr>
            </a:pPr>
            <a:r>
              <a:rPr lang="en-US" sz="4000" dirty="0">
                <a:solidFill>
                  <a:srgbClr val="272F00"/>
                </a:solidFill>
              </a:rPr>
              <a:t>“He cuts off every branch in me that bears no fruit.”</a:t>
            </a:r>
          </a:p>
          <a:p>
            <a:pPr>
              <a:buClr>
                <a:srgbClr val="80726D"/>
              </a:buClr>
            </a:pPr>
            <a:r>
              <a:rPr lang="en-US" sz="4000" dirty="0">
                <a:solidFill>
                  <a:srgbClr val="272F00"/>
                </a:solidFill>
              </a:rPr>
              <a:t>Dr. David Wilkerson– Literally to cut off may mean “to lift up.”</a:t>
            </a:r>
          </a:p>
          <a:p>
            <a:pPr>
              <a:buClr>
                <a:srgbClr val="80726D"/>
              </a:buClr>
            </a:pPr>
            <a:r>
              <a:rPr lang="en-US" sz="4000" dirty="0">
                <a:solidFill>
                  <a:srgbClr val="272F00"/>
                </a:solidFill>
              </a:rPr>
              <a:t>Others liken this to the sin unto death (1 John 5:16-17), or the discipline of     1 Cor.5:5.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772400" cy="914400"/>
          </a:xfrm>
        </p:spPr>
        <p:txBody>
          <a:bodyPr/>
          <a:lstStyle/>
          <a:p>
            <a:r>
              <a:rPr lang="en-US" sz="4800" dirty="0">
                <a:solidFill>
                  <a:srgbClr val="512A2A"/>
                </a:solidFill>
              </a:rPr>
              <a:t>1. Branches in Christ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0542" y="1295400"/>
            <a:ext cx="7772400" cy="4572000"/>
          </a:xfrm>
        </p:spPr>
        <p:txBody>
          <a:bodyPr>
            <a:normAutofit/>
          </a:bodyPr>
          <a:lstStyle/>
          <a:p>
            <a:pPr>
              <a:buClr>
                <a:srgbClr val="80726D"/>
              </a:buClr>
            </a:pPr>
            <a:r>
              <a:rPr lang="en-US" sz="4000" dirty="0">
                <a:solidFill>
                  <a:srgbClr val="272F00"/>
                </a:solidFill>
              </a:rPr>
              <a:t>B.  Branches that do bear fruit.</a:t>
            </a:r>
          </a:p>
          <a:p>
            <a:pPr>
              <a:buClr>
                <a:srgbClr val="80726D"/>
              </a:buClr>
            </a:pPr>
            <a:r>
              <a:rPr lang="en-US" sz="4000" dirty="0">
                <a:solidFill>
                  <a:srgbClr val="272F00"/>
                </a:solidFill>
              </a:rPr>
              <a:t>“He prunes them so that it will be even more fruitful.” (15:2b)</a:t>
            </a:r>
          </a:p>
          <a:p>
            <a:pPr>
              <a:buClr>
                <a:srgbClr val="80726D"/>
              </a:buClr>
            </a:pPr>
            <a:r>
              <a:rPr lang="en-US" sz="4000" dirty="0">
                <a:solidFill>
                  <a:srgbClr val="272F00"/>
                </a:solidFill>
              </a:rPr>
              <a:t>Pruning is cutting to promote growth and more fruit.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02440"/>
            <a:ext cx="10363200" cy="914400"/>
          </a:xfrm>
        </p:spPr>
        <p:txBody>
          <a:bodyPr/>
          <a:lstStyle/>
          <a:p>
            <a:r>
              <a:rPr lang="en-US" sz="4800" dirty="0">
                <a:solidFill>
                  <a:srgbClr val="512A2A"/>
                </a:solidFill>
              </a:rPr>
              <a:t>1. Branches in Christ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16840"/>
            <a:ext cx="10363200" cy="4572000"/>
          </a:xfrm>
        </p:spPr>
        <p:txBody>
          <a:bodyPr>
            <a:normAutofit/>
          </a:bodyPr>
          <a:lstStyle/>
          <a:p>
            <a:pPr>
              <a:buClr>
                <a:srgbClr val="80726D"/>
              </a:buClr>
            </a:pPr>
            <a:r>
              <a:rPr lang="en-US" sz="4000" dirty="0">
                <a:solidFill>
                  <a:srgbClr val="272F00"/>
                </a:solidFill>
              </a:rPr>
              <a:t>Pruning is no fun.  It is both an art and a science.</a:t>
            </a:r>
          </a:p>
          <a:p>
            <a:pPr>
              <a:buClr>
                <a:srgbClr val="80726D"/>
              </a:buClr>
            </a:pPr>
            <a:r>
              <a:rPr lang="en-US" sz="4000" dirty="0">
                <a:solidFill>
                  <a:srgbClr val="272F00"/>
                </a:solidFill>
              </a:rPr>
              <a:t>Pruning gets rid of worthless growth,</a:t>
            </a:r>
          </a:p>
          <a:p>
            <a:pPr>
              <a:buClr>
                <a:srgbClr val="80726D"/>
              </a:buClr>
            </a:pPr>
            <a:r>
              <a:rPr lang="en-US" sz="4000" dirty="0">
                <a:solidFill>
                  <a:srgbClr val="272F00"/>
                </a:solidFill>
              </a:rPr>
              <a:t>And it then allows for more sunlight and sap  to reach the remaining branches and leaves.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10363200" cy="914400"/>
          </a:xfrm>
        </p:spPr>
        <p:txBody>
          <a:bodyPr/>
          <a:lstStyle/>
          <a:p>
            <a:r>
              <a:rPr lang="en-US" sz="4800" dirty="0">
                <a:solidFill>
                  <a:srgbClr val="512A2A"/>
                </a:solidFill>
              </a:rPr>
              <a:t>1. Branches in Christ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66684"/>
            <a:ext cx="10287000" cy="4572000"/>
          </a:xfrm>
        </p:spPr>
        <p:txBody>
          <a:bodyPr>
            <a:normAutofit/>
          </a:bodyPr>
          <a:lstStyle/>
          <a:p>
            <a:pPr>
              <a:buClr>
                <a:srgbClr val="80726D"/>
              </a:buClr>
            </a:pPr>
            <a:r>
              <a:rPr lang="en-US" sz="4000" dirty="0">
                <a:solidFill>
                  <a:srgbClr val="272F00"/>
                </a:solidFill>
              </a:rPr>
              <a:t>Bad things God prunes away:</a:t>
            </a:r>
          </a:p>
          <a:p>
            <a:pPr>
              <a:buClr>
                <a:srgbClr val="80726D"/>
              </a:buClr>
            </a:pPr>
            <a:r>
              <a:rPr lang="en-US" sz="4000" dirty="0">
                <a:solidFill>
                  <a:srgbClr val="272F00"/>
                </a:solidFill>
              </a:rPr>
              <a:t>Addictions, pornography, gossiping, foul language, temper tantrums, etc.</a:t>
            </a:r>
          </a:p>
          <a:p>
            <a:pPr>
              <a:buClr>
                <a:srgbClr val="80726D"/>
              </a:buClr>
            </a:pPr>
            <a:r>
              <a:rPr lang="en-US" sz="4000" dirty="0">
                <a:solidFill>
                  <a:srgbClr val="272F00"/>
                </a:solidFill>
              </a:rPr>
              <a:t>It can also be good things to allow for better things:  Sports, video games, </a:t>
            </a:r>
            <a:r>
              <a:rPr lang="en-US" sz="4000" dirty="0" err="1">
                <a:solidFill>
                  <a:srgbClr val="272F00"/>
                </a:solidFill>
              </a:rPr>
              <a:t>tv</a:t>
            </a:r>
            <a:r>
              <a:rPr lang="en-US" sz="4000" dirty="0">
                <a:solidFill>
                  <a:srgbClr val="272F00"/>
                </a:solidFill>
              </a:rPr>
              <a:t>, internet,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02440"/>
            <a:ext cx="10363200" cy="914400"/>
          </a:xfrm>
        </p:spPr>
        <p:txBody>
          <a:bodyPr/>
          <a:lstStyle/>
          <a:p>
            <a:r>
              <a:rPr lang="en-US" sz="4800" dirty="0">
                <a:solidFill>
                  <a:srgbClr val="512A2A"/>
                </a:solidFill>
              </a:rPr>
              <a:t>1. Branches in Christ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16840"/>
            <a:ext cx="10363200" cy="4572000"/>
          </a:xfrm>
        </p:spPr>
        <p:txBody>
          <a:bodyPr>
            <a:normAutofit/>
          </a:bodyPr>
          <a:lstStyle/>
          <a:p>
            <a:pPr>
              <a:buClr>
                <a:srgbClr val="80726D"/>
              </a:buClr>
            </a:pPr>
            <a:r>
              <a:rPr lang="en-US" sz="4000" dirty="0">
                <a:solidFill>
                  <a:srgbClr val="272F00"/>
                </a:solidFill>
              </a:rPr>
              <a:t>Matt. 6:33– “But seek first his kingdom and his righteousness, and all these things will be given to you as well.”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02440"/>
            <a:ext cx="10363200" cy="914400"/>
          </a:xfrm>
        </p:spPr>
        <p:txBody>
          <a:bodyPr/>
          <a:lstStyle/>
          <a:p>
            <a:r>
              <a:rPr lang="en-US" sz="4800" dirty="0">
                <a:solidFill>
                  <a:srgbClr val="512A2A"/>
                </a:solidFill>
              </a:rPr>
              <a:t>JOHN 15:1-17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7581" y="1416840"/>
            <a:ext cx="10363200" cy="4572000"/>
          </a:xfrm>
        </p:spPr>
        <p:txBody>
          <a:bodyPr>
            <a:normAutofit/>
          </a:bodyPr>
          <a:lstStyle/>
          <a:p>
            <a:pPr>
              <a:buClr>
                <a:srgbClr val="80726D"/>
              </a:buClr>
            </a:pPr>
            <a:r>
              <a:rPr lang="en-US" sz="4000" dirty="0">
                <a:solidFill>
                  <a:srgbClr val="272F00"/>
                </a:solidFill>
              </a:rPr>
              <a:t>“I am the true vine, and my Father is the gardener.”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68027"/>
            <a:ext cx="10363200" cy="914400"/>
          </a:xfrm>
        </p:spPr>
        <p:txBody>
          <a:bodyPr/>
          <a:lstStyle/>
          <a:p>
            <a:r>
              <a:rPr lang="en-US" sz="4800" dirty="0">
                <a:solidFill>
                  <a:srgbClr val="512A2A"/>
                </a:solidFill>
              </a:rPr>
              <a:t>1.  Branches in Christ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360304"/>
            <a:ext cx="10363200" cy="2373496"/>
          </a:xfrm>
        </p:spPr>
        <p:txBody>
          <a:bodyPr>
            <a:normAutofit/>
          </a:bodyPr>
          <a:lstStyle/>
          <a:p>
            <a:pPr>
              <a:buClr>
                <a:srgbClr val="80726D"/>
              </a:buClr>
            </a:pPr>
            <a:r>
              <a:rPr lang="en-US" sz="4000" dirty="0">
                <a:solidFill>
                  <a:srgbClr val="272F00"/>
                </a:solidFill>
              </a:rPr>
              <a:t>Luke 9:23– “If  anyone would come after me, he must deny himself and take up his cross daily and follow me.”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02440"/>
            <a:ext cx="10363200" cy="914400"/>
          </a:xfrm>
        </p:spPr>
        <p:txBody>
          <a:bodyPr/>
          <a:lstStyle/>
          <a:p>
            <a:r>
              <a:rPr lang="en-US" sz="4800" dirty="0">
                <a:solidFill>
                  <a:srgbClr val="512A2A"/>
                </a:solidFill>
              </a:rPr>
              <a:t>1.  Branches in Christ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99634"/>
            <a:ext cx="10363200" cy="4572000"/>
          </a:xfrm>
        </p:spPr>
        <p:txBody>
          <a:bodyPr>
            <a:normAutofit/>
          </a:bodyPr>
          <a:lstStyle/>
          <a:p>
            <a:pPr>
              <a:buClr>
                <a:srgbClr val="80726D"/>
              </a:buClr>
            </a:pPr>
            <a:r>
              <a:rPr lang="en-US" sz="4000" dirty="0">
                <a:solidFill>
                  <a:srgbClr val="272F00"/>
                </a:solidFill>
              </a:rPr>
              <a:t>Luke 14:27– “Anyone who does not carry his cross and follow me cannot be my disciple.”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02440"/>
            <a:ext cx="10363200" cy="914400"/>
          </a:xfrm>
        </p:spPr>
        <p:txBody>
          <a:bodyPr/>
          <a:lstStyle/>
          <a:p>
            <a:r>
              <a:rPr lang="en-US" sz="4800" dirty="0">
                <a:solidFill>
                  <a:srgbClr val="512A2A"/>
                </a:solidFill>
              </a:rPr>
              <a:t>4 Baskets of Fruit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99634"/>
            <a:ext cx="10363200" cy="4572000"/>
          </a:xfrm>
        </p:spPr>
        <p:txBody>
          <a:bodyPr>
            <a:normAutofit/>
          </a:bodyPr>
          <a:lstStyle/>
          <a:p>
            <a:pPr>
              <a:buClr>
                <a:srgbClr val="80726D"/>
              </a:buClr>
            </a:pPr>
            <a:r>
              <a:rPr lang="en-US" sz="4000" dirty="0">
                <a:solidFill>
                  <a:srgbClr val="272F00"/>
                </a:solidFill>
              </a:rPr>
              <a:t>1.  No fruit (15:2).</a:t>
            </a:r>
          </a:p>
          <a:p>
            <a:pPr>
              <a:buClr>
                <a:srgbClr val="80726D"/>
              </a:buClr>
            </a:pPr>
            <a:r>
              <a:rPr lang="en-US" sz="4000" dirty="0">
                <a:solidFill>
                  <a:srgbClr val="272F00"/>
                </a:solidFill>
              </a:rPr>
              <a:t>2.  Fruit  (15:2b).</a:t>
            </a:r>
          </a:p>
          <a:p>
            <a:pPr>
              <a:buClr>
                <a:srgbClr val="80726D"/>
              </a:buClr>
            </a:pPr>
            <a:r>
              <a:rPr lang="en-US" sz="4000" dirty="0">
                <a:solidFill>
                  <a:srgbClr val="272F00"/>
                </a:solidFill>
              </a:rPr>
              <a:t>3.   Much fruit (15:5 &amp; 8).</a:t>
            </a:r>
          </a:p>
          <a:p>
            <a:pPr>
              <a:buClr>
                <a:srgbClr val="80726D"/>
              </a:buClr>
            </a:pPr>
            <a:r>
              <a:rPr lang="en-US" sz="4000" dirty="0">
                <a:solidFill>
                  <a:srgbClr val="272F00"/>
                </a:solidFill>
              </a:rPr>
              <a:t>4.   Fruit that will last (15:16)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02440"/>
            <a:ext cx="10363200" cy="914400"/>
          </a:xfrm>
        </p:spPr>
        <p:txBody>
          <a:bodyPr/>
          <a:lstStyle/>
          <a:p>
            <a:r>
              <a:rPr lang="en-US" sz="4800" dirty="0">
                <a:solidFill>
                  <a:srgbClr val="512A2A"/>
                </a:solidFill>
              </a:rPr>
              <a:t>FRUIT</a:t>
            </a:r>
            <a:endParaRPr lang="en-US" dirty="0">
              <a:solidFill>
                <a:srgbClr val="512A2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09466"/>
            <a:ext cx="10363200" cy="4572000"/>
          </a:xfrm>
        </p:spPr>
        <p:txBody>
          <a:bodyPr>
            <a:normAutofit/>
          </a:bodyPr>
          <a:lstStyle/>
          <a:p>
            <a:pPr>
              <a:buClr>
                <a:srgbClr val="80726D"/>
              </a:buClr>
            </a:pPr>
            <a:r>
              <a:rPr lang="en-US" sz="4000" dirty="0">
                <a:solidFill>
                  <a:srgbClr val="272F00"/>
                </a:solidFill>
              </a:rPr>
              <a:t>A.  Conduct—Prayer (7), Joy (11), Love (12).</a:t>
            </a:r>
          </a:p>
          <a:p>
            <a:pPr>
              <a:buClr>
                <a:srgbClr val="80726D"/>
              </a:buClr>
            </a:pPr>
            <a:r>
              <a:rPr lang="en-US" sz="4000" dirty="0">
                <a:solidFill>
                  <a:srgbClr val="272F00"/>
                </a:solidFill>
              </a:rPr>
              <a:t>B.  Character—Fruit of the Spirit (Gal. 5:22-23).</a:t>
            </a:r>
          </a:p>
          <a:p>
            <a:pPr>
              <a:buClr>
                <a:srgbClr val="80726D"/>
              </a:buClr>
            </a:pPr>
            <a:r>
              <a:rPr lang="en-US" sz="4000" dirty="0">
                <a:solidFill>
                  <a:srgbClr val="272F00"/>
                </a:solidFill>
              </a:rPr>
              <a:t>C.  Converts– “The fields… are ripe for harvest.”  John 4:35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02440"/>
            <a:ext cx="10363200" cy="914400"/>
          </a:xfrm>
        </p:spPr>
        <p:txBody>
          <a:bodyPr/>
          <a:lstStyle/>
          <a:p>
            <a:r>
              <a:rPr lang="en-US" sz="4800" dirty="0">
                <a:solidFill>
                  <a:srgbClr val="512A2A"/>
                </a:solidFill>
              </a:rPr>
              <a:t>Fruit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95400"/>
            <a:ext cx="10439400" cy="2895600"/>
          </a:xfrm>
        </p:spPr>
        <p:txBody>
          <a:bodyPr>
            <a:normAutofit/>
          </a:bodyPr>
          <a:lstStyle/>
          <a:p>
            <a:pPr lvl="1">
              <a:buClr>
                <a:srgbClr val="80726D"/>
              </a:buClr>
            </a:pPr>
            <a:r>
              <a:rPr lang="en-US" sz="4000" dirty="0">
                <a:solidFill>
                  <a:srgbClr val="272F00"/>
                </a:solidFill>
              </a:rPr>
              <a:t>“I am the vine; you are the branches.  If a man remains/abides in me and I in him, he will bear much fruit:  apart from me you can do nothing.”  John 15:5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02440"/>
            <a:ext cx="8763000" cy="869160"/>
          </a:xfrm>
        </p:spPr>
        <p:txBody>
          <a:bodyPr/>
          <a:lstStyle/>
          <a:p>
            <a:r>
              <a:rPr lang="en-US" sz="4800" dirty="0">
                <a:solidFill>
                  <a:srgbClr val="512A2A"/>
                </a:solidFill>
              </a:rPr>
              <a:t>The Key is to abide/remain in Jesus.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432" y="1376516"/>
            <a:ext cx="10429568" cy="3764760"/>
          </a:xfrm>
        </p:spPr>
        <p:txBody>
          <a:bodyPr>
            <a:noAutofit/>
          </a:bodyPr>
          <a:lstStyle/>
          <a:p>
            <a:pPr>
              <a:buClr>
                <a:srgbClr val="80726D"/>
              </a:buClr>
            </a:pPr>
            <a:r>
              <a:rPr lang="en-US" sz="4000" dirty="0">
                <a:solidFill>
                  <a:srgbClr val="272F00"/>
                </a:solidFill>
              </a:rPr>
              <a:t>12 times in John 15!  Jesus is saying, Come a little closer.</a:t>
            </a:r>
          </a:p>
          <a:p>
            <a:pPr>
              <a:buClr>
                <a:srgbClr val="80726D"/>
              </a:buClr>
            </a:pPr>
            <a:r>
              <a:rPr lang="en-US" sz="4000" dirty="0">
                <a:solidFill>
                  <a:srgbClr val="272F00"/>
                </a:solidFill>
              </a:rPr>
              <a:t>Psalm 42:1– “As the deer pants for streams of water, so my soul pants for you, O God.”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512A2A"/>
                </a:solidFill>
              </a:rPr>
              <a:t>Just a Closer Walk with Thee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80726D"/>
              </a:buClr>
            </a:pPr>
            <a:r>
              <a:rPr lang="en-US" dirty="0">
                <a:solidFill>
                  <a:srgbClr val="272F00"/>
                </a:solidFill>
              </a:rPr>
              <a:t># 448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512A2A"/>
                </a:solidFill>
              </a:rPr>
              <a:t>7</a:t>
            </a:r>
            <a:r>
              <a:rPr lang="en-US" sz="4800" baseline="30000" dirty="0">
                <a:solidFill>
                  <a:srgbClr val="512A2A"/>
                </a:solidFill>
              </a:rPr>
              <a:t>th</a:t>
            </a:r>
            <a:r>
              <a:rPr lang="en-US" sz="4800" dirty="0">
                <a:solidFill>
                  <a:srgbClr val="512A2A"/>
                </a:solidFill>
              </a:rPr>
              <a:t> “I AM…”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19090"/>
            <a:ext cx="10363200" cy="4572000"/>
          </a:xfrm>
        </p:spPr>
        <p:txBody>
          <a:bodyPr>
            <a:normAutofit/>
          </a:bodyPr>
          <a:lstStyle/>
          <a:p>
            <a:pPr>
              <a:buClr>
                <a:srgbClr val="80726D"/>
              </a:buClr>
            </a:pPr>
            <a:r>
              <a:rPr lang="en-US" sz="4000" dirty="0">
                <a:solidFill>
                  <a:srgbClr val="272F00"/>
                </a:solidFill>
              </a:rPr>
              <a:t>I myself, and no one else is the True Vine.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02440"/>
            <a:ext cx="10363200" cy="914400"/>
          </a:xfrm>
        </p:spPr>
        <p:txBody>
          <a:bodyPr/>
          <a:lstStyle/>
          <a:p>
            <a:r>
              <a:rPr lang="en-US" sz="4800" dirty="0">
                <a:solidFill>
                  <a:srgbClr val="512A2A"/>
                </a:solidFill>
              </a:rPr>
              <a:t>Jesus says “I AM”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871" y="1399634"/>
            <a:ext cx="10363200" cy="4572000"/>
          </a:xfrm>
        </p:spPr>
        <p:txBody>
          <a:bodyPr/>
          <a:lstStyle/>
          <a:p>
            <a:pPr>
              <a:buClr>
                <a:srgbClr val="80726D"/>
              </a:buClr>
            </a:pPr>
            <a:r>
              <a:rPr lang="en-US" sz="4000" dirty="0">
                <a:solidFill>
                  <a:srgbClr val="272F00"/>
                </a:solidFill>
              </a:rPr>
              <a:t>“I am the  True Vine.” (John 15:1)</a:t>
            </a:r>
          </a:p>
          <a:p>
            <a:pPr>
              <a:buClr>
                <a:srgbClr val="80726D"/>
              </a:buClr>
            </a:pPr>
            <a:r>
              <a:rPr lang="en-US" sz="4000" dirty="0">
                <a:solidFill>
                  <a:srgbClr val="272F00"/>
                </a:solidFill>
              </a:rPr>
              <a:t>Ego </a:t>
            </a:r>
            <a:r>
              <a:rPr lang="en-US" sz="4000" dirty="0" err="1">
                <a:solidFill>
                  <a:srgbClr val="272F00"/>
                </a:solidFill>
              </a:rPr>
              <a:t>Eimi</a:t>
            </a:r>
            <a:r>
              <a:rPr lang="en-US" sz="4000" dirty="0">
                <a:solidFill>
                  <a:srgbClr val="272F00"/>
                </a:solidFill>
              </a:rPr>
              <a:t>  (Greek)</a:t>
            </a:r>
          </a:p>
          <a:p>
            <a:pPr>
              <a:buClr>
                <a:srgbClr val="80726D"/>
              </a:buClr>
            </a:pPr>
            <a:r>
              <a:rPr lang="en-US" sz="4000" dirty="0">
                <a:solidFill>
                  <a:srgbClr val="272F00"/>
                </a:solidFill>
              </a:rPr>
              <a:t>Ego=“I”</a:t>
            </a:r>
          </a:p>
          <a:p>
            <a:pPr>
              <a:buClr>
                <a:srgbClr val="80726D"/>
              </a:buClr>
            </a:pPr>
            <a:r>
              <a:rPr lang="en-US" sz="4000" dirty="0" err="1">
                <a:solidFill>
                  <a:srgbClr val="272F00"/>
                </a:solidFill>
              </a:rPr>
              <a:t>Eimi</a:t>
            </a:r>
            <a:r>
              <a:rPr lang="en-US" sz="4000" dirty="0">
                <a:solidFill>
                  <a:srgbClr val="272F00"/>
                </a:solidFill>
              </a:rPr>
              <a:t>=“I am.”</a:t>
            </a:r>
          </a:p>
          <a:p>
            <a:pPr>
              <a:buClr>
                <a:srgbClr val="80726D"/>
              </a:buClr>
            </a:pPr>
            <a:r>
              <a:rPr lang="en-US" sz="4000" dirty="0">
                <a:solidFill>
                  <a:srgbClr val="272F00"/>
                </a:solidFill>
              </a:rPr>
              <a:t>I myself and no one else am…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10363200" cy="914400"/>
          </a:xfrm>
        </p:spPr>
        <p:txBody>
          <a:bodyPr/>
          <a:lstStyle/>
          <a:p>
            <a:r>
              <a:rPr lang="en-US" sz="4800" dirty="0">
                <a:solidFill>
                  <a:srgbClr val="512A2A"/>
                </a:solidFill>
              </a:rPr>
              <a:t>7 times Jesus says “I AM”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914400"/>
            <a:ext cx="10363200" cy="5029200"/>
          </a:xfrm>
        </p:spPr>
        <p:txBody>
          <a:bodyPr>
            <a:noAutofit/>
          </a:bodyPr>
          <a:lstStyle/>
          <a:p>
            <a:pPr>
              <a:buClr>
                <a:srgbClr val="80726D"/>
              </a:buClr>
            </a:pPr>
            <a:r>
              <a:rPr lang="en-US" sz="4000" dirty="0">
                <a:solidFill>
                  <a:srgbClr val="272F00"/>
                </a:solidFill>
              </a:rPr>
              <a:t>I am the bread of life (John 6)</a:t>
            </a:r>
          </a:p>
          <a:p>
            <a:pPr>
              <a:buClr>
                <a:srgbClr val="80726D"/>
              </a:buClr>
            </a:pPr>
            <a:r>
              <a:rPr lang="en-US" sz="4000" dirty="0">
                <a:solidFill>
                  <a:srgbClr val="272F00"/>
                </a:solidFill>
              </a:rPr>
              <a:t>I am the light of the world (John 8)</a:t>
            </a:r>
          </a:p>
          <a:p>
            <a:pPr>
              <a:buClr>
                <a:srgbClr val="80726D"/>
              </a:buClr>
            </a:pPr>
            <a:r>
              <a:rPr lang="en-US" sz="4000" dirty="0">
                <a:solidFill>
                  <a:srgbClr val="272F00"/>
                </a:solidFill>
              </a:rPr>
              <a:t>I am the door (John 10)</a:t>
            </a:r>
          </a:p>
          <a:p>
            <a:pPr>
              <a:buClr>
                <a:srgbClr val="80726D"/>
              </a:buClr>
            </a:pPr>
            <a:r>
              <a:rPr lang="en-US" sz="4000" dirty="0">
                <a:solidFill>
                  <a:srgbClr val="272F00"/>
                </a:solidFill>
              </a:rPr>
              <a:t>I am the good shepherd (John 10)</a:t>
            </a:r>
          </a:p>
          <a:p>
            <a:pPr>
              <a:buClr>
                <a:srgbClr val="80726D"/>
              </a:buClr>
            </a:pPr>
            <a:r>
              <a:rPr lang="en-US" sz="4000" dirty="0">
                <a:solidFill>
                  <a:srgbClr val="272F00"/>
                </a:solidFill>
              </a:rPr>
              <a:t>I am the resurrection and the life (John 11)</a:t>
            </a:r>
          </a:p>
          <a:p>
            <a:pPr>
              <a:buClr>
                <a:srgbClr val="80726D"/>
              </a:buClr>
            </a:pPr>
            <a:r>
              <a:rPr lang="en-US" sz="4000" dirty="0">
                <a:solidFill>
                  <a:srgbClr val="272F00"/>
                </a:solidFill>
              </a:rPr>
              <a:t>I am the way, the truth and the life (John 14)</a:t>
            </a:r>
          </a:p>
          <a:p>
            <a:pPr>
              <a:buClr>
                <a:srgbClr val="80726D"/>
              </a:buClr>
            </a:pPr>
            <a:r>
              <a:rPr lang="en-US" sz="4000" dirty="0">
                <a:solidFill>
                  <a:srgbClr val="272F00"/>
                </a:solidFill>
              </a:rPr>
              <a:t>I am the true vine               (John 15)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02440"/>
            <a:ext cx="8686800" cy="945360"/>
          </a:xfrm>
        </p:spPr>
        <p:txBody>
          <a:bodyPr/>
          <a:lstStyle/>
          <a:p>
            <a:r>
              <a:rPr lang="en-US" sz="4800" dirty="0">
                <a:solidFill>
                  <a:srgbClr val="512A2A"/>
                </a:solidFill>
              </a:rPr>
              <a:t>The Key is to abide/remain in Jesus.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9601200" cy="3764760"/>
          </a:xfrm>
        </p:spPr>
        <p:txBody>
          <a:bodyPr>
            <a:noAutofit/>
          </a:bodyPr>
          <a:lstStyle/>
          <a:p>
            <a:pPr>
              <a:buClr>
                <a:srgbClr val="80726D"/>
              </a:buClr>
            </a:pPr>
            <a:r>
              <a:rPr lang="en-US" sz="4000" dirty="0">
                <a:solidFill>
                  <a:srgbClr val="272F00"/>
                </a:solidFill>
              </a:rPr>
              <a:t>12 times in John 15.</a:t>
            </a:r>
          </a:p>
          <a:p>
            <a:pPr>
              <a:buClr>
                <a:srgbClr val="80726D"/>
              </a:buClr>
            </a:pPr>
            <a:r>
              <a:rPr lang="en-US" sz="4000" dirty="0">
                <a:solidFill>
                  <a:srgbClr val="272F00"/>
                </a:solidFill>
              </a:rPr>
              <a:t>Greek word is </a:t>
            </a:r>
            <a:r>
              <a:rPr lang="en-US" sz="4000" dirty="0" err="1">
                <a:solidFill>
                  <a:srgbClr val="272F00"/>
                </a:solidFill>
              </a:rPr>
              <a:t>Meno</a:t>
            </a:r>
            <a:r>
              <a:rPr lang="en-US" sz="4000" dirty="0">
                <a:solidFill>
                  <a:srgbClr val="272F00"/>
                </a:solidFill>
              </a:rPr>
              <a:t> .  Root of menagerie– abode for animals.</a:t>
            </a:r>
          </a:p>
          <a:p>
            <a:pPr>
              <a:buClr>
                <a:srgbClr val="80726D"/>
              </a:buClr>
            </a:pPr>
            <a:r>
              <a:rPr lang="en-US" sz="4000" dirty="0">
                <a:solidFill>
                  <a:srgbClr val="272F00"/>
                </a:solidFill>
              </a:rPr>
              <a:t>  The Noun form is in John 14:2– “mansions/rooms/abiding places.”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02440"/>
            <a:ext cx="10363200" cy="914400"/>
          </a:xfrm>
        </p:spPr>
        <p:txBody>
          <a:bodyPr/>
          <a:lstStyle/>
          <a:p>
            <a:r>
              <a:rPr lang="en-US" sz="4800" dirty="0">
                <a:solidFill>
                  <a:srgbClr val="512A2A"/>
                </a:solidFill>
              </a:rPr>
              <a:t>The True Vine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7077" y="1379969"/>
            <a:ext cx="10363200" cy="4572000"/>
          </a:xfrm>
        </p:spPr>
        <p:txBody>
          <a:bodyPr>
            <a:normAutofit/>
          </a:bodyPr>
          <a:lstStyle/>
          <a:p>
            <a:pPr>
              <a:buClr>
                <a:srgbClr val="80726D"/>
              </a:buClr>
            </a:pPr>
            <a:r>
              <a:rPr lang="en-US" sz="4000" dirty="0">
                <a:solidFill>
                  <a:srgbClr val="272F00"/>
                </a:solidFill>
              </a:rPr>
              <a:t>A branch must be vitally connected to the vine.</a:t>
            </a:r>
          </a:p>
          <a:p>
            <a:pPr>
              <a:buClr>
                <a:srgbClr val="80726D"/>
              </a:buClr>
            </a:pPr>
            <a:r>
              <a:rPr lang="en-US" sz="4000" dirty="0">
                <a:solidFill>
                  <a:srgbClr val="272F00"/>
                </a:solidFill>
              </a:rPr>
              <a:t>“Apart from me you can do nothing.”  John 15:5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02440"/>
            <a:ext cx="8458200" cy="869160"/>
          </a:xfrm>
        </p:spPr>
        <p:txBody>
          <a:bodyPr/>
          <a:lstStyle/>
          <a:p>
            <a:r>
              <a:rPr lang="en-US" sz="4800" dirty="0">
                <a:solidFill>
                  <a:srgbClr val="512A2A"/>
                </a:solidFill>
              </a:rPr>
              <a:t>The Olivet Discourse– John 15-17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371600"/>
            <a:ext cx="9677400" cy="4069560"/>
          </a:xfrm>
        </p:spPr>
        <p:txBody>
          <a:bodyPr>
            <a:normAutofit/>
          </a:bodyPr>
          <a:lstStyle/>
          <a:p>
            <a:pPr>
              <a:buClr>
                <a:srgbClr val="80726D"/>
              </a:buClr>
            </a:pPr>
            <a:r>
              <a:rPr lang="en-US" sz="4000" dirty="0">
                <a:solidFill>
                  <a:srgbClr val="272F00"/>
                </a:solidFill>
              </a:rPr>
              <a:t>Jesus leaves the Upper Room (John 14:31).</a:t>
            </a:r>
          </a:p>
          <a:p>
            <a:pPr>
              <a:buClr>
                <a:srgbClr val="80726D"/>
              </a:buClr>
            </a:pPr>
            <a:r>
              <a:rPr lang="en-US" sz="4000" dirty="0">
                <a:solidFill>
                  <a:srgbClr val="272F00"/>
                </a:solidFill>
              </a:rPr>
              <a:t>They are walking to Gethsemane</a:t>
            </a:r>
          </a:p>
          <a:p>
            <a:pPr marL="68580" indent="0">
              <a:buClr>
                <a:srgbClr val="80726D"/>
              </a:buClr>
              <a:buNone/>
            </a:pPr>
            <a:r>
              <a:rPr lang="en-US" sz="4000" dirty="0">
                <a:solidFill>
                  <a:srgbClr val="272F00"/>
                </a:solidFill>
              </a:rPr>
              <a:t>(John 18:1).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hoto, sitting, person, front&#10;&#10;Description automatically generated">
            <a:extLst>
              <a:ext uri="{FF2B5EF4-FFF2-40B4-BE49-F238E27FC236}">
                <a16:creationId xmlns:a16="http://schemas.microsoft.com/office/drawing/2014/main" id="{94C58EF0-8AD5-4844-ABAB-DD58EDA651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470" y="1135198"/>
            <a:ext cx="5513227" cy="57228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82949D-16A5-4B7F-A55A-C355CF3E136B}"/>
              </a:ext>
            </a:extLst>
          </p:cNvPr>
          <p:cNvSpPr txBox="1"/>
          <p:nvPr/>
        </p:nvSpPr>
        <p:spPr>
          <a:xfrm>
            <a:off x="2166783" y="3048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512A2A"/>
                </a:solidFill>
                <a:latin typeface="+mj-lt"/>
              </a:rPr>
              <a:t>Ancient Steps to Gethsemane</a:t>
            </a:r>
          </a:p>
        </p:txBody>
      </p:sp>
    </p:spTree>
    <p:extLst>
      <p:ext uri="{BB962C8B-B14F-4D97-AF65-F5344CB8AC3E}">
        <p14:creationId xmlns:p14="http://schemas.microsoft.com/office/powerpoint/2010/main" val="40475867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226</TotalTime>
  <Words>888</Words>
  <Application>Microsoft Office PowerPoint</Application>
  <PresentationFormat>Widescreen</PresentationFormat>
  <Paragraphs>91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Calibri</vt:lpstr>
      <vt:lpstr>Wingdings</vt:lpstr>
      <vt:lpstr>Wingdings 2</vt:lpstr>
      <vt:lpstr>Wingdings 3</vt:lpstr>
      <vt:lpstr>Metro</vt:lpstr>
      <vt:lpstr>PowerPoint Presentation</vt:lpstr>
      <vt:lpstr>JOHN 15:1-17</vt:lpstr>
      <vt:lpstr>7th “I AM…”</vt:lpstr>
      <vt:lpstr>Jesus says “I AM”</vt:lpstr>
      <vt:lpstr>7 times Jesus says “I AM”</vt:lpstr>
      <vt:lpstr>The Key is to abide/remain in Jesus.</vt:lpstr>
      <vt:lpstr>The True Vine</vt:lpstr>
      <vt:lpstr>The Olivet Discourse– John 15-17</vt:lpstr>
      <vt:lpstr>PowerPoint Presentation</vt:lpstr>
      <vt:lpstr>I AM THE TRUE VINE</vt:lpstr>
      <vt:lpstr>I AM THE TRUE VINE</vt:lpstr>
      <vt:lpstr>THE BRANCHES</vt:lpstr>
      <vt:lpstr>1. Branches in Christ</vt:lpstr>
      <vt:lpstr>2.  Branches not in Christ (15:6)</vt:lpstr>
      <vt:lpstr>1. Branches in Christ</vt:lpstr>
      <vt:lpstr>1. Branches in Christ</vt:lpstr>
      <vt:lpstr>1. Branches in Christ</vt:lpstr>
      <vt:lpstr>1. Branches in Christ</vt:lpstr>
      <vt:lpstr>1. Branches in Christ</vt:lpstr>
      <vt:lpstr>1.  Branches in Christ</vt:lpstr>
      <vt:lpstr>1.  Branches in Christ</vt:lpstr>
      <vt:lpstr>4 Baskets of Fruit</vt:lpstr>
      <vt:lpstr>FRUIT</vt:lpstr>
      <vt:lpstr>Fruit</vt:lpstr>
      <vt:lpstr>The Key is to abide/remain in Jesus.</vt:lpstr>
      <vt:lpstr>PowerPoint Presentation</vt:lpstr>
      <vt:lpstr>Just a Closer Walk with Thee</vt:lpstr>
    </vt:vector>
  </TitlesOfParts>
  <Company>U.S.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AM THE TRUE VINE</dc:title>
  <dc:creator>steve hokuf</dc:creator>
  <cp:lastModifiedBy>Chrissy Jackson</cp:lastModifiedBy>
  <cp:revision>14</cp:revision>
  <dcterms:created xsi:type="dcterms:W3CDTF">2020-10-26T13:47:07Z</dcterms:created>
  <dcterms:modified xsi:type="dcterms:W3CDTF">2020-10-29T21:57:20Z</dcterms:modified>
</cp:coreProperties>
</file>