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64" r:id="rId4"/>
    <p:sldId id="266" r:id="rId5"/>
    <p:sldId id="265" r:id="rId6"/>
    <p:sldId id="258" r:id="rId7"/>
    <p:sldId id="262" r:id="rId8"/>
    <p:sldId id="261" r:id="rId9"/>
    <p:sldId id="263" r:id="rId10"/>
    <p:sldId id="267" r:id="rId11"/>
    <p:sldId id="259" r:id="rId12"/>
    <p:sldId id="260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92" r:id="rId21"/>
    <p:sldId id="272" r:id="rId22"/>
    <p:sldId id="287" r:id="rId23"/>
    <p:sldId id="289" r:id="rId24"/>
    <p:sldId id="288" r:id="rId25"/>
    <p:sldId id="290" r:id="rId26"/>
    <p:sldId id="291" r:id="rId27"/>
    <p:sldId id="273" r:id="rId28"/>
    <p:sldId id="282" r:id="rId29"/>
    <p:sldId id="284" r:id="rId30"/>
    <p:sldId id="283" r:id="rId31"/>
    <p:sldId id="285" r:id="rId32"/>
    <p:sldId id="286" r:id="rId33"/>
    <p:sldId id="274" r:id="rId34"/>
    <p:sldId id="27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0FC26-FEC6-4979-A8A3-96DC69974D0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2BC67-754D-420F-BC6A-222334D31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BC67-754D-420F-BC6A-222334D3161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247E-2836-442C-A063-528E4FCF24CC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779-7F8B-4041-8274-DEC53DE0B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247E-2836-442C-A063-528E4FCF24CC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779-7F8B-4041-8274-DEC53DE0B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247E-2836-442C-A063-528E4FCF24CC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779-7F8B-4041-8274-DEC53DE0B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247E-2836-442C-A063-528E4FCF24CC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779-7F8B-4041-8274-DEC53DE0B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247E-2836-442C-A063-528E4FCF24CC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779-7F8B-4041-8274-DEC53DE0B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247E-2836-442C-A063-528E4FCF24CC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779-7F8B-4041-8274-DEC53DE0B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247E-2836-442C-A063-528E4FCF24CC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779-7F8B-4041-8274-DEC53DE0B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247E-2836-442C-A063-528E4FCF24CC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779-7F8B-4041-8274-DEC53DE0B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247E-2836-442C-A063-528E4FCF24CC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779-7F8B-4041-8274-DEC53DE0B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247E-2836-442C-A063-528E4FCF24CC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779-7F8B-4041-8274-DEC53DE0B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7C2F247E-2836-442C-A063-528E4FCF24CC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6B678779-7F8B-4041-8274-DEC53DE0B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2F247E-2836-442C-A063-528E4FCF24CC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B678779-7F8B-4041-8274-DEC53DE0B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1001"/>
            <a:ext cx="7772400" cy="3219450"/>
          </a:xfrm>
        </p:spPr>
        <p:txBody>
          <a:bodyPr>
            <a:normAutofit/>
          </a:bodyPr>
          <a:lstStyle/>
          <a:p>
            <a:pPr algn="ctr"/>
            <a:r>
              <a:rPr lang="en-US" sz="8000" b="0" i="1" dirty="0">
                <a:cs typeface="Arial" pitchFamily="34" charset="0"/>
              </a:rPr>
              <a:t>I AM THE GOOD SHEPHERD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</a:rPr>
              <a:t>JOHN 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985"/>
          <a:stretch>
            <a:fillRect/>
          </a:stretch>
        </p:blipFill>
        <p:spPr bwMode="auto">
          <a:xfrm>
            <a:off x="1524000" y="0"/>
            <a:ext cx="9144000" cy="686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AM THE GATE”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avenue to safety and sustenance.</a:t>
            </a:r>
          </a:p>
          <a:p>
            <a:r>
              <a:rPr lang="en-US" sz="4400" dirty="0">
                <a:solidFill>
                  <a:schemeClr val="bg1"/>
                </a:solidFill>
              </a:rPr>
              <a:t>The only True Shepherd of the sheep.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Others Described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7772400" cy="506016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Thief – 10:1  (sneaky, uses subtlety)</a:t>
            </a:r>
          </a:p>
          <a:p>
            <a:r>
              <a:rPr lang="en-US" sz="3600" dirty="0">
                <a:solidFill>
                  <a:schemeClr val="bg1"/>
                </a:solidFill>
              </a:rPr>
              <a:t>Robber– 10:1  (brigand, uses violence)</a:t>
            </a:r>
          </a:p>
          <a:p>
            <a:r>
              <a:rPr lang="en-US" sz="3600" dirty="0">
                <a:solidFill>
                  <a:schemeClr val="bg1"/>
                </a:solidFill>
              </a:rPr>
              <a:t>Watchman– 10:3 (porter or doorkeeper)</a:t>
            </a:r>
          </a:p>
          <a:p>
            <a:r>
              <a:rPr lang="en-US" sz="3600" dirty="0">
                <a:solidFill>
                  <a:schemeClr val="bg1"/>
                </a:solidFill>
              </a:rPr>
              <a:t>Stranger– 10:5 (falsely assumed leadership) </a:t>
            </a:r>
          </a:p>
          <a:p>
            <a:r>
              <a:rPr lang="en-US" sz="3600" dirty="0">
                <a:solidFill>
                  <a:schemeClr val="bg1"/>
                </a:solidFill>
              </a:rPr>
              <a:t>Hired Hand– 10:12  (not the owner, but should be good)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 SHEPHERD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He is the focus of this whole discourse.</a:t>
            </a:r>
          </a:p>
          <a:p>
            <a:r>
              <a:rPr lang="en-US" sz="4000" dirty="0">
                <a:solidFill>
                  <a:schemeClr val="bg1"/>
                </a:solidFill>
              </a:rPr>
              <a:t>18 different statements describe Him.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7772400" cy="1197864"/>
          </a:xfrm>
        </p:spPr>
        <p:txBody>
          <a:bodyPr/>
          <a:lstStyle/>
          <a:p>
            <a:r>
              <a:rPr lang="en-US" dirty="0"/>
              <a:t>THE SHEEP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066800"/>
            <a:ext cx="7772400" cy="528876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sheep are the ones that the Good Shepherd is concerned about.</a:t>
            </a:r>
          </a:p>
          <a:p>
            <a:r>
              <a:rPr lang="en-US" sz="4000" dirty="0">
                <a:solidFill>
                  <a:schemeClr val="bg1"/>
                </a:solidFill>
              </a:rPr>
              <a:t>My Sheep= Jewish believers, always in the plural here.</a:t>
            </a:r>
          </a:p>
          <a:p>
            <a:r>
              <a:rPr lang="en-US" sz="4000" dirty="0">
                <a:solidFill>
                  <a:schemeClr val="bg1"/>
                </a:solidFill>
              </a:rPr>
              <a:t>Other Sheep= Gentiles, non Jewish believers.</a:t>
            </a:r>
          </a:p>
          <a:p>
            <a:r>
              <a:rPr lang="en-US" sz="4000" dirty="0">
                <a:solidFill>
                  <a:schemeClr val="bg1"/>
                </a:solidFill>
              </a:rPr>
              <a:t>Not My Sheep= Unbelievers.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1850136"/>
          </a:xfrm>
        </p:spPr>
        <p:txBody>
          <a:bodyPr/>
          <a:lstStyle/>
          <a:p>
            <a:r>
              <a:rPr lang="en-US" sz="6000" dirty="0"/>
              <a:t>THE GOOD SHEPHERD AND HIS SHEEP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667000"/>
            <a:ext cx="7772400" cy="368856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itchFamily="34" charset="0"/>
              </a:rPr>
              <a:t>3 IMPORTANT RELATIONSHIPS  </a:t>
            </a:r>
            <a:r>
              <a:rPr lang="en-US" sz="4400" dirty="0">
                <a:solidFill>
                  <a:schemeClr val="bg1"/>
                </a:solidFill>
              </a:rPr>
              <a:t>BETWEEN  THE SHEPHERD AND THE SHEEP.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1. </a:t>
            </a:r>
            <a:r>
              <a:rPr lang="en-US" sz="4400" i="1" dirty="0">
                <a:latin typeface="Arial Black" pitchFamily="34" charset="0"/>
              </a:rPr>
              <a:t>LOVING</a:t>
            </a:r>
            <a:r>
              <a:rPr lang="en-US" sz="4400" dirty="0"/>
              <a:t>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shepherd and the sheep is a familiar OT word picture.</a:t>
            </a:r>
          </a:p>
          <a:p>
            <a:r>
              <a:rPr lang="en-US" sz="4000" dirty="0">
                <a:solidFill>
                  <a:schemeClr val="bg1"/>
                </a:solidFill>
              </a:rPr>
              <a:t>Abel was a shepherd.</a:t>
            </a:r>
          </a:p>
          <a:p>
            <a:r>
              <a:rPr lang="en-US" sz="4000" dirty="0">
                <a:solidFill>
                  <a:schemeClr val="bg1"/>
                </a:solidFill>
              </a:rPr>
              <a:t>The patriarchs were shepherds.</a:t>
            </a:r>
          </a:p>
          <a:p>
            <a:r>
              <a:rPr lang="en-US" sz="4000" dirty="0">
                <a:solidFill>
                  <a:schemeClr val="bg1"/>
                </a:solidFill>
              </a:rPr>
              <a:t>Psalm 23 .</a:t>
            </a:r>
          </a:p>
          <a:p>
            <a:r>
              <a:rPr lang="en-US" sz="4000" dirty="0">
                <a:solidFill>
                  <a:schemeClr val="bg1"/>
                </a:solidFill>
              </a:rPr>
              <a:t>King David was a shepherd.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1. </a:t>
            </a:r>
            <a:r>
              <a:rPr lang="en-US" sz="4400" i="1" dirty="0">
                <a:latin typeface="Arial Black" pitchFamily="34" charset="0"/>
              </a:rPr>
              <a:t>LOVING</a:t>
            </a:r>
            <a:r>
              <a:rPr lang="en-US" sz="4400" dirty="0"/>
              <a:t>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He calls them by name. (10:3)</a:t>
            </a:r>
          </a:p>
          <a:p>
            <a:r>
              <a:rPr lang="en-US" sz="4400" dirty="0">
                <a:solidFill>
                  <a:schemeClr val="bg1"/>
                </a:solidFill>
              </a:rPr>
              <a:t>They know His voice. (10:4)</a:t>
            </a:r>
          </a:p>
          <a:p>
            <a:r>
              <a:rPr lang="en-US" sz="4400" dirty="0">
                <a:solidFill>
                  <a:schemeClr val="bg1"/>
                </a:solidFill>
              </a:rPr>
              <a:t>They follow only Him. (10:4&amp;5)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1. </a:t>
            </a:r>
            <a:r>
              <a:rPr lang="en-US" sz="4400" i="1" dirty="0">
                <a:latin typeface="Arial Black" pitchFamily="34" charset="0"/>
              </a:rPr>
              <a:t>LOVING</a:t>
            </a:r>
            <a:r>
              <a:rPr lang="en-US" sz="4400" dirty="0"/>
              <a:t>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He voluntarily lays down His life for them. (10:11, 17 &amp; 18)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1. </a:t>
            </a:r>
            <a:r>
              <a:rPr lang="en-US" sz="4400" i="1" dirty="0">
                <a:latin typeface="Arial Black" pitchFamily="34" charset="0"/>
              </a:rPr>
              <a:t>LOVING</a:t>
            </a:r>
            <a:r>
              <a:rPr lang="en-US" sz="4400" dirty="0"/>
              <a:t>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He has come so they could have eternal life.</a:t>
            </a:r>
          </a:p>
          <a:p>
            <a:r>
              <a:rPr lang="en-US" sz="4000" dirty="0">
                <a:solidFill>
                  <a:schemeClr val="bg1"/>
                </a:solidFill>
              </a:rPr>
              <a:t>“I have come that they may have life, and have it to the full (more abundantly—KJV).”  (10:10)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JOHN 10:1-30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 IMPORTANT RELATIONSHIPS BETWEEN THE SHEPHERD AND HIS SHEEP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743200"/>
            <a:ext cx="7772400" cy="3612360"/>
          </a:xfrm>
        </p:spPr>
        <p:txBody>
          <a:bodyPr>
            <a:normAutofit/>
          </a:bodyPr>
          <a:lstStyle/>
          <a:p>
            <a:r>
              <a:rPr lang="en-US" sz="4800" i="1" dirty="0">
                <a:solidFill>
                  <a:schemeClr val="bg1"/>
                </a:solidFill>
                <a:latin typeface="Arial Black" pitchFamily="34" charset="0"/>
              </a:rPr>
              <a:t>LOVING</a:t>
            </a:r>
          </a:p>
          <a:p>
            <a:r>
              <a:rPr lang="en-US" sz="4800" i="1" dirty="0">
                <a:solidFill>
                  <a:schemeClr val="bg1"/>
                </a:solidFill>
                <a:latin typeface="Arial Black" pitchFamily="34" charset="0"/>
              </a:rPr>
              <a:t>LIVING </a:t>
            </a:r>
          </a:p>
          <a:p>
            <a:pPr>
              <a:buNone/>
            </a:pPr>
            <a:endParaRPr lang="en-US" sz="48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2. </a:t>
            </a:r>
            <a:r>
              <a:rPr lang="en-US" sz="4400" i="1" dirty="0">
                <a:latin typeface="Arial Black" pitchFamily="34" charset="0"/>
              </a:rPr>
              <a:t>LIVING</a:t>
            </a:r>
            <a:r>
              <a:rPr lang="en-US" sz="4400" dirty="0"/>
              <a:t>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828800"/>
            <a:ext cx="7772400" cy="452676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2. </a:t>
            </a:r>
            <a:r>
              <a:rPr lang="en-US" sz="4400" i="1" dirty="0">
                <a:latin typeface="Arial Black" pitchFamily="34" charset="0"/>
              </a:rPr>
              <a:t>LIVING</a:t>
            </a:r>
            <a:r>
              <a:rPr lang="en-US" sz="4400" dirty="0"/>
              <a:t>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7772400" cy="475536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relationship is a 24/7, life long one.</a:t>
            </a:r>
          </a:p>
          <a:p>
            <a:r>
              <a:rPr lang="en-US" sz="4400" dirty="0">
                <a:solidFill>
                  <a:schemeClr val="bg1"/>
                </a:solidFill>
              </a:rPr>
              <a:t>He leads them out and brings them back.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2. </a:t>
            </a:r>
            <a:r>
              <a:rPr lang="en-US" sz="4400" i="1" dirty="0">
                <a:latin typeface="Arial Black" pitchFamily="34" charset="0"/>
              </a:rPr>
              <a:t>LIVING</a:t>
            </a:r>
            <a:r>
              <a:rPr lang="en-US" sz="4400" dirty="0"/>
              <a:t>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371600"/>
            <a:ext cx="7772400" cy="498396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/>
          </a:p>
          <a:p>
            <a:r>
              <a:rPr lang="en-US" sz="4400" dirty="0"/>
              <a:t>He guides and never abandons them.</a:t>
            </a:r>
          </a:p>
          <a:p>
            <a:r>
              <a:rPr lang="en-US" sz="4400" dirty="0"/>
              <a:t>He protects and defends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2. </a:t>
            </a:r>
            <a:r>
              <a:rPr lang="en-US" sz="4400" i="1" dirty="0">
                <a:latin typeface="Arial Black" pitchFamily="34" charset="0"/>
              </a:rPr>
              <a:t>LIVING</a:t>
            </a:r>
            <a:r>
              <a:rPr lang="en-US" sz="4400" dirty="0"/>
              <a:t>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371600"/>
            <a:ext cx="7772400" cy="498396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/>
          </a:p>
          <a:p>
            <a:r>
              <a:rPr lang="en-US" sz="4400" dirty="0">
                <a:solidFill>
                  <a:schemeClr val="bg1"/>
                </a:solidFill>
              </a:rPr>
              <a:t>He feeds and waters them.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2. </a:t>
            </a:r>
            <a:r>
              <a:rPr lang="en-US" sz="4400" i="1" dirty="0">
                <a:latin typeface="Arial Black" pitchFamily="34" charset="0"/>
              </a:rPr>
              <a:t>LIVING</a:t>
            </a:r>
            <a:r>
              <a:rPr lang="en-US" sz="4400" dirty="0"/>
              <a:t>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371600"/>
            <a:ext cx="7772400" cy="498396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relationship is a 24/7, life long one.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 leads them out and brings them back.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 guides and never abandons them.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 feeds and waters them.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 protects and defends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 IMPORTANT RELATIONSHIPS BETWEEN THE SHEPHERD AND HIS SHEEP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743200"/>
            <a:ext cx="7772400" cy="3612360"/>
          </a:xfrm>
        </p:spPr>
        <p:txBody>
          <a:bodyPr>
            <a:normAutofit/>
          </a:bodyPr>
          <a:lstStyle/>
          <a:p>
            <a:r>
              <a:rPr lang="en-US" sz="4800" i="1" dirty="0">
                <a:solidFill>
                  <a:schemeClr val="bg1"/>
                </a:solidFill>
                <a:latin typeface="Arial Black" pitchFamily="34" charset="0"/>
              </a:rPr>
              <a:t>LOVING</a:t>
            </a:r>
          </a:p>
          <a:p>
            <a:r>
              <a:rPr lang="en-US" sz="4800" i="1" dirty="0">
                <a:solidFill>
                  <a:schemeClr val="bg1"/>
                </a:solidFill>
                <a:latin typeface="Arial Black" pitchFamily="34" charset="0"/>
              </a:rPr>
              <a:t>LIVING </a:t>
            </a:r>
          </a:p>
          <a:p>
            <a:r>
              <a:rPr lang="en-US" sz="4800" i="1" dirty="0">
                <a:solidFill>
                  <a:schemeClr val="bg1"/>
                </a:solidFill>
                <a:latin typeface="Arial Black" pitchFamily="34" charset="0"/>
              </a:rPr>
              <a:t>LASTING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3. </a:t>
            </a:r>
            <a:r>
              <a:rPr lang="en-US" sz="4400" i="1" dirty="0">
                <a:latin typeface="Arial Black" pitchFamily="34" charset="0"/>
              </a:rPr>
              <a:t>LASTING  </a:t>
            </a:r>
            <a:r>
              <a:rPr lang="en-US" sz="4400" dirty="0"/>
              <a:t>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The sheep are eternally secure in Him.</a:t>
            </a:r>
          </a:p>
          <a:p>
            <a:r>
              <a:rPr lang="en-US" sz="4400" dirty="0">
                <a:solidFill>
                  <a:schemeClr val="bg1"/>
                </a:solidFill>
              </a:rPr>
              <a:t>“Whoever enters through me will be saved.” (10:9)</a:t>
            </a:r>
          </a:p>
          <a:p>
            <a:r>
              <a:rPr lang="en-US" sz="4400" dirty="0">
                <a:solidFill>
                  <a:schemeClr val="bg1"/>
                </a:solidFill>
              </a:rPr>
              <a:t>“I am come that they may have life.”  (10:10)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3. </a:t>
            </a:r>
            <a:r>
              <a:rPr lang="en-US" sz="4400" i="1" dirty="0">
                <a:latin typeface="Arial Black" pitchFamily="34" charset="0"/>
              </a:rPr>
              <a:t>LASTING  </a:t>
            </a:r>
            <a:r>
              <a:rPr lang="en-US" sz="4400" dirty="0"/>
              <a:t>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“I give them eternal life, and they shall never perish.”  (10:28)</a:t>
            </a:r>
          </a:p>
          <a:p>
            <a:r>
              <a:rPr lang="en-US" sz="4000" dirty="0">
                <a:solidFill>
                  <a:schemeClr val="bg1"/>
                </a:solidFill>
              </a:rPr>
              <a:t>“No one can snatch them out of my hand.” (10:28)</a:t>
            </a:r>
          </a:p>
          <a:p>
            <a:r>
              <a:rPr lang="en-US" sz="4000" dirty="0">
                <a:solidFill>
                  <a:schemeClr val="bg1"/>
                </a:solidFill>
              </a:rPr>
              <a:t>“No one can snatch them out of my Father’s hand.”  (10:29)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3. </a:t>
            </a:r>
            <a:r>
              <a:rPr lang="en-US" sz="4400" i="1" dirty="0">
                <a:latin typeface="Arial Black" pitchFamily="34" charset="0"/>
              </a:rPr>
              <a:t>LASTING  </a:t>
            </a:r>
            <a:r>
              <a:rPr lang="en-US" sz="4400" dirty="0"/>
              <a:t>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Eternal life by definition cannot be conditional and still be eternal.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1828800" cy="1392936"/>
          </a:xfrm>
        </p:spPr>
        <p:txBody>
          <a:bodyPr/>
          <a:lstStyle/>
          <a:p>
            <a:r>
              <a:rPr lang="en-US" sz="3200" dirty="0"/>
              <a:t>JOHN 1</a:t>
            </a:r>
          </a:p>
        </p:txBody>
      </p:sp>
      <p:pic>
        <p:nvPicPr>
          <p:cNvPr id="4" name="Content Placeholder 3" descr="20200928_114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67073" y="0"/>
            <a:ext cx="4929327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3. </a:t>
            </a:r>
            <a:r>
              <a:rPr lang="en-US" sz="4400" i="1" dirty="0">
                <a:latin typeface="Arial Black" pitchFamily="34" charset="0"/>
              </a:rPr>
              <a:t>LASTING  </a:t>
            </a:r>
            <a:r>
              <a:rPr lang="en-US" sz="4400" dirty="0"/>
              <a:t>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Eternal life is a gift.</a:t>
            </a:r>
          </a:p>
          <a:p>
            <a:r>
              <a:rPr lang="en-US" sz="4400" dirty="0">
                <a:solidFill>
                  <a:schemeClr val="bg1"/>
                </a:solidFill>
              </a:rPr>
              <a:t>We do not earn it. </a:t>
            </a:r>
          </a:p>
          <a:p>
            <a:r>
              <a:rPr lang="en-US" sz="4400" dirty="0">
                <a:solidFill>
                  <a:schemeClr val="bg1"/>
                </a:solidFill>
              </a:rPr>
              <a:t>We do not deserve it.</a:t>
            </a:r>
          </a:p>
          <a:p>
            <a:r>
              <a:rPr lang="en-US" sz="4400" dirty="0">
                <a:solidFill>
                  <a:schemeClr val="bg1"/>
                </a:solidFill>
              </a:rPr>
              <a:t>Eternal life is by God’s grace, through faith.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3. </a:t>
            </a:r>
            <a:r>
              <a:rPr lang="en-US" sz="4400" i="1" dirty="0">
                <a:latin typeface="Arial Black" pitchFamily="34" charset="0"/>
              </a:rPr>
              <a:t>LASTING  </a:t>
            </a:r>
            <a:r>
              <a:rPr lang="en-US" sz="4400" dirty="0"/>
              <a:t>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We do not get eternal life by good works and we can not lose it by bad works.</a:t>
            </a:r>
          </a:p>
          <a:p>
            <a:r>
              <a:rPr lang="en-US" sz="4000" dirty="0">
                <a:solidFill>
                  <a:schemeClr val="bg1"/>
                </a:solidFill>
              </a:rPr>
              <a:t>“And if by grace, then it is no longer by works; if it were, grace would no longer be grace.”  Romans 11:6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3. </a:t>
            </a:r>
            <a:r>
              <a:rPr lang="en-US" sz="4400" i="1" dirty="0">
                <a:latin typeface="Arial Black" pitchFamily="34" charset="0"/>
              </a:rPr>
              <a:t>LASTING  </a:t>
            </a:r>
            <a:r>
              <a:rPr lang="en-US" sz="4400" dirty="0"/>
              <a:t>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“If you do not believe that </a:t>
            </a:r>
            <a:r>
              <a:rPr lang="en-US" sz="5400" b="1" dirty="0">
                <a:solidFill>
                  <a:schemeClr val="bg1"/>
                </a:solidFill>
              </a:rPr>
              <a:t>I am </a:t>
            </a:r>
            <a:r>
              <a:rPr lang="en-US" sz="4000" dirty="0">
                <a:solidFill>
                  <a:schemeClr val="bg1"/>
                </a:solidFill>
              </a:rPr>
              <a:t>[the one I claim to be], you will indeed die in your sins.”             John 8:24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 IMPORTANT RELATIONSHIPS BETWEEN THE SHEPHERD AND HIS SHEEP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743200"/>
            <a:ext cx="7772400" cy="3612360"/>
          </a:xfrm>
        </p:spPr>
        <p:txBody>
          <a:bodyPr>
            <a:normAutofit/>
          </a:bodyPr>
          <a:lstStyle/>
          <a:p>
            <a:r>
              <a:rPr lang="en-US" sz="4800" i="1" dirty="0">
                <a:solidFill>
                  <a:schemeClr val="bg1"/>
                </a:solidFill>
                <a:latin typeface="Arial Black" pitchFamily="34" charset="0"/>
              </a:rPr>
              <a:t>LOVING</a:t>
            </a:r>
          </a:p>
          <a:p>
            <a:r>
              <a:rPr lang="en-US" sz="4800" i="1" dirty="0">
                <a:solidFill>
                  <a:schemeClr val="bg1"/>
                </a:solidFill>
                <a:latin typeface="Arial Black" pitchFamily="34" charset="0"/>
              </a:rPr>
              <a:t>LIVING </a:t>
            </a:r>
          </a:p>
          <a:p>
            <a:r>
              <a:rPr lang="en-US" sz="4800" i="1" dirty="0">
                <a:solidFill>
                  <a:schemeClr val="bg1"/>
                </a:solidFill>
                <a:latin typeface="Arial Black" pitchFamily="34" charset="0"/>
              </a:rPr>
              <a:t>LASTING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Will you choose to believe?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John 10:31– “They took up stones to stone him…”</a:t>
            </a:r>
          </a:p>
          <a:p>
            <a:r>
              <a:rPr lang="en-US" sz="4400" dirty="0">
                <a:solidFill>
                  <a:schemeClr val="bg1"/>
                </a:solidFill>
              </a:rPr>
              <a:t>John 10:42– “Many believed in Jesus.”</a:t>
            </a:r>
          </a:p>
          <a:p>
            <a:r>
              <a:rPr lang="en-US" sz="4400" dirty="0">
                <a:solidFill>
                  <a:schemeClr val="bg1"/>
                </a:solidFill>
              </a:rPr>
              <a:t>John 10:11-13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928_114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-609600"/>
            <a:ext cx="7848600" cy="9982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7772400" cy="914400"/>
          </a:xfrm>
        </p:spPr>
        <p:txBody>
          <a:bodyPr/>
          <a:lstStyle/>
          <a:p>
            <a:r>
              <a:rPr lang="en-US" sz="3200" dirty="0"/>
              <a:t>JOHN 18– Oldest NT Manuscript—</a:t>
            </a:r>
            <a:br>
              <a:rPr lang="en-US" sz="3200" dirty="0"/>
            </a:br>
            <a:r>
              <a:rPr lang="en-US" sz="3200" dirty="0"/>
              <a:t>Early 100’s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78435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10:11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“I am the good shepherd.  The good shepherd lays down his life for the sheep.”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times Jesus says “I AM”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 am the bread of life (John 6)</a:t>
            </a:r>
          </a:p>
          <a:p>
            <a:r>
              <a:rPr lang="en-US" dirty="0">
                <a:solidFill>
                  <a:schemeClr val="bg1"/>
                </a:solidFill>
              </a:rPr>
              <a:t>I am the light of the world (John 8)</a:t>
            </a:r>
          </a:p>
          <a:p>
            <a:r>
              <a:rPr lang="en-US" dirty="0">
                <a:solidFill>
                  <a:schemeClr val="bg1"/>
                </a:solidFill>
              </a:rPr>
              <a:t>I am the gate (John 10:7)</a:t>
            </a:r>
          </a:p>
          <a:p>
            <a:r>
              <a:rPr lang="en-US" dirty="0">
                <a:solidFill>
                  <a:schemeClr val="bg1"/>
                </a:solidFill>
              </a:rPr>
              <a:t>I am the good shepherd (John 10:11)</a:t>
            </a:r>
          </a:p>
          <a:p>
            <a:r>
              <a:rPr lang="en-US" dirty="0">
                <a:solidFill>
                  <a:schemeClr val="bg1"/>
                </a:solidFill>
              </a:rPr>
              <a:t>I am the resurrection and the life (John 11)</a:t>
            </a:r>
          </a:p>
          <a:p>
            <a:r>
              <a:rPr lang="en-US" dirty="0">
                <a:solidFill>
                  <a:schemeClr val="bg1"/>
                </a:solidFill>
              </a:rPr>
              <a:t>I am the way, the truth and the life (John 14)</a:t>
            </a:r>
          </a:p>
          <a:p>
            <a:r>
              <a:rPr lang="en-US" dirty="0">
                <a:solidFill>
                  <a:schemeClr val="bg1"/>
                </a:solidFill>
              </a:rPr>
              <a:t>I am the true vine (John 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says “I AM”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“I am the gate for the sheep.” (John 10:7)</a:t>
            </a:r>
          </a:p>
          <a:p>
            <a:r>
              <a:rPr lang="en-US" sz="4000" dirty="0">
                <a:solidFill>
                  <a:schemeClr val="bg1"/>
                </a:solidFill>
              </a:rPr>
              <a:t>Ego </a:t>
            </a:r>
            <a:r>
              <a:rPr lang="en-US" sz="4000" dirty="0" err="1">
                <a:solidFill>
                  <a:schemeClr val="bg1"/>
                </a:solidFill>
              </a:rPr>
              <a:t>Eimi</a:t>
            </a:r>
            <a:r>
              <a:rPr lang="en-US" sz="4000" dirty="0">
                <a:solidFill>
                  <a:schemeClr val="bg1"/>
                </a:solidFill>
              </a:rPr>
              <a:t>  (Greek)</a:t>
            </a:r>
          </a:p>
          <a:p>
            <a:r>
              <a:rPr lang="en-US" sz="4000" dirty="0">
                <a:solidFill>
                  <a:schemeClr val="bg1"/>
                </a:solidFill>
              </a:rPr>
              <a:t>Ego=“I”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Eimi</a:t>
            </a:r>
            <a:r>
              <a:rPr lang="en-US" sz="4000" dirty="0">
                <a:solidFill>
                  <a:schemeClr val="bg1"/>
                </a:solidFill>
              </a:rPr>
              <a:t>=“I am.”</a:t>
            </a:r>
          </a:p>
          <a:p>
            <a:r>
              <a:rPr lang="en-US" sz="4000" dirty="0">
                <a:solidFill>
                  <a:schemeClr val="bg1"/>
                </a:solidFill>
              </a:rPr>
              <a:t>I myself and no one else am…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says “I AM”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“I am the good shepherd.” (John 10:11)</a:t>
            </a:r>
          </a:p>
          <a:p>
            <a:r>
              <a:rPr lang="en-US" sz="4000" dirty="0">
                <a:solidFill>
                  <a:schemeClr val="bg1"/>
                </a:solidFill>
              </a:rPr>
              <a:t>Ego </a:t>
            </a:r>
            <a:r>
              <a:rPr lang="en-US" sz="4000" dirty="0" err="1">
                <a:solidFill>
                  <a:schemeClr val="bg1"/>
                </a:solidFill>
              </a:rPr>
              <a:t>Eimi</a:t>
            </a:r>
            <a:r>
              <a:rPr lang="en-US" sz="4000" dirty="0">
                <a:solidFill>
                  <a:schemeClr val="bg1"/>
                </a:solidFill>
              </a:rPr>
              <a:t>  (Greek)</a:t>
            </a:r>
          </a:p>
          <a:p>
            <a:r>
              <a:rPr lang="en-US" sz="4000" dirty="0">
                <a:solidFill>
                  <a:schemeClr val="bg1"/>
                </a:solidFill>
              </a:rPr>
              <a:t>Ego=“I”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Eimi</a:t>
            </a:r>
            <a:r>
              <a:rPr lang="en-US" sz="4000" dirty="0">
                <a:solidFill>
                  <a:schemeClr val="bg1"/>
                </a:solidFill>
              </a:rPr>
              <a:t>=“I am.”</a:t>
            </a:r>
          </a:p>
          <a:p>
            <a:r>
              <a:rPr lang="en-US" sz="4000" dirty="0">
                <a:solidFill>
                  <a:schemeClr val="bg1"/>
                </a:solidFill>
              </a:rPr>
              <a:t>I myself and no one else am…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3411</TotalTime>
  <Words>849</Words>
  <Application>Microsoft Office PowerPoint</Application>
  <PresentationFormat>Widescreen</PresentationFormat>
  <Paragraphs>114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 Black</vt:lpstr>
      <vt:lpstr>Calibri</vt:lpstr>
      <vt:lpstr>Wingdings</vt:lpstr>
      <vt:lpstr>Wingdings 2</vt:lpstr>
      <vt:lpstr>Wingdings 3</vt:lpstr>
      <vt:lpstr>Metro</vt:lpstr>
      <vt:lpstr>I AM THE GOOD SHEPHERD</vt:lpstr>
      <vt:lpstr>JOHN 10:1-30</vt:lpstr>
      <vt:lpstr>JOHN 1</vt:lpstr>
      <vt:lpstr>PowerPoint Presentation</vt:lpstr>
      <vt:lpstr>JOHN 18– Oldest NT Manuscript— Early 100’s</vt:lpstr>
      <vt:lpstr>John 10:11</vt:lpstr>
      <vt:lpstr>7 times Jesus says “I AM”</vt:lpstr>
      <vt:lpstr>Jesus says “I AM”</vt:lpstr>
      <vt:lpstr>Jesus says “I AM”</vt:lpstr>
      <vt:lpstr>PowerPoint Presentation</vt:lpstr>
      <vt:lpstr>“I AM THE GATE”</vt:lpstr>
      <vt:lpstr>5 Others Described</vt:lpstr>
      <vt:lpstr>THE GOOD SHEPHERD</vt:lpstr>
      <vt:lpstr>THE SHEEP</vt:lpstr>
      <vt:lpstr>THE GOOD SHEPHERD AND HIS SHEEP</vt:lpstr>
      <vt:lpstr>1. LOVING RELATIONSHIP</vt:lpstr>
      <vt:lpstr>1. LOVING RELATIONSHIP</vt:lpstr>
      <vt:lpstr>1. LOVING RELATIONSHIP</vt:lpstr>
      <vt:lpstr>1. LOVING RELATIONSHIP</vt:lpstr>
      <vt:lpstr>3 IMPORTANT RELATIONSHIPS BETWEEN THE SHEPHERD AND HIS SHEEP</vt:lpstr>
      <vt:lpstr>2. LIVING RELATIONSHIP</vt:lpstr>
      <vt:lpstr>2. LIVING RELATIONSHIP</vt:lpstr>
      <vt:lpstr>2. LIVING RELATIONSHIP</vt:lpstr>
      <vt:lpstr>2. LIVING RELATIONSHIP</vt:lpstr>
      <vt:lpstr>2. LIVING RELATIONSHIP</vt:lpstr>
      <vt:lpstr>3 IMPORTANT RELATIONSHIPS BETWEEN THE SHEPHERD AND HIS SHEEP</vt:lpstr>
      <vt:lpstr>3. LASTING  RELATIONSHIP</vt:lpstr>
      <vt:lpstr>3. LASTING  RELATIONSHIP</vt:lpstr>
      <vt:lpstr>3. LASTING  RELATIONSHIP</vt:lpstr>
      <vt:lpstr>3. LASTING  RELATIONSHIP</vt:lpstr>
      <vt:lpstr>3. LASTING  RELATIONSHIP</vt:lpstr>
      <vt:lpstr>3. LASTING  RELATIONSHIP</vt:lpstr>
      <vt:lpstr>3 IMPORTANT RELATIONSHIPS BETWEEN THE SHEPHERD AND HIS SHEEP</vt:lpstr>
      <vt:lpstr> Will you choose to believe?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THE GOOD SHEPHERD</dc:title>
  <dc:creator>steve hokuf</dc:creator>
  <cp:lastModifiedBy>fbcnemarketmedia@gmail.com</cp:lastModifiedBy>
  <cp:revision>11</cp:revision>
  <dcterms:created xsi:type="dcterms:W3CDTF">2020-09-28T15:28:18Z</dcterms:created>
  <dcterms:modified xsi:type="dcterms:W3CDTF">2020-10-10T23:18:17Z</dcterms:modified>
</cp:coreProperties>
</file>