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95" r:id="rId2"/>
    <p:sldId id="256" r:id="rId3"/>
    <p:sldId id="281" r:id="rId4"/>
    <p:sldId id="278" r:id="rId5"/>
    <p:sldId id="257" r:id="rId6"/>
    <p:sldId id="258" r:id="rId7"/>
    <p:sldId id="259" r:id="rId8"/>
    <p:sldId id="260" r:id="rId9"/>
    <p:sldId id="261" r:id="rId10"/>
    <p:sldId id="262" r:id="rId11"/>
    <p:sldId id="263" r:id="rId12"/>
    <p:sldId id="264" r:id="rId13"/>
    <p:sldId id="284" r:id="rId14"/>
    <p:sldId id="285" r:id="rId15"/>
    <p:sldId id="265" r:id="rId16"/>
    <p:sldId id="266" r:id="rId17"/>
    <p:sldId id="267" r:id="rId18"/>
    <p:sldId id="276" r:id="rId19"/>
    <p:sldId id="275" r:id="rId20"/>
    <p:sldId id="274" r:id="rId21"/>
    <p:sldId id="273" r:id="rId22"/>
    <p:sldId id="272" r:id="rId23"/>
    <p:sldId id="271" r:id="rId24"/>
    <p:sldId id="277" r:id="rId25"/>
    <p:sldId id="270" r:id="rId26"/>
    <p:sldId id="269" r:id="rId27"/>
    <p:sldId id="268" r:id="rId28"/>
    <p:sldId id="280" r:id="rId29"/>
    <p:sldId id="282" r:id="rId30"/>
    <p:sldId id="283" r:id="rId31"/>
    <p:sldId id="286" r:id="rId32"/>
    <p:sldId id="288" r:id="rId33"/>
    <p:sldId id="287" r:id="rId34"/>
    <p:sldId id="290" r:id="rId35"/>
    <p:sldId id="296" r:id="rId36"/>
    <p:sldId id="297" r:id="rId37"/>
    <p:sldId id="298" r:id="rId38"/>
    <p:sldId id="27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0D5497-7C10-4F01-AA67-A252F5735811}" type="datetimeFigureOut">
              <a:rPr lang="en-US" smtClean="0"/>
              <a:pPr/>
              <a:t>4/11/2020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5119E7-AD94-45EB-A472-F52899C20A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5119E7-AD94-45EB-A472-F52899C20AA4}" type="slidenum">
              <a:rPr lang="en-US" smtClean="0"/>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B5037F-5EEB-4EE6-B62F-D743D05FAA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577013-3011-4367-B308-29C1BEB2BCCF}" type="datetimeFigureOut">
              <a:rPr lang="en-US" smtClean="0"/>
              <a:pPr/>
              <a:t>4/11/2020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B5037F-5EEB-4EE6-B62F-D743D05FAAC7}"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9577013-3011-4367-B308-29C1BEB2BCCF}" type="datetimeFigureOut">
              <a:rPr lang="en-US" smtClean="0"/>
              <a:pPr/>
              <a:t>4/11/2020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CB5037F-5EEB-4EE6-B62F-D743D05FAA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3115606"/>
          </a:xfrm>
        </p:spPr>
        <p:txBody>
          <a:bodyPr>
            <a:noAutofit/>
          </a:bodyPr>
          <a:lstStyle/>
          <a:p>
            <a:pPr algn="ctr"/>
            <a:r>
              <a:rPr lang="en-US" sz="11500" b="0" i="1" dirty="0" smtClean="0">
                <a:solidFill>
                  <a:srgbClr val="FF0000"/>
                </a:solidFill>
                <a:latin typeface="Algerian" pitchFamily="82" charset="0"/>
              </a:rPr>
              <a:t>CHRIST AROSE!</a:t>
            </a:r>
            <a:endParaRPr lang="en-US" sz="11500" b="0" i="1" dirty="0">
              <a:solidFill>
                <a:srgbClr val="FF0000"/>
              </a:solidFill>
              <a:latin typeface="Algerian" pitchFamily="82" charset="0"/>
            </a:endParaRPr>
          </a:p>
        </p:txBody>
      </p:sp>
      <p:sp>
        <p:nvSpPr>
          <p:cNvPr id="3" name="Subtitle 2"/>
          <p:cNvSpPr>
            <a:spLocks noGrp="1"/>
          </p:cNvSpPr>
          <p:nvPr>
            <p:ph type="subTitle" idx="1"/>
          </p:nvPr>
        </p:nvSpPr>
        <p:spPr>
          <a:xfrm>
            <a:off x="722376" y="4191000"/>
            <a:ext cx="7772400" cy="914400"/>
          </a:xfrm>
        </p:spPr>
        <p:txBody>
          <a:bodyPr>
            <a:normAutofit/>
          </a:bodyPr>
          <a:lstStyle/>
          <a:p>
            <a:pPr algn="ctr"/>
            <a:r>
              <a:rPr lang="en-US" sz="4000" dirty="0" smtClean="0">
                <a:solidFill>
                  <a:schemeClr val="tx1"/>
                </a:solidFill>
              </a:rPr>
              <a:t>1 Corinthians 15:1-28</a:t>
            </a:r>
            <a:endParaRPr lang="en-US" sz="4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495800"/>
            <a:ext cx="7239000" cy="1356360"/>
          </a:xfrm>
        </p:spPr>
        <p:txBody>
          <a:bodyPr>
            <a:normAutofit fontScale="90000"/>
          </a:bodyPr>
          <a:lstStyle/>
          <a:p>
            <a:r>
              <a:rPr lang="en-US" dirty="0" smtClean="0"/>
              <a:t>6</a:t>
            </a:r>
            <a:r>
              <a:rPr lang="en-US" baseline="30000" dirty="0" smtClean="0"/>
              <a:t>TH</a:t>
            </a:r>
            <a:r>
              <a:rPr lang="en-US" dirty="0" smtClean="0"/>
              <a:t> DISASTER</a:t>
            </a:r>
            <a:br>
              <a:rPr lang="en-US" dirty="0" smtClean="0"/>
            </a:br>
            <a:r>
              <a:rPr lang="en-US" dirty="0"/>
              <a:t> </a:t>
            </a:r>
            <a:r>
              <a:rPr lang="en-US" dirty="0" smtClean="0">
                <a:solidFill>
                  <a:srgbClr val="FF0000"/>
                </a:solidFill>
              </a:rPr>
              <a:t>THE DEAD ARE ETERNALLY PERISHED</a:t>
            </a:r>
            <a:endParaRPr lang="en-US" dirty="0">
              <a:solidFill>
                <a:srgbClr val="FF0000"/>
              </a:solidFill>
            </a:endParaRPr>
          </a:p>
        </p:txBody>
      </p:sp>
      <p:sp>
        <p:nvSpPr>
          <p:cNvPr id="3" name="Content Placeholder 2"/>
          <p:cNvSpPr>
            <a:spLocks noGrp="1"/>
          </p:cNvSpPr>
          <p:nvPr>
            <p:ph idx="1"/>
          </p:nvPr>
        </p:nvSpPr>
        <p:spPr>
          <a:xfrm>
            <a:off x="457200" y="457200"/>
            <a:ext cx="8077200" cy="5998536"/>
          </a:xfrm>
        </p:spPr>
        <p:txBody>
          <a:bodyPr>
            <a:normAutofit/>
          </a:bodyPr>
          <a:lstStyle/>
          <a:p>
            <a:r>
              <a:rPr lang="en-US" sz="4400" dirty="0" smtClean="0"/>
              <a:t>15:18—”</a:t>
            </a:r>
            <a:r>
              <a:rPr lang="en-US" sz="4400" b="1" i="1" dirty="0" smtClean="0">
                <a:solidFill>
                  <a:srgbClr val="FF0000"/>
                </a:solidFill>
              </a:rPr>
              <a:t>If</a:t>
            </a:r>
            <a:r>
              <a:rPr lang="en-US" sz="4400" dirty="0" smtClean="0"/>
              <a:t>…then those also who have fallen asleep in Christ are lost.”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t>7</a:t>
            </a:r>
            <a:r>
              <a:rPr lang="en-US" sz="5300" baseline="30000" dirty="0" smtClean="0"/>
              <a:t>TH</a:t>
            </a:r>
            <a:r>
              <a:rPr lang="en-US" sz="5300" dirty="0" smtClean="0"/>
              <a:t> DISASTER</a:t>
            </a:r>
            <a:r>
              <a:rPr lang="en-US" dirty="0" smtClean="0"/>
              <a:t/>
            </a:r>
            <a:br>
              <a:rPr lang="en-US" dirty="0" smtClean="0"/>
            </a:br>
            <a:r>
              <a:rPr lang="en-US" dirty="0"/>
              <a:t> </a:t>
            </a:r>
            <a:r>
              <a:rPr lang="en-US" dirty="0" smtClean="0">
                <a:solidFill>
                  <a:srgbClr val="FF0000"/>
                </a:solidFill>
              </a:rPr>
              <a:t>CHRISTIANS ARE TO BE PITIED</a:t>
            </a:r>
            <a:endParaRPr lang="en-US" dirty="0">
              <a:solidFill>
                <a:srgbClr val="FF0000"/>
              </a:solidFill>
            </a:endParaRPr>
          </a:p>
        </p:txBody>
      </p:sp>
      <p:sp>
        <p:nvSpPr>
          <p:cNvPr id="3" name="Content Placeholder 2"/>
          <p:cNvSpPr>
            <a:spLocks noGrp="1"/>
          </p:cNvSpPr>
          <p:nvPr>
            <p:ph idx="1"/>
          </p:nvPr>
        </p:nvSpPr>
        <p:spPr>
          <a:xfrm>
            <a:off x="457200" y="381000"/>
            <a:ext cx="8183880" cy="4416552"/>
          </a:xfrm>
        </p:spPr>
        <p:txBody>
          <a:bodyPr>
            <a:noAutofit/>
          </a:bodyPr>
          <a:lstStyle/>
          <a:p>
            <a:r>
              <a:rPr lang="en-US" sz="3600" dirty="0" smtClean="0"/>
              <a:t>15:19—”</a:t>
            </a:r>
            <a:r>
              <a:rPr lang="en-US" sz="3600" b="1" i="1" dirty="0" smtClean="0">
                <a:solidFill>
                  <a:srgbClr val="FF0000"/>
                </a:solidFill>
              </a:rPr>
              <a:t>If</a:t>
            </a:r>
            <a:r>
              <a:rPr lang="en-US" sz="3600" dirty="0" smtClean="0"/>
              <a:t> only for this life we have hope in Christ, we are to be pitied more than all men.”</a:t>
            </a:r>
          </a:p>
          <a:p>
            <a:endParaRPr lang="en-US" sz="3600" dirty="0" smtClean="0"/>
          </a:p>
          <a:p>
            <a:pPr algn="ctr"/>
            <a:r>
              <a:rPr lang="en-US" sz="3600" dirty="0" smtClean="0"/>
              <a:t>15:32—”</a:t>
            </a:r>
            <a:r>
              <a:rPr lang="en-US" sz="3600" b="1" i="1" dirty="0" smtClean="0">
                <a:solidFill>
                  <a:srgbClr val="FF0000"/>
                </a:solidFill>
              </a:rPr>
              <a:t>If</a:t>
            </a:r>
            <a:r>
              <a:rPr lang="en-US" sz="3600" dirty="0" smtClean="0"/>
              <a:t> the dead are not raised, “Let us eat and drink, for tomorrow we die.”    (Is. 22:13)</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solidFill>
                  <a:srgbClr val="FF0000"/>
                </a:solidFill>
              </a:rPr>
              <a:t>BUT CHRIST</a:t>
            </a:r>
            <a:r>
              <a:rPr lang="en-US" dirty="0" smtClean="0"/>
              <a:t/>
            </a:r>
            <a:br>
              <a:rPr lang="en-US" dirty="0" smtClean="0"/>
            </a:br>
            <a:r>
              <a:rPr lang="en-US" dirty="0" smtClean="0"/>
              <a:t> HAS INDEED BEEN RAISED</a:t>
            </a:r>
            <a:endParaRPr lang="en-US" dirty="0"/>
          </a:p>
        </p:txBody>
      </p:sp>
      <p:sp>
        <p:nvSpPr>
          <p:cNvPr id="3" name="Content Placeholder 2"/>
          <p:cNvSpPr>
            <a:spLocks noGrp="1"/>
          </p:cNvSpPr>
          <p:nvPr>
            <p:ph idx="1"/>
          </p:nvPr>
        </p:nvSpPr>
        <p:spPr>
          <a:xfrm>
            <a:off x="457200" y="457200"/>
            <a:ext cx="8183880" cy="4187952"/>
          </a:xfrm>
        </p:spPr>
        <p:txBody>
          <a:bodyPr>
            <a:normAutofit/>
          </a:bodyPr>
          <a:lstStyle/>
          <a:p>
            <a:r>
              <a:rPr lang="en-US" sz="4000" dirty="0" smtClean="0"/>
              <a:t>In contrast to the 7 “Ifs” is---</a:t>
            </a:r>
          </a:p>
          <a:p>
            <a:r>
              <a:rPr lang="en-US" sz="4000" dirty="0" smtClean="0"/>
              <a:t>One “</a:t>
            </a:r>
            <a:r>
              <a:rPr lang="en-US" sz="4000" b="1" i="1" dirty="0" smtClean="0">
                <a:solidFill>
                  <a:srgbClr val="FF0000"/>
                </a:solidFill>
              </a:rPr>
              <a:t>BUT</a:t>
            </a:r>
            <a:r>
              <a:rPr lang="en-US" sz="4000" dirty="0" smtClean="0"/>
              <a:t>”—15:20</a:t>
            </a:r>
          </a:p>
          <a:p>
            <a:r>
              <a:rPr lang="en-US" sz="4000" dirty="0" smtClean="0"/>
              <a:t>“But Christ has indeed been raised from the dead, the firstfruits of those who have fallen asleep.”</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 15:21-22</a:t>
            </a:r>
            <a:endParaRPr lang="en-US" dirty="0"/>
          </a:p>
        </p:txBody>
      </p:sp>
      <p:sp>
        <p:nvSpPr>
          <p:cNvPr id="3" name="Content Placeholder 2"/>
          <p:cNvSpPr>
            <a:spLocks noGrp="1"/>
          </p:cNvSpPr>
          <p:nvPr>
            <p:ph idx="1"/>
          </p:nvPr>
        </p:nvSpPr>
        <p:spPr/>
        <p:txBody>
          <a:bodyPr>
            <a:normAutofit/>
          </a:bodyPr>
          <a:lstStyle/>
          <a:p>
            <a:r>
              <a:rPr lang="en-US" sz="4000" b="1" i="1" dirty="0" smtClean="0">
                <a:solidFill>
                  <a:srgbClr val="FF0000"/>
                </a:solidFill>
              </a:rPr>
              <a:t>“BUT”–  </a:t>
            </a:r>
            <a:r>
              <a:rPr lang="en-US" sz="4000" dirty="0" smtClean="0"/>
              <a:t>“For since death came through a man, the resurrection of the dead comes also through a man. For as in Adam all die, so in Christ all will be made alive.”</a:t>
            </a:r>
            <a:endParaRPr lang="en-US" sz="4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648200"/>
            <a:ext cx="8183880" cy="1386840"/>
          </a:xfrm>
        </p:spPr>
        <p:txBody>
          <a:bodyPr>
            <a:normAutofit/>
          </a:bodyPr>
          <a:lstStyle/>
          <a:p>
            <a:r>
              <a:rPr lang="en-US" dirty="0" smtClean="0"/>
              <a:t>2 Resurrections—</a:t>
            </a:r>
            <a:r>
              <a:rPr lang="en-US" i="1" dirty="0" smtClean="0">
                <a:solidFill>
                  <a:srgbClr val="FF0000"/>
                </a:solidFill>
              </a:rPr>
              <a:t>Life or Death</a:t>
            </a:r>
            <a:r>
              <a:rPr lang="en-US" dirty="0" smtClean="0"/>
              <a:t/>
            </a:r>
            <a:br>
              <a:rPr lang="en-US" dirty="0" smtClean="0"/>
            </a:br>
            <a:r>
              <a:rPr lang="en-US" dirty="0" smtClean="0"/>
              <a:t>John 5:28-29</a:t>
            </a:r>
            <a:endParaRPr lang="en-US" dirty="0"/>
          </a:p>
        </p:txBody>
      </p:sp>
      <p:sp>
        <p:nvSpPr>
          <p:cNvPr id="3" name="Content Placeholder 2"/>
          <p:cNvSpPr>
            <a:spLocks noGrp="1"/>
          </p:cNvSpPr>
          <p:nvPr>
            <p:ph idx="1"/>
          </p:nvPr>
        </p:nvSpPr>
        <p:spPr/>
        <p:txBody>
          <a:bodyPr>
            <a:normAutofit/>
          </a:bodyPr>
          <a:lstStyle/>
          <a:p>
            <a:r>
              <a:rPr lang="en-US" sz="3600" dirty="0" smtClean="0"/>
              <a:t>“Do not be amazed at this, for a time is coming when all who are in their graves will hear his voice and come out –those who have done good will rise to live, and those who have done evil will rise to be condemned.”   Jesus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lnSpcReduction="10000"/>
          </a:bodyPr>
          <a:lstStyle/>
          <a:p>
            <a:r>
              <a:rPr lang="en-US" sz="5400" dirty="0" smtClean="0"/>
              <a:t>THE BOOK OF </a:t>
            </a:r>
            <a:r>
              <a:rPr lang="en-US" sz="5400" dirty="0" smtClean="0">
                <a:solidFill>
                  <a:srgbClr val="FF0000"/>
                </a:solidFill>
              </a:rPr>
              <a:t>ACTS</a:t>
            </a:r>
            <a:r>
              <a:rPr lang="en-US" dirty="0" smtClean="0"/>
              <a:t>:</a:t>
            </a:r>
          </a:p>
          <a:p>
            <a:r>
              <a:rPr lang="en-US" dirty="0" smtClean="0"/>
              <a:t>Chap. 2—</a:t>
            </a:r>
            <a:r>
              <a:rPr lang="en-US" dirty="0" smtClean="0">
                <a:solidFill>
                  <a:srgbClr val="FF0000"/>
                </a:solidFill>
              </a:rPr>
              <a:t>Peter</a:t>
            </a:r>
            <a:r>
              <a:rPr lang="en-US" dirty="0" smtClean="0"/>
              <a:t> preaches the resurrection.</a:t>
            </a:r>
          </a:p>
          <a:p>
            <a:r>
              <a:rPr lang="en-US" dirty="0" smtClean="0"/>
              <a:t>Chap. 4—Peter preaches it again.</a:t>
            </a:r>
          </a:p>
          <a:p>
            <a:r>
              <a:rPr lang="en-US" dirty="0" smtClean="0"/>
              <a:t>Chap. 10—He preaches it again.</a:t>
            </a:r>
          </a:p>
          <a:p>
            <a:r>
              <a:rPr lang="en-US" dirty="0" smtClean="0"/>
              <a:t>Chap. 7--</a:t>
            </a:r>
            <a:r>
              <a:rPr lang="en-US" dirty="0" smtClean="0">
                <a:solidFill>
                  <a:srgbClr val="FF0000"/>
                </a:solidFill>
              </a:rPr>
              <a:t>Stephen</a:t>
            </a:r>
            <a:r>
              <a:rPr lang="en-US" dirty="0" smtClean="0"/>
              <a:t> preaches the resurrection.</a:t>
            </a:r>
          </a:p>
          <a:p>
            <a:r>
              <a:rPr lang="en-US" dirty="0" smtClean="0"/>
              <a:t>Chap. 8—</a:t>
            </a:r>
            <a:r>
              <a:rPr lang="en-US" dirty="0" smtClean="0">
                <a:solidFill>
                  <a:srgbClr val="FF0000"/>
                </a:solidFill>
              </a:rPr>
              <a:t>Philip</a:t>
            </a:r>
            <a:r>
              <a:rPr lang="en-US" dirty="0" smtClean="0"/>
              <a:t> preaches the resurrection.</a:t>
            </a:r>
          </a:p>
          <a:p>
            <a:r>
              <a:rPr lang="en-US" dirty="0" smtClean="0"/>
              <a:t>Chapters 9, 13-28—</a:t>
            </a:r>
            <a:r>
              <a:rPr lang="en-US" dirty="0" smtClean="0">
                <a:solidFill>
                  <a:srgbClr val="FF0000"/>
                </a:solidFill>
              </a:rPr>
              <a:t>Paul</a:t>
            </a:r>
            <a:r>
              <a:rPr lang="en-US" dirty="0" smtClean="0"/>
              <a:t> preaches the resurrection.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r>
              <a:rPr lang="en-US" sz="4400" dirty="0" smtClean="0">
                <a:solidFill>
                  <a:srgbClr val="FF0000"/>
                </a:solidFill>
              </a:rPr>
              <a:t>Romans</a:t>
            </a:r>
            <a:r>
              <a:rPr lang="en-US" sz="4400" dirty="0" smtClean="0"/>
              <a:t> 6:4</a:t>
            </a:r>
          </a:p>
          <a:p>
            <a:r>
              <a:rPr lang="en-US" sz="4400" dirty="0" smtClean="0"/>
              <a:t>“Just as Christ was raised from the dead through the glory of the Father, we too may live a new life.”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1 Corinthians</a:t>
            </a:r>
            <a:r>
              <a:rPr lang="en-US" sz="4400" dirty="0" smtClean="0"/>
              <a:t> 15:4</a:t>
            </a:r>
          </a:p>
          <a:p>
            <a:pPr>
              <a:buNone/>
            </a:pPr>
            <a:r>
              <a:rPr lang="en-US" sz="4400" dirty="0" smtClean="0"/>
              <a:t>    “He was raised on the third day according to the Scriptures.”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2 Corinthians</a:t>
            </a:r>
            <a:r>
              <a:rPr lang="en-US" sz="4400" dirty="0" smtClean="0"/>
              <a:t> 4:14</a:t>
            </a:r>
          </a:p>
          <a:p>
            <a:pPr>
              <a:buNone/>
            </a:pPr>
            <a:r>
              <a:rPr lang="en-US" sz="4400" dirty="0" smtClean="0"/>
              <a:t>“We know that the one who raised the Lord Jesus from the dead will also raise us with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Galatians </a:t>
            </a:r>
            <a:r>
              <a:rPr lang="en-US" sz="4400" dirty="0" smtClean="0"/>
              <a:t>1:1</a:t>
            </a:r>
          </a:p>
          <a:p>
            <a:pPr>
              <a:buNone/>
            </a:pPr>
            <a:r>
              <a:rPr lang="en-US" sz="4400" dirty="0" smtClean="0"/>
              <a:t>“...By Jesus Christ and God the Father, who raised him from the dead.”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2971799"/>
          </a:xfrm>
        </p:spPr>
        <p:txBody>
          <a:bodyPr>
            <a:noAutofit/>
          </a:bodyPr>
          <a:lstStyle/>
          <a:p>
            <a:r>
              <a:rPr lang="en-US" sz="6600" b="0" dirty="0" smtClean="0">
                <a:solidFill>
                  <a:srgbClr val="FF0000"/>
                </a:solidFill>
                <a:latin typeface="Algerian" pitchFamily="82" charset="0"/>
              </a:rPr>
              <a:t>WHAT IF THERE IS </a:t>
            </a:r>
            <a:br>
              <a:rPr lang="en-US" sz="6600" b="0" dirty="0" smtClean="0">
                <a:solidFill>
                  <a:srgbClr val="FF0000"/>
                </a:solidFill>
                <a:latin typeface="Algerian" pitchFamily="82" charset="0"/>
              </a:rPr>
            </a:br>
            <a:r>
              <a:rPr lang="en-US" sz="6600" b="0" dirty="0" smtClean="0">
                <a:solidFill>
                  <a:srgbClr val="FF0000"/>
                </a:solidFill>
                <a:latin typeface="Algerian" pitchFamily="82" charset="0"/>
              </a:rPr>
              <a:t>NO RESURRECTION?</a:t>
            </a:r>
            <a:endParaRPr lang="en-US" sz="6600" b="0" dirty="0">
              <a:solidFill>
                <a:srgbClr val="FF0000"/>
              </a:solidFill>
              <a:latin typeface="Algerian" pitchFamily="82" charset="0"/>
            </a:endParaRPr>
          </a:p>
        </p:txBody>
      </p:sp>
      <p:sp>
        <p:nvSpPr>
          <p:cNvPr id="3" name="Subtitle 2"/>
          <p:cNvSpPr>
            <a:spLocks noGrp="1"/>
          </p:cNvSpPr>
          <p:nvPr>
            <p:ph type="subTitle" idx="1"/>
          </p:nvPr>
        </p:nvSpPr>
        <p:spPr/>
        <p:txBody>
          <a:bodyPr>
            <a:noAutofit/>
          </a:bodyPr>
          <a:lstStyle/>
          <a:p>
            <a:r>
              <a:rPr lang="en-US" sz="4400" dirty="0" smtClean="0">
                <a:solidFill>
                  <a:schemeClr val="tx1"/>
                </a:solidFill>
              </a:rPr>
              <a:t>1 CORINTHIANS </a:t>
            </a:r>
            <a:r>
              <a:rPr lang="en-US" sz="4400" dirty="0" smtClean="0">
                <a:solidFill>
                  <a:schemeClr val="tx1"/>
                </a:solidFill>
              </a:rPr>
              <a:t>15:1-28</a:t>
            </a:r>
            <a:endParaRPr lang="en-US" sz="44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Ephesians</a:t>
            </a:r>
            <a:r>
              <a:rPr lang="en-US" sz="4400" dirty="0" smtClean="0"/>
              <a:t> 1:19-20</a:t>
            </a:r>
          </a:p>
          <a:p>
            <a:pPr>
              <a:buNone/>
            </a:pPr>
            <a:r>
              <a:rPr lang="en-US" sz="4400" dirty="0" smtClean="0"/>
              <a:t>“…His mighty strength, which He exerted in Christ when he raised him from the dead…”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Philippians</a:t>
            </a:r>
            <a:r>
              <a:rPr lang="en-US" sz="4400" dirty="0" smtClean="0"/>
              <a:t> 3:10</a:t>
            </a:r>
          </a:p>
          <a:p>
            <a:pPr>
              <a:buNone/>
            </a:pPr>
            <a:r>
              <a:rPr lang="en-US" sz="4400" dirty="0" smtClean="0"/>
              <a:t>“I want to know Christ and the power of the resurrection…”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Colossians </a:t>
            </a:r>
            <a:r>
              <a:rPr lang="en-US" sz="4400" dirty="0" smtClean="0"/>
              <a:t>2:12</a:t>
            </a:r>
          </a:p>
          <a:p>
            <a:pPr>
              <a:buNone/>
            </a:pPr>
            <a:r>
              <a:rPr lang="en-US" sz="4400" dirty="0" smtClean="0"/>
              <a:t>“…God who raised him from the dead.”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1 Thessalonians</a:t>
            </a:r>
            <a:r>
              <a:rPr lang="en-US" sz="4400" dirty="0" smtClean="0"/>
              <a:t> 1:10</a:t>
            </a:r>
          </a:p>
          <a:p>
            <a:pPr>
              <a:buNone/>
            </a:pPr>
            <a:r>
              <a:rPr lang="en-US" sz="4400" dirty="0" smtClean="0"/>
              <a:t>“…His Son from heaven, whom </a:t>
            </a:r>
            <a:r>
              <a:rPr lang="en-US" sz="4400" dirty="0"/>
              <a:t>h</a:t>
            </a:r>
            <a:r>
              <a:rPr lang="en-US" sz="4400" dirty="0" smtClean="0"/>
              <a:t>e raised from the dead.”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Hebrews</a:t>
            </a:r>
            <a:r>
              <a:rPr lang="en-US" sz="4400" dirty="0" smtClean="0"/>
              <a:t> 6:1,3</a:t>
            </a:r>
          </a:p>
          <a:p>
            <a:pPr>
              <a:buNone/>
            </a:pPr>
            <a:r>
              <a:rPr lang="en-US" sz="4400" dirty="0" smtClean="0"/>
              <a:t>“The elementary teachings about Christ…the resurrection of the dead, and eternal judgment.”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solidFill>
                  <a:srgbClr val="FF0000"/>
                </a:solidFill>
              </a:rPr>
              <a:t>1 Peter </a:t>
            </a:r>
            <a:r>
              <a:rPr lang="en-US" sz="4000" dirty="0" smtClean="0"/>
              <a:t>1:3</a:t>
            </a:r>
          </a:p>
          <a:p>
            <a:pPr>
              <a:buNone/>
            </a:pPr>
            <a:r>
              <a:rPr lang="en-US" sz="4000" dirty="0" smtClean="0"/>
              <a:t>“In his great mercy he has given us new birth into a living hope through the resurrection of Jesus Christ from the dead…”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Autofit/>
          </a:bodyPr>
          <a:lstStyle/>
          <a:p>
            <a:pPr>
              <a:buNone/>
            </a:pPr>
            <a:r>
              <a:rPr lang="en-US" sz="4400" dirty="0" smtClean="0">
                <a:solidFill>
                  <a:srgbClr val="FF0000"/>
                </a:solidFill>
              </a:rPr>
              <a:t>Revelation </a:t>
            </a:r>
            <a:r>
              <a:rPr lang="en-US" sz="4400" dirty="0" smtClean="0"/>
              <a:t>1:18</a:t>
            </a:r>
          </a:p>
          <a:p>
            <a:pPr>
              <a:buNone/>
            </a:pPr>
            <a:r>
              <a:rPr lang="en-US" sz="4400" dirty="0" smtClean="0"/>
              <a:t>“I am the Living One; I was dead, and behold I am alive for ever and ever! And I hold the keys of death and Hades.”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RESURRECTION </a:t>
            </a:r>
            <a:br>
              <a:rPr lang="en-US" dirty="0" smtClean="0"/>
            </a:br>
            <a:r>
              <a:rPr lang="en-US" dirty="0" smtClean="0"/>
              <a:t>IN THE NEW TESTAMENT</a:t>
            </a:r>
            <a:endParaRPr lang="en-US" dirty="0"/>
          </a:p>
        </p:txBody>
      </p:sp>
      <p:sp>
        <p:nvSpPr>
          <p:cNvPr id="3" name="Content Placeholder 2"/>
          <p:cNvSpPr>
            <a:spLocks noGrp="1"/>
          </p:cNvSpPr>
          <p:nvPr>
            <p:ph idx="1"/>
          </p:nvPr>
        </p:nvSpPr>
        <p:spPr/>
        <p:txBody>
          <a:bodyPr>
            <a:normAutofit/>
          </a:bodyPr>
          <a:lstStyle/>
          <a:p>
            <a:pPr>
              <a:buNone/>
            </a:pPr>
            <a:r>
              <a:rPr lang="en-US" sz="4400" dirty="0" smtClean="0"/>
              <a:t>The RESURRECTION of Jesus is an integral part of the preaching of everyone of the apostles and Gospel writers.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2920" y="4983480"/>
            <a:ext cx="8183880" cy="1645920"/>
          </a:xfrm>
        </p:spPr>
        <p:txBody>
          <a:bodyPr/>
          <a:lstStyle/>
          <a:p>
            <a:r>
              <a:rPr lang="en-US" dirty="0" smtClean="0"/>
              <a:t>ROMANS 10:9-10, 13</a:t>
            </a:r>
            <a:endParaRPr lang="en-US" dirty="0"/>
          </a:p>
        </p:txBody>
      </p:sp>
      <p:sp>
        <p:nvSpPr>
          <p:cNvPr id="2" name="Content Placeholder 1"/>
          <p:cNvSpPr>
            <a:spLocks noGrp="1"/>
          </p:cNvSpPr>
          <p:nvPr>
            <p:ph idx="1"/>
          </p:nvPr>
        </p:nvSpPr>
        <p:spPr>
          <a:xfrm>
            <a:off x="502920" y="530352"/>
            <a:ext cx="8183880" cy="4879848"/>
          </a:xfrm>
        </p:spPr>
        <p:txBody>
          <a:bodyPr>
            <a:noAutofit/>
          </a:bodyPr>
          <a:lstStyle/>
          <a:p>
            <a:r>
              <a:rPr lang="en-US" sz="3200" dirty="0" smtClean="0"/>
              <a:t>“That if you confess with your mouth, “Jesus is Lord,” and </a:t>
            </a:r>
            <a:r>
              <a:rPr lang="en-US" sz="3200" dirty="0" smtClean="0">
                <a:solidFill>
                  <a:srgbClr val="FF0000"/>
                </a:solidFill>
              </a:rPr>
              <a:t>believe</a:t>
            </a:r>
            <a:r>
              <a:rPr lang="en-US" sz="3200" dirty="0" smtClean="0"/>
              <a:t> in your heart that God </a:t>
            </a:r>
            <a:r>
              <a:rPr lang="en-US" sz="3200" dirty="0" smtClean="0">
                <a:solidFill>
                  <a:srgbClr val="FF0000"/>
                </a:solidFill>
              </a:rPr>
              <a:t>raised him from the dead</a:t>
            </a:r>
            <a:r>
              <a:rPr lang="en-US" sz="3200" dirty="0" smtClean="0"/>
              <a:t>, you will be saved.  For it is with your heart that you believe and are justified, and it is with your mouth that you confess and are saved.”</a:t>
            </a:r>
          </a:p>
          <a:p>
            <a:r>
              <a:rPr lang="en-US" sz="3200" dirty="0" smtClean="0"/>
              <a:t>“Everyone who calls on the name of the Lord will be saved.”</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76400"/>
          </a:xfrm>
        </p:spPr>
        <p:txBody>
          <a:bodyPr>
            <a:normAutofit/>
          </a:bodyPr>
          <a:lstStyle/>
          <a:p>
            <a:pPr algn="ctr"/>
            <a:r>
              <a:rPr lang="en-US" sz="4800" b="0" i="1" dirty="0" smtClean="0">
                <a:latin typeface="Algerian" pitchFamily="82" charset="0"/>
              </a:rPr>
              <a:t>Salvation is not complicated. </a:t>
            </a:r>
            <a:endParaRPr lang="en-US" sz="4800" b="0" i="1" dirty="0">
              <a:latin typeface="Algerian" pitchFamily="82" charset="0"/>
            </a:endParaRPr>
          </a:p>
        </p:txBody>
      </p:sp>
      <p:sp>
        <p:nvSpPr>
          <p:cNvPr id="3" name="Content Placeholder 2"/>
          <p:cNvSpPr>
            <a:spLocks noGrp="1"/>
          </p:cNvSpPr>
          <p:nvPr>
            <p:ph idx="1"/>
          </p:nvPr>
        </p:nvSpPr>
        <p:spPr>
          <a:xfrm>
            <a:off x="457200" y="1752600"/>
            <a:ext cx="8229600" cy="4572000"/>
          </a:xfrm>
        </p:spPr>
        <p:txBody>
          <a:bodyPr>
            <a:normAutofit/>
          </a:bodyPr>
          <a:lstStyle/>
          <a:p>
            <a:r>
              <a:rPr lang="en-US" sz="3600" dirty="0" smtClean="0">
                <a:solidFill>
                  <a:srgbClr val="FF0000"/>
                </a:solidFill>
              </a:rPr>
              <a:t> A</a:t>
            </a:r>
            <a:r>
              <a:rPr lang="en-US" sz="3600" dirty="0" smtClean="0"/>
              <a:t>dmit that you are a sinner in need of God’s salvation.</a:t>
            </a:r>
          </a:p>
          <a:p>
            <a:r>
              <a:rPr lang="en-US" sz="3600" dirty="0" smtClean="0"/>
              <a:t>“</a:t>
            </a:r>
            <a:r>
              <a:rPr lang="en-US" sz="3600" dirty="0" smtClean="0">
                <a:solidFill>
                  <a:srgbClr val="FF0000"/>
                </a:solidFill>
              </a:rPr>
              <a:t>B</a:t>
            </a:r>
            <a:r>
              <a:rPr lang="en-US" sz="3600" dirty="0" smtClean="0"/>
              <a:t>elieve with your heart”, and</a:t>
            </a:r>
          </a:p>
          <a:p>
            <a:r>
              <a:rPr lang="en-US" sz="3600" dirty="0" smtClean="0"/>
              <a:t>“</a:t>
            </a:r>
            <a:r>
              <a:rPr lang="en-US" sz="3600" dirty="0" smtClean="0">
                <a:solidFill>
                  <a:srgbClr val="FF0000"/>
                </a:solidFill>
              </a:rPr>
              <a:t>C</a:t>
            </a:r>
            <a:r>
              <a:rPr lang="en-US" sz="3600" dirty="0" smtClean="0"/>
              <a:t>onfess with your mouth, ‘Jesus is Lord.’”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Greek philosophy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Corinth was a Greek city.</a:t>
            </a:r>
          </a:p>
          <a:p>
            <a:r>
              <a:rPr lang="en-US" dirty="0" smtClean="0"/>
              <a:t>Most Greeks did not believe that a person’s body would be resurrected.  They thought that the soul was imprisoned by the body and death released the soul.  The soul was thought to be eternal, not the body.</a:t>
            </a:r>
          </a:p>
          <a:p>
            <a:r>
              <a:rPr lang="en-US" dirty="0" smtClean="0"/>
              <a:t>Paul preached in Athens on Mar’s Hill, When he spoke of the resurrection of the dead, “some of them sneered”  Acts 17:32. </a:t>
            </a:r>
          </a:p>
          <a:p>
            <a:r>
              <a:rPr lang="en-US" dirty="0" smtClean="0"/>
              <a:t>Today Jehovah’s Witnesses think that Jesus was raised from the dead as a spirit.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“To all who </a:t>
            </a:r>
            <a:r>
              <a:rPr lang="en-US" sz="4400" dirty="0" smtClean="0">
                <a:solidFill>
                  <a:srgbClr val="FF0000"/>
                </a:solidFill>
              </a:rPr>
              <a:t>received</a:t>
            </a:r>
            <a:r>
              <a:rPr lang="en-US" sz="4400" dirty="0" smtClean="0"/>
              <a:t> him, to those who </a:t>
            </a:r>
            <a:r>
              <a:rPr lang="en-US" sz="4400" dirty="0" smtClean="0">
                <a:solidFill>
                  <a:srgbClr val="FF0000"/>
                </a:solidFill>
              </a:rPr>
              <a:t>believed</a:t>
            </a:r>
            <a:r>
              <a:rPr lang="en-US" sz="4400" dirty="0" smtClean="0"/>
              <a:t> in his name, he gave the right to become children of God.”</a:t>
            </a:r>
            <a:endParaRPr lang="en-US" sz="4400" dirty="0"/>
          </a:p>
        </p:txBody>
      </p:sp>
      <p:sp>
        <p:nvSpPr>
          <p:cNvPr id="3" name="Title 2"/>
          <p:cNvSpPr>
            <a:spLocks noGrp="1"/>
          </p:cNvSpPr>
          <p:nvPr>
            <p:ph type="title"/>
          </p:nvPr>
        </p:nvSpPr>
        <p:spPr/>
        <p:txBody>
          <a:bodyPr/>
          <a:lstStyle/>
          <a:p>
            <a:r>
              <a:rPr lang="en-US" dirty="0" smtClean="0"/>
              <a:t>John 1:12</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400" dirty="0" smtClean="0"/>
              <a:t>Imagine someone having the cure for COVID-19!!!!</a:t>
            </a:r>
          </a:p>
          <a:p>
            <a:r>
              <a:rPr lang="en-US" sz="4400" dirty="0" smtClean="0"/>
              <a:t>Would you take it?</a:t>
            </a:r>
          </a:p>
          <a:p>
            <a:r>
              <a:rPr lang="en-US" sz="4400" dirty="0" smtClean="0"/>
              <a:t>Would you want others to have it?</a:t>
            </a:r>
          </a:p>
          <a:p>
            <a:r>
              <a:rPr lang="en-US" sz="4400" dirty="0" smtClean="0"/>
              <a:t>This is infinitely more important.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dirty="0" smtClean="0"/>
              <a:t>Hearing the gospel is being introduced to Jesus.</a:t>
            </a:r>
          </a:p>
          <a:p>
            <a:r>
              <a:rPr lang="en-US" sz="4400" dirty="0" smtClean="0"/>
              <a:t>Being forgiven and saved is putting your life in His hands.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dirty="0" smtClean="0"/>
              <a:t>Knowing Christ died and rose again, that is history.</a:t>
            </a:r>
          </a:p>
          <a:p>
            <a:r>
              <a:rPr lang="en-US" sz="4400" dirty="0" smtClean="0"/>
              <a:t>Believing He died for you and trusting in Him, that is salvation.</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“To all who </a:t>
            </a:r>
            <a:r>
              <a:rPr lang="en-US" sz="4400" dirty="0" smtClean="0">
                <a:solidFill>
                  <a:srgbClr val="FF0000"/>
                </a:solidFill>
              </a:rPr>
              <a:t>received</a:t>
            </a:r>
            <a:r>
              <a:rPr lang="en-US" sz="4400" dirty="0" smtClean="0"/>
              <a:t> him, to those who </a:t>
            </a:r>
            <a:r>
              <a:rPr lang="en-US" sz="4400" dirty="0" smtClean="0">
                <a:solidFill>
                  <a:srgbClr val="FF0000"/>
                </a:solidFill>
              </a:rPr>
              <a:t>believed</a:t>
            </a:r>
            <a:r>
              <a:rPr lang="en-US" sz="4400" dirty="0" smtClean="0"/>
              <a:t> in his name, he gave the right to become children of God.”</a:t>
            </a:r>
            <a:endParaRPr lang="en-US" sz="4400" dirty="0"/>
          </a:p>
        </p:txBody>
      </p:sp>
      <p:sp>
        <p:nvSpPr>
          <p:cNvPr id="3" name="Title 2"/>
          <p:cNvSpPr>
            <a:spLocks noGrp="1"/>
          </p:cNvSpPr>
          <p:nvPr>
            <p:ph type="title"/>
          </p:nvPr>
        </p:nvSpPr>
        <p:spPr/>
        <p:txBody>
          <a:bodyPr/>
          <a:lstStyle/>
          <a:p>
            <a:r>
              <a:rPr lang="en-US" dirty="0" smtClean="0"/>
              <a:t>John 1:12</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7200" i="1" dirty="0" smtClean="0">
                <a:solidFill>
                  <a:srgbClr val="FF0000"/>
                </a:solidFill>
                <a:latin typeface="Bahnschrift Light" pitchFamily="34" charset="0"/>
              </a:rPr>
              <a:t>COMMUNION</a:t>
            </a:r>
            <a:endParaRPr lang="en-US" sz="7200" i="1" dirty="0">
              <a:solidFill>
                <a:srgbClr val="FF0000"/>
              </a:solidFill>
              <a:latin typeface="Bahnschrift Light" pitchFamily="34" charset="0"/>
            </a:endParaRP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Autofit/>
          </a:bodyPr>
          <a:lstStyle/>
          <a:p>
            <a:r>
              <a:rPr lang="en-US" sz="6000" dirty="0" smtClean="0"/>
              <a:t>The Sabbath</a:t>
            </a:r>
            <a:endParaRPr lang="en-US" sz="6000" dirty="0"/>
          </a:p>
        </p:txBody>
      </p:sp>
      <p:sp>
        <p:nvSpPr>
          <p:cNvPr id="3" name="Content Placeholder 2"/>
          <p:cNvSpPr>
            <a:spLocks noGrp="1"/>
          </p:cNvSpPr>
          <p:nvPr>
            <p:ph idx="1"/>
          </p:nvPr>
        </p:nvSpPr>
        <p:spPr>
          <a:xfrm>
            <a:off x="457200" y="1371600"/>
            <a:ext cx="7772400" cy="4754563"/>
          </a:xfrm>
        </p:spPr>
        <p:txBody>
          <a:bodyPr>
            <a:normAutofit fontScale="92500" lnSpcReduction="20000"/>
          </a:bodyPr>
          <a:lstStyle/>
          <a:p>
            <a:r>
              <a:rPr lang="en-US" dirty="0" smtClean="0"/>
              <a:t>We no longer worship/rest on Saturday.</a:t>
            </a:r>
          </a:p>
          <a:p>
            <a:r>
              <a:rPr lang="en-US" dirty="0" smtClean="0"/>
              <a:t>Charles Haddon Spurgeon:  Our Lord has lifted the Sabbath from the old and rusted hinges whereon the law had placed it long before, and set it on the new hinges which His love has fashioned.  He hath placed our rest-day, not at the end of a week of toil, but at the beginning of the rest which remaineth for the people of God.  Every first day of the week we should meditate upon the rising of our Lord, and seek to enter into fellowship </a:t>
            </a:r>
            <a:r>
              <a:rPr lang="en-US" dirty="0" smtClean="0"/>
              <a:t>with </a:t>
            </a:r>
            <a:r>
              <a:rPr lang="en-US" dirty="0" smtClean="0"/>
              <a:t>Him in His risen life.”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7 times Paul says, </a:t>
            </a:r>
            <a:r>
              <a:rPr lang="en-US" sz="4800" dirty="0" smtClean="0">
                <a:solidFill>
                  <a:srgbClr val="FF0000"/>
                </a:solidFill>
              </a:rPr>
              <a:t>“If”</a:t>
            </a:r>
            <a:endParaRPr lang="en-US" sz="4800" dirty="0">
              <a:solidFill>
                <a:srgbClr val="FF0000"/>
              </a:solidFill>
            </a:endParaRPr>
          </a:p>
        </p:txBody>
      </p:sp>
      <p:sp>
        <p:nvSpPr>
          <p:cNvPr id="3" name="Content Placeholder 2"/>
          <p:cNvSpPr>
            <a:spLocks noGrp="1"/>
          </p:cNvSpPr>
          <p:nvPr>
            <p:ph idx="1"/>
          </p:nvPr>
        </p:nvSpPr>
        <p:spPr/>
        <p:txBody>
          <a:bodyPr/>
          <a:lstStyle/>
          <a:p>
            <a:r>
              <a:rPr lang="en-US" sz="4400" dirty="0" smtClean="0"/>
              <a:t>These “IFs” are                </a:t>
            </a:r>
            <a:r>
              <a:rPr lang="en-US" sz="4400" dirty="0" smtClean="0">
                <a:solidFill>
                  <a:srgbClr val="FF0000"/>
                </a:solidFill>
              </a:rPr>
              <a:t>7 DISASTERS </a:t>
            </a:r>
            <a:r>
              <a:rPr lang="en-US" sz="4400" dirty="0" smtClean="0"/>
              <a:t>if the resurrection is not true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267200"/>
            <a:ext cx="8183880" cy="1767840"/>
          </a:xfrm>
        </p:spPr>
        <p:txBody>
          <a:bodyPr>
            <a:noAutofit/>
          </a:bodyPr>
          <a:lstStyle/>
          <a:p>
            <a:r>
              <a:rPr lang="en-US" sz="4800" dirty="0" smtClean="0"/>
              <a:t>1</a:t>
            </a:r>
            <a:r>
              <a:rPr lang="en-US" sz="4800" baseline="30000" dirty="0" smtClean="0"/>
              <a:t>ST</a:t>
            </a:r>
            <a:r>
              <a:rPr lang="en-US" sz="4800" dirty="0" smtClean="0"/>
              <a:t> DISASTER—</a:t>
            </a:r>
            <a:br>
              <a:rPr lang="en-US" sz="4800" dirty="0" smtClean="0"/>
            </a:br>
            <a:r>
              <a:rPr lang="en-US" sz="4800" dirty="0" smtClean="0">
                <a:solidFill>
                  <a:srgbClr val="FF0000"/>
                </a:solidFill>
              </a:rPr>
              <a:t>CHRIST IS NOT RISEN</a:t>
            </a:r>
            <a:endParaRPr lang="en-US" sz="48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15:13  “</a:t>
            </a:r>
            <a:r>
              <a:rPr lang="en-US" sz="4400" b="1" i="1" dirty="0" smtClean="0">
                <a:solidFill>
                  <a:srgbClr val="FF0000"/>
                </a:solidFill>
              </a:rPr>
              <a:t>If</a:t>
            </a:r>
            <a:r>
              <a:rPr lang="en-US" sz="4400" dirty="0" smtClean="0"/>
              <a:t>…then not even Christ has been raised.”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886200"/>
            <a:ext cx="8183880" cy="2148840"/>
          </a:xfrm>
        </p:spPr>
        <p:txBody>
          <a:bodyPr>
            <a:noAutofit/>
          </a:bodyPr>
          <a:lstStyle/>
          <a:p>
            <a:r>
              <a:rPr lang="en-US" sz="4800" dirty="0" smtClean="0"/>
              <a:t>2</a:t>
            </a:r>
            <a:r>
              <a:rPr lang="en-US" sz="4800" baseline="30000" dirty="0" smtClean="0"/>
              <a:t>ND</a:t>
            </a:r>
            <a:r>
              <a:rPr lang="en-US" sz="4800" dirty="0" smtClean="0"/>
              <a:t> DISASTER</a:t>
            </a:r>
            <a:br>
              <a:rPr lang="en-US" sz="4800" dirty="0" smtClean="0"/>
            </a:br>
            <a:r>
              <a:rPr lang="en-US" sz="4800" dirty="0" smtClean="0">
                <a:solidFill>
                  <a:srgbClr val="FF0000"/>
                </a:solidFill>
              </a:rPr>
              <a:t>THE GOSPEL IS USELESS</a:t>
            </a:r>
            <a:endParaRPr lang="en-US" sz="48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15:14a—”</a:t>
            </a:r>
            <a:r>
              <a:rPr lang="en-US" sz="4400" b="1" i="1" dirty="0" smtClean="0">
                <a:solidFill>
                  <a:srgbClr val="FF0000"/>
                </a:solidFill>
              </a:rPr>
              <a:t>If</a:t>
            </a:r>
            <a:r>
              <a:rPr lang="en-US" sz="4400" dirty="0" smtClean="0"/>
              <a:t>…our preaching is useless…”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3</a:t>
            </a:r>
            <a:r>
              <a:rPr lang="en-US" sz="4800" baseline="30000" dirty="0" smtClean="0"/>
              <a:t>RD</a:t>
            </a:r>
            <a:r>
              <a:rPr lang="en-US" sz="4800" dirty="0" smtClean="0"/>
              <a:t> DISASTER</a:t>
            </a:r>
            <a:br>
              <a:rPr lang="en-US" sz="4800" dirty="0" smtClean="0"/>
            </a:br>
            <a:r>
              <a:rPr lang="en-US" sz="4800" dirty="0" smtClean="0">
                <a:solidFill>
                  <a:srgbClr val="FF0000"/>
                </a:solidFill>
              </a:rPr>
              <a:t>OUR FAITH IS EMPTY</a:t>
            </a:r>
            <a:endParaRPr lang="en-US" sz="4800"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15:14b—</a:t>
            </a:r>
            <a:r>
              <a:rPr lang="en-US" sz="4400" b="1" i="1" dirty="0" smtClean="0">
                <a:solidFill>
                  <a:srgbClr val="FF0000"/>
                </a:solidFill>
              </a:rPr>
              <a:t>If</a:t>
            </a:r>
            <a:r>
              <a:rPr lang="en-US" sz="4400" dirty="0" smtClean="0"/>
              <a:t>…then… your faith [is useless too].</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4</a:t>
            </a:r>
            <a:r>
              <a:rPr lang="en-US" sz="4800" baseline="30000" dirty="0" smtClean="0"/>
              <a:t>TH</a:t>
            </a:r>
            <a:r>
              <a:rPr lang="en-US" sz="4800" dirty="0" smtClean="0"/>
              <a:t> DISASTER</a:t>
            </a:r>
            <a:br>
              <a:rPr lang="en-US" sz="4800" dirty="0" smtClean="0"/>
            </a:br>
            <a:r>
              <a:rPr lang="en-US" sz="4000" dirty="0" smtClean="0">
                <a:solidFill>
                  <a:srgbClr val="FF0000"/>
                </a:solidFill>
              </a:rPr>
              <a:t>THE APOSTLES ARE LIARS</a:t>
            </a:r>
            <a:endParaRPr lang="en-US" sz="4000"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t>15:15—”More than that , we are then found to be false witnesses about God, for we have testified about God that he raised Christ from the dead.”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t>5</a:t>
            </a:r>
            <a:r>
              <a:rPr lang="en-US" sz="6000" baseline="30000" dirty="0" smtClean="0"/>
              <a:t>TH</a:t>
            </a:r>
            <a:r>
              <a:rPr lang="en-US" sz="6000" dirty="0" smtClean="0"/>
              <a:t> DISASTER</a:t>
            </a:r>
            <a:r>
              <a:rPr lang="en-US" dirty="0" smtClean="0"/>
              <a:t/>
            </a:r>
            <a:br>
              <a:rPr lang="en-US" dirty="0" smtClean="0"/>
            </a:br>
            <a:r>
              <a:rPr lang="en-US" dirty="0" smtClean="0">
                <a:solidFill>
                  <a:srgbClr val="FF0000"/>
                </a:solidFill>
              </a:rPr>
              <a:t>THE POWER OF SIN IS UNBROKEN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15:16-17—”</a:t>
            </a:r>
            <a:r>
              <a:rPr lang="en-US" sz="4400" b="1" i="1" dirty="0" smtClean="0">
                <a:solidFill>
                  <a:srgbClr val="FF0000"/>
                </a:solidFill>
              </a:rPr>
              <a:t>If</a:t>
            </a:r>
            <a:r>
              <a:rPr lang="en-US" sz="4400" dirty="0" smtClean="0"/>
              <a:t>…then…your faith is futile; you are still in your sins.”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1646</TotalTime>
  <Words>1079</Words>
  <Application>Microsoft Office PowerPoint</Application>
  <PresentationFormat>On-screen Show (4:3)</PresentationFormat>
  <Paragraphs>102</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Aspect</vt:lpstr>
      <vt:lpstr>CHRIST AROSE!</vt:lpstr>
      <vt:lpstr>WHAT IF THERE IS  NO RESURRECTION?</vt:lpstr>
      <vt:lpstr>Greek philosophy</vt:lpstr>
      <vt:lpstr>7 times Paul says, “If”</vt:lpstr>
      <vt:lpstr>1ST DISASTER— CHRIST IS NOT RISEN</vt:lpstr>
      <vt:lpstr>2ND DISASTER THE GOSPEL IS USELESS</vt:lpstr>
      <vt:lpstr>3RD DISASTER OUR FAITH IS EMPTY</vt:lpstr>
      <vt:lpstr>4TH DISASTER THE APOSTLES ARE LIARS</vt:lpstr>
      <vt:lpstr>5TH DISASTER THE POWER OF SIN IS UNBROKEN</vt:lpstr>
      <vt:lpstr>6TH DISASTER  THE DEAD ARE ETERNALLY PERISHED</vt:lpstr>
      <vt:lpstr>7TH DISASTER  CHRISTIANS ARE TO BE PITIED</vt:lpstr>
      <vt:lpstr>BUT CHRIST  HAS INDEED BEEN RAISED</vt:lpstr>
      <vt:lpstr>1 Cor. 15:21-22</vt:lpstr>
      <vt:lpstr>2 Resurrections—Life or Death John 5:28-29</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THE RESURRECTION  IN THE NEW TESTAMENT</vt:lpstr>
      <vt:lpstr>ROMANS 10:9-10, 13</vt:lpstr>
      <vt:lpstr>Salvation is not complicated. </vt:lpstr>
      <vt:lpstr>John 1:12</vt:lpstr>
      <vt:lpstr>Slide 31</vt:lpstr>
      <vt:lpstr>Slide 32</vt:lpstr>
      <vt:lpstr>Slide 33</vt:lpstr>
      <vt:lpstr>John 1:12</vt:lpstr>
      <vt:lpstr>Slide 35</vt:lpstr>
      <vt:lpstr>COMMUNION</vt:lpstr>
      <vt:lpstr>Slide 37</vt:lpstr>
      <vt:lpstr>The Sabbath</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IF THERE IS  NO RESURRECTION?</dc:title>
  <dc:creator>PastorSteve</dc:creator>
  <cp:lastModifiedBy>steve hokuf</cp:lastModifiedBy>
  <cp:revision>29</cp:revision>
  <dcterms:created xsi:type="dcterms:W3CDTF">2017-04-19T18:38:18Z</dcterms:created>
  <dcterms:modified xsi:type="dcterms:W3CDTF">2020-04-12T12:13:58Z</dcterms:modified>
</cp:coreProperties>
</file>