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7" r:id="rId7"/>
    <p:sldId id="273" r:id="rId8"/>
    <p:sldId id="272" r:id="rId9"/>
    <p:sldId id="284" r:id="rId10"/>
    <p:sldId id="283" r:id="rId11"/>
    <p:sldId id="285" r:id="rId12"/>
    <p:sldId id="262" r:id="rId13"/>
    <p:sldId id="274" r:id="rId14"/>
    <p:sldId id="271" r:id="rId15"/>
    <p:sldId id="270" r:id="rId16"/>
    <p:sldId id="263" r:id="rId17"/>
    <p:sldId id="264" r:id="rId18"/>
    <p:sldId id="265" r:id="rId19"/>
    <p:sldId id="279" r:id="rId20"/>
    <p:sldId id="266" r:id="rId21"/>
    <p:sldId id="267" r:id="rId22"/>
    <p:sldId id="268" r:id="rId23"/>
    <p:sldId id="269" r:id="rId24"/>
    <p:sldId id="280" r:id="rId25"/>
    <p:sldId id="277" r:id="rId26"/>
    <p:sldId id="275" r:id="rId27"/>
    <p:sldId id="261" r:id="rId28"/>
    <p:sldId id="281" r:id="rId29"/>
    <p:sldId id="276" r:id="rId30"/>
    <p:sldId id="278" r:id="rId31"/>
    <p:sldId id="286" r:id="rId32"/>
    <p:sldId id="288" r:id="rId33"/>
    <p:sldId id="28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87C7E0-5758-4A6F-A2E9-B7572B0A49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93A2CD-6157-4F0F-ABB7-074FA099CF94}" type="datetimeFigureOut">
              <a:rPr lang="en-US" smtClean="0"/>
              <a:pPr/>
              <a:t>1/11/2020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87C7E0-5758-4A6F-A2E9-B7572B0A49FE}"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993A2CD-6157-4F0F-ABB7-074FA099CF94}" type="datetimeFigureOut">
              <a:rPr lang="en-US" smtClean="0"/>
              <a:pPr/>
              <a:t>1/11/2020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587C7E0-5758-4A6F-A2E9-B7572B0A49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solidFill>
                  <a:schemeClr val="accent3"/>
                </a:solidFill>
              </a:rPr>
              <a:t>WHY GOD?</a:t>
            </a:r>
            <a:endParaRPr lang="en-US" sz="9600" dirty="0">
              <a:solidFill>
                <a:schemeClr val="accent3"/>
              </a:solidFill>
            </a:endParaRPr>
          </a:p>
        </p:txBody>
      </p:sp>
      <p:sp>
        <p:nvSpPr>
          <p:cNvPr id="3" name="Subtitle 2"/>
          <p:cNvSpPr>
            <a:spLocks noGrp="1"/>
          </p:cNvSpPr>
          <p:nvPr>
            <p:ph type="subTitle" idx="1"/>
          </p:nvPr>
        </p:nvSpPr>
        <p:spPr/>
        <p:txBody>
          <a:bodyPr>
            <a:noAutofit/>
          </a:bodyPr>
          <a:lstStyle/>
          <a:p>
            <a:r>
              <a:rPr lang="en-US" sz="7200" dirty="0" smtClean="0">
                <a:solidFill>
                  <a:schemeClr val="tx1"/>
                </a:solidFill>
              </a:rPr>
              <a:t>PSALM 73</a:t>
            </a:r>
            <a:endParaRPr lang="en-US" sz="7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Jeremiah 29:11</a:t>
            </a:r>
            <a:endParaRPr lang="en-US" sz="4800" dirty="0"/>
          </a:p>
        </p:txBody>
      </p:sp>
      <p:sp>
        <p:nvSpPr>
          <p:cNvPr id="3" name="Content Placeholder 2"/>
          <p:cNvSpPr>
            <a:spLocks noGrp="1"/>
          </p:cNvSpPr>
          <p:nvPr>
            <p:ph idx="1"/>
          </p:nvPr>
        </p:nvSpPr>
        <p:spPr/>
        <p:txBody>
          <a:bodyPr>
            <a:normAutofit/>
          </a:bodyPr>
          <a:lstStyle/>
          <a:p>
            <a:r>
              <a:rPr lang="en-US" sz="4400" dirty="0" smtClean="0"/>
              <a:t>“For I know the plans I have for you,”  declares the LORD, “plans to prosper you and not to harm you, plans to give you hope and a future.”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648200"/>
            <a:ext cx="8183880" cy="1386840"/>
          </a:xfrm>
        </p:spPr>
        <p:txBody>
          <a:bodyPr>
            <a:normAutofit/>
          </a:bodyPr>
          <a:lstStyle/>
          <a:p>
            <a:r>
              <a:rPr lang="en-US" dirty="0" smtClean="0"/>
              <a:t>Ravi Zacharias—”The Grand Weaver”</a:t>
            </a:r>
            <a:endParaRPr lang="en-US" dirty="0"/>
          </a:p>
        </p:txBody>
      </p:sp>
      <p:sp>
        <p:nvSpPr>
          <p:cNvPr id="3" name="Content Placeholder 2"/>
          <p:cNvSpPr>
            <a:spLocks noGrp="1"/>
          </p:cNvSpPr>
          <p:nvPr>
            <p:ph idx="1"/>
          </p:nvPr>
        </p:nvSpPr>
        <p:spPr/>
        <p:txBody>
          <a:bodyPr>
            <a:normAutofit/>
          </a:bodyPr>
          <a:lstStyle/>
          <a:p>
            <a:r>
              <a:rPr lang="en-US" sz="4000" dirty="0" smtClean="0"/>
              <a:t>“To allow God to be God we must follow him for </a:t>
            </a:r>
            <a:r>
              <a:rPr lang="en-US" sz="4000" b="1" dirty="0" smtClean="0"/>
              <a:t>who he is </a:t>
            </a:r>
            <a:r>
              <a:rPr lang="en-US" sz="4000" dirty="0" smtClean="0"/>
              <a:t>and </a:t>
            </a:r>
            <a:r>
              <a:rPr lang="en-US" sz="4000" b="1" dirty="0" smtClean="0"/>
              <a:t>what he intends</a:t>
            </a:r>
            <a:r>
              <a:rPr lang="en-US" sz="4000" dirty="0" smtClean="0"/>
              <a:t>, and not for what we want or what we prefer.”</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10 Reasons </a:t>
            </a:r>
            <a:r>
              <a:rPr lang="en-US" dirty="0" smtClean="0"/>
              <a:t>God may allow</a:t>
            </a:r>
            <a:br>
              <a:rPr lang="en-US" dirty="0" smtClean="0"/>
            </a:br>
            <a:r>
              <a:rPr lang="en-US" dirty="0" smtClean="0"/>
              <a:t> the wicked to prosper</a:t>
            </a:r>
            <a:endParaRPr lang="en-US" dirty="0"/>
          </a:p>
        </p:txBody>
      </p:sp>
      <p:sp>
        <p:nvSpPr>
          <p:cNvPr id="3" name="Content Placeholder 2"/>
          <p:cNvSpPr>
            <a:spLocks noGrp="1"/>
          </p:cNvSpPr>
          <p:nvPr>
            <p:ph idx="1"/>
          </p:nvPr>
        </p:nvSpPr>
        <p:spPr/>
        <p:txBody>
          <a:bodyPr>
            <a:normAutofit/>
          </a:bodyPr>
          <a:lstStyle/>
          <a:p>
            <a:r>
              <a:rPr lang="en-US" sz="4000" dirty="0" smtClean="0"/>
              <a:t>1.  It helps me to define</a:t>
            </a:r>
            <a:r>
              <a:rPr lang="en-US" sz="4000" b="1" dirty="0" smtClean="0"/>
              <a:t> true riches</a:t>
            </a:r>
            <a:r>
              <a:rPr lang="en-US" sz="4000" dirty="0" smtClean="0"/>
              <a:t>.  Ps. 73:17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73:17</a:t>
            </a:r>
            <a:endParaRPr lang="en-US" sz="5400" dirty="0"/>
          </a:p>
        </p:txBody>
      </p:sp>
      <p:sp>
        <p:nvSpPr>
          <p:cNvPr id="3" name="Content Placeholder 2"/>
          <p:cNvSpPr>
            <a:spLocks noGrp="1"/>
          </p:cNvSpPr>
          <p:nvPr>
            <p:ph idx="1"/>
          </p:nvPr>
        </p:nvSpPr>
        <p:spPr/>
        <p:txBody>
          <a:bodyPr>
            <a:normAutofit/>
          </a:bodyPr>
          <a:lstStyle/>
          <a:p>
            <a:r>
              <a:rPr lang="en-US" sz="4400" dirty="0" smtClean="0"/>
              <a:t>“Till I entered the sanctuary of God; then I understood their final destiny.”   </a:t>
            </a:r>
            <a:endParaRPr lang="en-US" sz="4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10 Reasons God may allow</a:t>
            </a:r>
            <a:br>
              <a:rPr lang="en-US" dirty="0" smtClean="0"/>
            </a:br>
            <a:r>
              <a:rPr lang="en-US" dirty="0" smtClean="0"/>
              <a:t> the wicked to prosper</a:t>
            </a:r>
            <a:endParaRPr lang="en-US" dirty="0"/>
          </a:p>
        </p:txBody>
      </p:sp>
      <p:sp>
        <p:nvSpPr>
          <p:cNvPr id="3" name="Content Placeholder 2"/>
          <p:cNvSpPr>
            <a:spLocks noGrp="1"/>
          </p:cNvSpPr>
          <p:nvPr>
            <p:ph idx="1"/>
          </p:nvPr>
        </p:nvSpPr>
        <p:spPr>
          <a:xfrm>
            <a:off x="502920" y="0"/>
            <a:ext cx="8183880" cy="4718304"/>
          </a:xfrm>
        </p:spPr>
        <p:txBody>
          <a:bodyPr>
            <a:normAutofit/>
          </a:bodyPr>
          <a:lstStyle/>
          <a:p>
            <a:pPr>
              <a:buNone/>
            </a:pPr>
            <a:endParaRPr lang="en-US" sz="4000" dirty="0" smtClean="0"/>
          </a:p>
          <a:p>
            <a:r>
              <a:rPr lang="en-US" sz="4000" dirty="0" smtClean="0"/>
              <a:t>2.  It reveals the</a:t>
            </a:r>
            <a:r>
              <a:rPr lang="en-US" sz="4000" b="1" dirty="0" smtClean="0"/>
              <a:t> trouble of the wicked</a:t>
            </a:r>
            <a:r>
              <a:rPr lang="en-US" sz="4000" dirty="0" smtClean="0"/>
              <a:t>.  </a:t>
            </a:r>
          </a:p>
          <a:p>
            <a:r>
              <a:rPr lang="en-US" sz="4000" dirty="0" smtClean="0"/>
              <a:t>“Surely you place them on slippery ground…”  73:18</a:t>
            </a:r>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10 Reasons God may allow</a:t>
            </a:r>
            <a:br>
              <a:rPr lang="en-US" dirty="0" smtClean="0"/>
            </a:br>
            <a:r>
              <a:rPr lang="en-US" dirty="0" smtClean="0"/>
              <a:t> the wicked to prosper</a:t>
            </a:r>
            <a:endParaRPr lang="en-US" dirty="0"/>
          </a:p>
        </p:txBody>
      </p:sp>
      <p:sp>
        <p:nvSpPr>
          <p:cNvPr id="3" name="Content Placeholder 2"/>
          <p:cNvSpPr>
            <a:spLocks noGrp="1"/>
          </p:cNvSpPr>
          <p:nvPr>
            <p:ph idx="1"/>
          </p:nvPr>
        </p:nvSpPr>
        <p:spPr>
          <a:xfrm>
            <a:off x="502920" y="0"/>
            <a:ext cx="8183880" cy="4038600"/>
          </a:xfrm>
        </p:spPr>
        <p:txBody>
          <a:bodyPr>
            <a:normAutofit/>
          </a:bodyPr>
          <a:lstStyle/>
          <a:p>
            <a:pPr>
              <a:buNone/>
            </a:pPr>
            <a:endParaRPr lang="en-US" sz="4000" dirty="0" smtClean="0"/>
          </a:p>
          <a:p>
            <a:r>
              <a:rPr lang="en-US" sz="4000" dirty="0" smtClean="0"/>
              <a:t>3.  It  exposes the </a:t>
            </a:r>
            <a:r>
              <a:rPr lang="en-US" sz="4000" b="1" dirty="0" smtClean="0"/>
              <a:t>dangers of riches</a:t>
            </a:r>
            <a:r>
              <a:rPr lang="en-US" sz="4000" dirty="0" smtClean="0"/>
              <a:t>.  18b-20</a:t>
            </a:r>
          </a:p>
          <a:p>
            <a:r>
              <a:rPr lang="en-US" sz="4000" dirty="0" smtClean="0"/>
              <a:t>“How suddenly are they destroyed…”  73:19</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a:t>
            </a:r>
            <a:endParaRPr lang="en-US" dirty="0"/>
          </a:p>
        </p:txBody>
      </p:sp>
      <p:sp>
        <p:nvSpPr>
          <p:cNvPr id="3" name="Content Placeholder 2"/>
          <p:cNvSpPr>
            <a:spLocks noGrp="1"/>
          </p:cNvSpPr>
          <p:nvPr>
            <p:ph idx="1"/>
          </p:nvPr>
        </p:nvSpPr>
        <p:spPr/>
        <p:txBody>
          <a:bodyPr>
            <a:normAutofit/>
          </a:bodyPr>
          <a:lstStyle/>
          <a:p>
            <a:r>
              <a:rPr lang="en-US" sz="4000" dirty="0" smtClean="0"/>
              <a:t>4.  It emphasizes the </a:t>
            </a:r>
            <a:r>
              <a:rPr lang="en-US" sz="4000" b="1" dirty="0" smtClean="0"/>
              <a:t>blessings of God</a:t>
            </a:r>
            <a:r>
              <a:rPr lang="en-US" sz="4000" dirty="0" smtClean="0"/>
              <a:t>.  </a:t>
            </a:r>
          </a:p>
          <a:p>
            <a:r>
              <a:rPr lang="en-US" sz="4000" dirty="0" smtClean="0"/>
              <a:t>“The blessing of the LORD brings wealth, and he adds no trouble to it.”       Proverbs 10:22</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a:t>
            </a:r>
            <a:endParaRPr lang="en-US" dirty="0"/>
          </a:p>
        </p:txBody>
      </p:sp>
      <p:sp>
        <p:nvSpPr>
          <p:cNvPr id="3" name="Content Placeholder 2"/>
          <p:cNvSpPr>
            <a:spLocks noGrp="1"/>
          </p:cNvSpPr>
          <p:nvPr>
            <p:ph idx="1"/>
          </p:nvPr>
        </p:nvSpPr>
        <p:spPr/>
        <p:txBody>
          <a:bodyPr>
            <a:normAutofit/>
          </a:bodyPr>
          <a:lstStyle/>
          <a:p>
            <a:r>
              <a:rPr lang="en-US" sz="4000" dirty="0" smtClean="0"/>
              <a:t>5.  It teaches me </a:t>
            </a:r>
            <a:r>
              <a:rPr lang="en-US" sz="4000" b="1" dirty="0" smtClean="0"/>
              <a:t>to learn contentment</a:t>
            </a:r>
            <a:r>
              <a:rPr lang="en-US" sz="4000" dirty="0" smtClean="0"/>
              <a:t>.</a:t>
            </a:r>
          </a:p>
          <a:p>
            <a:r>
              <a:rPr lang="en-US" sz="4000" dirty="0" smtClean="0"/>
              <a:t>“But godliness with contentment is great gain.”   1 Timothy 6:6</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a:t>
            </a:r>
            <a:endParaRPr lang="en-US" dirty="0"/>
          </a:p>
        </p:txBody>
      </p:sp>
      <p:sp>
        <p:nvSpPr>
          <p:cNvPr id="3" name="Content Placeholder 2"/>
          <p:cNvSpPr>
            <a:spLocks noGrp="1"/>
          </p:cNvSpPr>
          <p:nvPr>
            <p:ph idx="1"/>
          </p:nvPr>
        </p:nvSpPr>
        <p:spPr/>
        <p:txBody>
          <a:bodyPr>
            <a:normAutofit/>
          </a:bodyPr>
          <a:lstStyle/>
          <a:p>
            <a:r>
              <a:rPr lang="en-US" sz="4000" dirty="0" smtClean="0"/>
              <a:t>6.  It shows </a:t>
            </a:r>
            <a:r>
              <a:rPr lang="en-US" sz="4000" b="1" dirty="0" smtClean="0"/>
              <a:t>God’s patience</a:t>
            </a:r>
            <a:r>
              <a:rPr lang="en-US" sz="4000" dirty="0" smtClean="0"/>
              <a:t>.</a:t>
            </a:r>
          </a:p>
          <a:p>
            <a:r>
              <a:rPr lang="en-US" sz="4000" dirty="0"/>
              <a:t> </a:t>
            </a:r>
            <a:r>
              <a:rPr lang="en-US" sz="4000" dirty="0" smtClean="0"/>
              <a:t>“He causes his sun to rise on the evil and the good…”   Matthew 5:45</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2 Peter 3:9</a:t>
            </a:r>
            <a:endParaRPr lang="en-US" sz="4800" dirty="0"/>
          </a:p>
        </p:txBody>
      </p:sp>
      <p:sp>
        <p:nvSpPr>
          <p:cNvPr id="3" name="Content Placeholder 2"/>
          <p:cNvSpPr>
            <a:spLocks noGrp="1"/>
          </p:cNvSpPr>
          <p:nvPr>
            <p:ph idx="1"/>
          </p:nvPr>
        </p:nvSpPr>
        <p:spPr/>
        <p:txBody>
          <a:bodyPr>
            <a:noAutofit/>
          </a:bodyPr>
          <a:lstStyle/>
          <a:p>
            <a:r>
              <a:rPr lang="en-US" sz="4000" dirty="0" smtClean="0"/>
              <a:t>“The Lord is not slow in keeping his promise, as some understand slowness.  He is patient with you not wanting anyone to perish, but everyone to come to repentance.”</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73:3</a:t>
            </a:r>
            <a:endParaRPr lang="en-US" sz="5400" dirty="0"/>
          </a:p>
        </p:txBody>
      </p:sp>
      <p:sp>
        <p:nvSpPr>
          <p:cNvPr id="3" name="Content Placeholder 2"/>
          <p:cNvSpPr>
            <a:spLocks noGrp="1"/>
          </p:cNvSpPr>
          <p:nvPr>
            <p:ph idx="1"/>
          </p:nvPr>
        </p:nvSpPr>
        <p:spPr/>
        <p:txBody>
          <a:bodyPr>
            <a:normAutofit/>
          </a:bodyPr>
          <a:lstStyle/>
          <a:p>
            <a:r>
              <a:rPr lang="en-US" sz="4400" dirty="0" smtClean="0"/>
              <a:t>“I envied the arrogant when I saw the prosperity of the wicked.”</a:t>
            </a:r>
            <a:endParaRPr lang="en-US"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a:t>
            </a:r>
            <a:endParaRPr lang="en-US" dirty="0"/>
          </a:p>
        </p:txBody>
      </p:sp>
      <p:sp>
        <p:nvSpPr>
          <p:cNvPr id="3" name="Content Placeholder 2"/>
          <p:cNvSpPr>
            <a:spLocks noGrp="1"/>
          </p:cNvSpPr>
          <p:nvPr>
            <p:ph idx="1"/>
          </p:nvPr>
        </p:nvSpPr>
        <p:spPr/>
        <p:txBody>
          <a:bodyPr>
            <a:normAutofit fontScale="92500"/>
          </a:bodyPr>
          <a:lstStyle/>
          <a:p>
            <a:r>
              <a:rPr lang="en-US" sz="4000" dirty="0" smtClean="0"/>
              <a:t>7.  It motivates me </a:t>
            </a:r>
            <a:r>
              <a:rPr lang="en-US" sz="4000" b="1" dirty="0" smtClean="0"/>
              <a:t>to warn </a:t>
            </a:r>
            <a:r>
              <a:rPr lang="en-US" sz="4000" dirty="0" smtClean="0"/>
              <a:t>them.</a:t>
            </a:r>
          </a:p>
          <a:p>
            <a:r>
              <a:rPr lang="en-US" sz="4000" dirty="0" smtClean="0"/>
              <a:t>“Son of man , I have made you a watchman for the house of Israel; so hear the word I speak and give them warning from me.”   Ezekiel 3:17</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8.  It motivates me </a:t>
            </a:r>
            <a:r>
              <a:rPr lang="en-US" sz="4000" b="1" dirty="0" smtClean="0"/>
              <a:t>to pray </a:t>
            </a:r>
            <a:r>
              <a:rPr lang="en-US" sz="4000" dirty="0" smtClean="0"/>
              <a:t>for those in authority.</a:t>
            </a:r>
          </a:p>
          <a:p>
            <a:r>
              <a:rPr lang="en-US" sz="4000" dirty="0" smtClean="0"/>
              <a:t>Pray “…for all those in authority, that we may live peaceful and quiet lives in all godliness and holiness.”       1 Tim. 2:2</a:t>
            </a:r>
          </a:p>
          <a:p>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a:t>
            </a:r>
            <a:endParaRPr lang="en-US" dirty="0"/>
          </a:p>
        </p:txBody>
      </p:sp>
      <p:sp>
        <p:nvSpPr>
          <p:cNvPr id="3" name="Content Placeholder 2"/>
          <p:cNvSpPr>
            <a:spLocks noGrp="1"/>
          </p:cNvSpPr>
          <p:nvPr>
            <p:ph idx="1"/>
          </p:nvPr>
        </p:nvSpPr>
        <p:spPr/>
        <p:txBody>
          <a:bodyPr>
            <a:noAutofit/>
          </a:bodyPr>
          <a:lstStyle/>
          <a:p>
            <a:r>
              <a:rPr lang="en-US" sz="4000" dirty="0" smtClean="0"/>
              <a:t>9.  It helps me learn </a:t>
            </a:r>
            <a:r>
              <a:rPr lang="en-US" sz="4000" b="1" dirty="0" smtClean="0"/>
              <a:t>God’s principles of finance</a:t>
            </a:r>
            <a:r>
              <a:rPr lang="en-US" sz="4000" dirty="0" smtClean="0"/>
              <a:t>.</a:t>
            </a:r>
          </a:p>
          <a:p>
            <a:r>
              <a:rPr lang="en-US" sz="4000" dirty="0"/>
              <a:t> </a:t>
            </a:r>
            <a:r>
              <a:rPr lang="en-US" sz="4000" dirty="0" smtClean="0"/>
              <a:t>“The people of this world are more shrewd in dealing with their own kind than are the people of the light.”        Luke 16:8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Reasons </a:t>
            </a:r>
            <a:endParaRPr lang="en-US" dirty="0"/>
          </a:p>
        </p:txBody>
      </p:sp>
      <p:sp>
        <p:nvSpPr>
          <p:cNvPr id="3" name="Content Placeholder 2"/>
          <p:cNvSpPr>
            <a:spLocks noGrp="1"/>
          </p:cNvSpPr>
          <p:nvPr>
            <p:ph idx="1"/>
          </p:nvPr>
        </p:nvSpPr>
        <p:spPr/>
        <p:txBody>
          <a:bodyPr>
            <a:normAutofit/>
          </a:bodyPr>
          <a:lstStyle/>
          <a:p>
            <a:r>
              <a:rPr lang="en-US" sz="4400" dirty="0" smtClean="0"/>
              <a:t>10.  It encourages me to </a:t>
            </a:r>
            <a:r>
              <a:rPr lang="en-US" sz="4400" b="1" dirty="0" smtClean="0"/>
              <a:t>seek eternal riches</a:t>
            </a:r>
            <a:r>
              <a:rPr lang="en-US" sz="4400" dirty="0" smtClean="0"/>
              <a:t>.</a:t>
            </a:r>
          </a:p>
          <a:p>
            <a:r>
              <a:rPr lang="en-US" sz="4400" dirty="0" smtClean="0"/>
              <a:t>Psalm 73:23-28</a:t>
            </a:r>
          </a:p>
          <a:p>
            <a:r>
              <a:rPr lang="en-US" sz="4400" dirty="0" smtClean="0"/>
              <a:t>“Earth has nothing I desire besides you.”  73:25</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6:20-21</a:t>
            </a:r>
            <a:endParaRPr lang="en-US" dirty="0"/>
          </a:p>
        </p:txBody>
      </p:sp>
      <p:sp>
        <p:nvSpPr>
          <p:cNvPr id="3" name="Content Placeholder 2"/>
          <p:cNvSpPr>
            <a:spLocks noGrp="1"/>
          </p:cNvSpPr>
          <p:nvPr>
            <p:ph idx="1"/>
          </p:nvPr>
        </p:nvSpPr>
        <p:spPr>
          <a:xfrm>
            <a:off x="502920" y="530352"/>
            <a:ext cx="8183880" cy="4803648"/>
          </a:xfrm>
        </p:spPr>
        <p:txBody>
          <a:bodyPr>
            <a:noAutofit/>
          </a:bodyPr>
          <a:lstStyle/>
          <a:p>
            <a:r>
              <a:rPr lang="en-US" sz="4000" dirty="0" smtClean="0"/>
              <a:t>“But store up for yourselves treasures in heaven, where moth and rust do not destroy, and where thieves do not break in and steal. For where your treasure is, there your heart will be also.”</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 Reasons and more</a:t>
            </a:r>
            <a:endParaRPr lang="en-US" dirty="0"/>
          </a:p>
        </p:txBody>
      </p:sp>
      <p:sp>
        <p:nvSpPr>
          <p:cNvPr id="3" name="Content Placeholder 2"/>
          <p:cNvSpPr>
            <a:spLocks noGrp="1"/>
          </p:cNvSpPr>
          <p:nvPr>
            <p:ph idx="1"/>
          </p:nvPr>
        </p:nvSpPr>
        <p:spPr/>
        <p:txBody>
          <a:bodyPr>
            <a:normAutofit/>
          </a:bodyPr>
          <a:lstStyle/>
          <a:p>
            <a:r>
              <a:rPr lang="en-US" sz="4000" dirty="0" smtClean="0"/>
              <a:t>11.  It helps me remember that we all live in this     </a:t>
            </a:r>
            <a:r>
              <a:rPr lang="en-US" sz="4400" b="1" dirty="0" smtClean="0"/>
              <a:t>Sin-cursed world</a:t>
            </a:r>
            <a:r>
              <a:rPr lang="en-US" sz="4000" dirty="0" smtClean="0"/>
              <a:t>.</a:t>
            </a:r>
          </a:p>
          <a:p>
            <a:r>
              <a:rPr lang="en-US" sz="4000" dirty="0" smtClean="0"/>
              <a:t>“Meanwhile we groan…we live by faith, not by sight.”    2 Cor. 5:2 &amp;7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Answer</a:t>
            </a:r>
            <a:endParaRPr lang="en-US" dirty="0"/>
          </a:p>
        </p:txBody>
      </p:sp>
      <p:sp>
        <p:nvSpPr>
          <p:cNvPr id="3" name="Content Placeholder 2"/>
          <p:cNvSpPr>
            <a:spLocks noGrp="1"/>
          </p:cNvSpPr>
          <p:nvPr>
            <p:ph idx="1"/>
          </p:nvPr>
        </p:nvSpPr>
        <p:spPr/>
        <p:txBody>
          <a:bodyPr>
            <a:normAutofit/>
          </a:bodyPr>
          <a:lstStyle/>
          <a:p>
            <a:r>
              <a:rPr lang="en-US" sz="4400" dirty="0" smtClean="0"/>
              <a:t>“Surely God is good to Israel, to those who are pure in heart.”              Ps. 73:1</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Answer</a:t>
            </a:r>
            <a:endParaRPr lang="en-US" dirty="0"/>
          </a:p>
        </p:txBody>
      </p:sp>
      <p:sp>
        <p:nvSpPr>
          <p:cNvPr id="3" name="Content Placeholder 2"/>
          <p:cNvSpPr>
            <a:spLocks noGrp="1"/>
          </p:cNvSpPr>
          <p:nvPr>
            <p:ph idx="1"/>
          </p:nvPr>
        </p:nvSpPr>
        <p:spPr/>
        <p:txBody>
          <a:bodyPr>
            <a:normAutofit/>
          </a:bodyPr>
          <a:lstStyle/>
          <a:p>
            <a:r>
              <a:rPr lang="en-US" sz="4400" dirty="0" smtClean="0"/>
              <a:t>“Till I entered the sanctuary of God; then I understood their final destiny.”   Ps. 73:17</a:t>
            </a:r>
            <a:endParaRPr lang="en-US" sz="4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Ravi Zacharias</a:t>
            </a:r>
            <a:endParaRPr lang="en-US" dirty="0"/>
          </a:p>
        </p:txBody>
      </p:sp>
      <p:sp>
        <p:nvSpPr>
          <p:cNvPr id="3" name="Content Placeholder 2"/>
          <p:cNvSpPr>
            <a:spLocks noGrp="1"/>
          </p:cNvSpPr>
          <p:nvPr>
            <p:ph idx="1"/>
          </p:nvPr>
        </p:nvSpPr>
        <p:spPr>
          <a:xfrm>
            <a:off x="502920" y="530352"/>
            <a:ext cx="8183880" cy="4803648"/>
          </a:xfrm>
        </p:spPr>
        <p:txBody>
          <a:bodyPr>
            <a:noAutofit/>
          </a:bodyPr>
          <a:lstStyle/>
          <a:p>
            <a:r>
              <a:rPr lang="en-US" sz="3600" dirty="0" smtClean="0"/>
              <a:t>See “the </a:t>
            </a:r>
            <a:r>
              <a:rPr lang="en-US" sz="3600" b="1" dirty="0" smtClean="0"/>
              <a:t>designing hand of God </a:t>
            </a:r>
            <a:r>
              <a:rPr lang="en-US" sz="3600" dirty="0" smtClean="0"/>
              <a:t>and his intervention in our lives in such a way that we know he has a specific purpose for each of us and that he will carry us through until we meet him face-to-face and know ourselves completely.”</a:t>
            </a:r>
            <a:endParaRPr lang="en-US" sz="3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Resolution</a:t>
            </a:r>
            <a:endParaRPr lang="en-US" dirty="0"/>
          </a:p>
        </p:txBody>
      </p:sp>
      <p:sp>
        <p:nvSpPr>
          <p:cNvPr id="3" name="Content Placeholder 2"/>
          <p:cNvSpPr>
            <a:spLocks noGrp="1"/>
          </p:cNvSpPr>
          <p:nvPr>
            <p:ph idx="1"/>
          </p:nvPr>
        </p:nvSpPr>
        <p:spPr/>
        <p:txBody>
          <a:bodyPr>
            <a:normAutofit/>
          </a:bodyPr>
          <a:lstStyle/>
          <a:p>
            <a:r>
              <a:rPr lang="en-US" sz="4000" dirty="0" smtClean="0"/>
              <a:t>“So are My ways higher than yours.”  Is. 55:9</a:t>
            </a:r>
          </a:p>
          <a:p>
            <a:r>
              <a:rPr lang="en-US" sz="4000" dirty="0" smtClean="0"/>
              <a:t>“Who has known the mind of the Lord? Or who has been his counselor?  Rom. 11:34</a:t>
            </a:r>
          </a:p>
          <a:p>
            <a:r>
              <a:rPr lang="en-US" sz="4000" dirty="0" smtClean="0"/>
              <a:t>Like a Persian rug.</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t>Why?</a:t>
            </a:r>
            <a:r>
              <a:rPr lang="en-US" dirty="0" smtClean="0"/>
              <a:t> do the wicked prosper?</a:t>
            </a:r>
            <a:endParaRPr lang="en-US" dirty="0"/>
          </a:p>
        </p:txBody>
      </p:sp>
      <p:sp>
        <p:nvSpPr>
          <p:cNvPr id="3" name="Content Placeholder 2"/>
          <p:cNvSpPr>
            <a:spLocks noGrp="1"/>
          </p:cNvSpPr>
          <p:nvPr>
            <p:ph idx="1"/>
          </p:nvPr>
        </p:nvSpPr>
        <p:spPr/>
        <p:txBody>
          <a:bodyPr>
            <a:normAutofit/>
          </a:bodyPr>
          <a:lstStyle/>
          <a:p>
            <a:r>
              <a:rPr lang="en-US" sz="4000" dirty="0" smtClean="0"/>
              <a:t>The psalmist gives us his picture of the wicked.     Psalm 73:4-9</a:t>
            </a:r>
          </a:p>
          <a:p>
            <a:r>
              <a:rPr lang="en-US" sz="4000" dirty="0" smtClean="0"/>
              <a:t>“These fat cats have everything their hearts could ever wish for.”  Ps. 73:7 (LB)</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Resolution</a:t>
            </a:r>
            <a:endParaRPr lang="en-US" dirty="0"/>
          </a:p>
        </p:txBody>
      </p:sp>
      <p:sp>
        <p:nvSpPr>
          <p:cNvPr id="3" name="Content Placeholder 2"/>
          <p:cNvSpPr>
            <a:spLocks noGrp="1"/>
          </p:cNvSpPr>
          <p:nvPr>
            <p:ph idx="1"/>
          </p:nvPr>
        </p:nvSpPr>
        <p:spPr/>
        <p:txBody>
          <a:bodyPr>
            <a:normAutofit/>
          </a:bodyPr>
          <a:lstStyle/>
          <a:p>
            <a:r>
              <a:rPr lang="en-US" sz="4000" dirty="0" smtClean="0"/>
              <a:t>Don’t let this become merely theological theorizing.</a:t>
            </a:r>
          </a:p>
          <a:p>
            <a:r>
              <a:rPr lang="en-US" sz="4000" dirty="0" smtClean="0"/>
              <a:t>This is where “the rubber meets the road” for many of us.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8:28</a:t>
            </a:r>
            <a:endParaRPr lang="en-US" dirty="0"/>
          </a:p>
        </p:txBody>
      </p:sp>
      <p:sp>
        <p:nvSpPr>
          <p:cNvPr id="3" name="Content Placeholder 2"/>
          <p:cNvSpPr>
            <a:spLocks noGrp="1"/>
          </p:cNvSpPr>
          <p:nvPr>
            <p:ph idx="1"/>
          </p:nvPr>
        </p:nvSpPr>
        <p:spPr/>
        <p:txBody>
          <a:bodyPr>
            <a:normAutofit/>
          </a:bodyPr>
          <a:lstStyle/>
          <a:p>
            <a:r>
              <a:rPr lang="en-US" sz="4000" dirty="0" smtClean="0"/>
              <a:t>“And we know that in all things </a:t>
            </a:r>
            <a:r>
              <a:rPr lang="en-US" sz="4400" b="1" i="1" dirty="0" smtClean="0">
                <a:solidFill>
                  <a:srgbClr val="FF0000"/>
                </a:solidFill>
              </a:rPr>
              <a:t>God works </a:t>
            </a:r>
            <a:r>
              <a:rPr lang="en-US" sz="4000" dirty="0" smtClean="0"/>
              <a:t>for the good of those who love him, who have been called according to his purpose.”</a:t>
            </a:r>
            <a:endParaRPr lang="en-US" sz="4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Signalman Elgin Staples of the USS cruiser </a:t>
            </a:r>
            <a:r>
              <a:rPr lang="en-US" sz="3600" i="1" dirty="0" smtClean="0"/>
              <a:t>Astoria </a:t>
            </a:r>
            <a:r>
              <a:rPr lang="en-US" sz="3600" dirty="0" smtClean="0"/>
              <a:t>was swept overboard in WWII.</a:t>
            </a:r>
            <a:endParaRPr 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IS WELL WITH MY SOUL</a:t>
            </a:r>
            <a:br>
              <a:rPr lang="en-US" dirty="0" smtClean="0"/>
            </a:br>
            <a:r>
              <a:rPr lang="en-US" dirty="0" smtClean="0"/>
              <a:t>Horatio G. Spafford (1828-1888)</a:t>
            </a:r>
            <a:endParaRPr lang="en-US" dirty="0"/>
          </a:p>
        </p:txBody>
      </p:sp>
      <p:sp>
        <p:nvSpPr>
          <p:cNvPr id="3" name="Content Placeholder 2"/>
          <p:cNvSpPr>
            <a:spLocks noGrp="1"/>
          </p:cNvSpPr>
          <p:nvPr>
            <p:ph idx="1"/>
          </p:nvPr>
        </p:nvSpPr>
        <p:spPr/>
        <p:txBody>
          <a:bodyPr>
            <a:normAutofit/>
          </a:bodyPr>
          <a:lstStyle/>
          <a:p>
            <a:r>
              <a:rPr lang="en-US" sz="4000" dirty="0" smtClean="0"/>
              <a:t>When peace, like a river, attendeth my way,  when sorrows like sea billows roll;  Whatever my lot, thou hast taught me to say, It is well, with my soul.</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dirty="0" smtClean="0"/>
              <a:t>Reflections</a:t>
            </a:r>
            <a:r>
              <a:rPr lang="en-US" dirty="0" smtClean="0"/>
              <a:t> of the psalmist</a:t>
            </a:r>
            <a:endParaRPr lang="en-US" dirty="0"/>
          </a:p>
        </p:txBody>
      </p:sp>
      <p:sp>
        <p:nvSpPr>
          <p:cNvPr id="3" name="Content Placeholder 2"/>
          <p:cNvSpPr>
            <a:spLocks noGrp="1"/>
          </p:cNvSpPr>
          <p:nvPr>
            <p:ph idx="1"/>
          </p:nvPr>
        </p:nvSpPr>
        <p:spPr/>
        <p:txBody>
          <a:bodyPr>
            <a:normAutofit fontScale="92500" lnSpcReduction="10000"/>
          </a:bodyPr>
          <a:lstStyle/>
          <a:p>
            <a:r>
              <a:rPr lang="en-US" sz="4400" dirty="0" smtClean="0"/>
              <a:t>Psalm 73:10-14</a:t>
            </a:r>
          </a:p>
          <a:p>
            <a:r>
              <a:rPr lang="en-US" sz="4400" dirty="0" smtClean="0"/>
              <a:t>The corollary—Why do good persons suffer?</a:t>
            </a:r>
          </a:p>
          <a:p>
            <a:r>
              <a:rPr lang="en-US" sz="4400" dirty="0" smtClean="0"/>
              <a:t>Did I waste my life trying to obey God?</a:t>
            </a:r>
          </a:p>
          <a:p>
            <a:r>
              <a:rPr lang="en-US" sz="4400" dirty="0" smtClean="0"/>
              <a:t>What did I do to deserve this?  Why me??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Dilemma </a:t>
            </a:r>
            <a:r>
              <a:rPr lang="en-US" dirty="0" smtClean="0"/>
              <a:t>of a Doubter</a:t>
            </a:r>
            <a:endParaRPr lang="en-US" dirty="0"/>
          </a:p>
        </p:txBody>
      </p:sp>
      <p:sp>
        <p:nvSpPr>
          <p:cNvPr id="3" name="Content Placeholder 2"/>
          <p:cNvSpPr>
            <a:spLocks noGrp="1"/>
          </p:cNvSpPr>
          <p:nvPr>
            <p:ph idx="1"/>
          </p:nvPr>
        </p:nvSpPr>
        <p:spPr/>
        <p:txBody>
          <a:bodyPr>
            <a:normAutofit/>
          </a:bodyPr>
          <a:lstStyle/>
          <a:p>
            <a:r>
              <a:rPr lang="en-US" sz="4400" dirty="0" smtClean="0"/>
              <a:t>Psalm 73:15-16</a:t>
            </a:r>
          </a:p>
          <a:p>
            <a:r>
              <a:rPr lang="en-US" sz="4400" dirty="0" smtClean="0"/>
              <a:t>Should I even say anything publicly?</a:t>
            </a:r>
          </a:p>
          <a:p>
            <a:r>
              <a:rPr lang="en-US" sz="4400" dirty="0" smtClean="0"/>
              <a:t>Am I being too Me-centered?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Psalm 73:15-16 </a:t>
            </a:r>
            <a:r>
              <a:rPr lang="en-US" sz="3100" dirty="0" smtClean="0"/>
              <a:t>(The  Message)</a:t>
            </a:r>
            <a:endParaRPr lang="en-US" sz="3100" dirty="0"/>
          </a:p>
        </p:txBody>
      </p:sp>
      <p:sp>
        <p:nvSpPr>
          <p:cNvPr id="3" name="Content Placeholder 2"/>
          <p:cNvSpPr>
            <a:spLocks noGrp="1"/>
          </p:cNvSpPr>
          <p:nvPr>
            <p:ph idx="1"/>
          </p:nvPr>
        </p:nvSpPr>
        <p:spPr/>
        <p:txBody>
          <a:bodyPr>
            <a:normAutofit/>
          </a:bodyPr>
          <a:lstStyle/>
          <a:p>
            <a:r>
              <a:rPr lang="en-US" sz="4000" dirty="0" smtClean="0"/>
              <a:t>“If I’d have given in and talked like this, I would have betrayed your dear children.  Still, when I tried to figure it out, all I got was a splitting headache…”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The Answer</a:t>
            </a:r>
            <a:endParaRPr lang="en-US" sz="6000" dirty="0"/>
          </a:p>
        </p:txBody>
      </p:sp>
      <p:sp>
        <p:nvSpPr>
          <p:cNvPr id="3" name="Content Placeholder 2"/>
          <p:cNvSpPr>
            <a:spLocks noGrp="1"/>
          </p:cNvSpPr>
          <p:nvPr>
            <p:ph idx="1"/>
          </p:nvPr>
        </p:nvSpPr>
        <p:spPr/>
        <p:txBody>
          <a:bodyPr>
            <a:normAutofit/>
          </a:bodyPr>
          <a:lstStyle/>
          <a:p>
            <a:r>
              <a:rPr lang="en-US" sz="4400" dirty="0" smtClean="0"/>
              <a:t>“Till I entered the sanctuary of God; then I understood their final destiny.”   Ps. 73:17</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The Answer</a:t>
            </a:r>
            <a:endParaRPr lang="en-US" sz="6000" dirty="0"/>
          </a:p>
        </p:txBody>
      </p:sp>
      <p:sp>
        <p:nvSpPr>
          <p:cNvPr id="3" name="Content Placeholder 2"/>
          <p:cNvSpPr>
            <a:spLocks noGrp="1"/>
          </p:cNvSpPr>
          <p:nvPr>
            <p:ph idx="1"/>
          </p:nvPr>
        </p:nvSpPr>
        <p:spPr/>
        <p:txBody>
          <a:bodyPr>
            <a:normAutofit/>
          </a:bodyPr>
          <a:lstStyle/>
          <a:p>
            <a:r>
              <a:rPr lang="en-US" sz="4400" dirty="0" smtClean="0"/>
              <a:t>“Surely God is good to Israel, to those who are pure in heart.”              Ps. 73:1</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The Answer</a:t>
            </a:r>
            <a:endParaRPr lang="en-US" sz="6000" dirty="0"/>
          </a:p>
        </p:txBody>
      </p:sp>
      <p:sp>
        <p:nvSpPr>
          <p:cNvPr id="3" name="Content Placeholder 2"/>
          <p:cNvSpPr>
            <a:spLocks noGrp="1"/>
          </p:cNvSpPr>
          <p:nvPr>
            <p:ph idx="1"/>
          </p:nvPr>
        </p:nvSpPr>
        <p:spPr>
          <a:xfrm>
            <a:off x="502920" y="530352"/>
            <a:ext cx="8183880" cy="4575048"/>
          </a:xfrm>
        </p:spPr>
        <p:txBody>
          <a:bodyPr>
            <a:noAutofit/>
          </a:bodyPr>
          <a:lstStyle/>
          <a:p>
            <a:r>
              <a:rPr lang="en-US" sz="3600" dirty="0" smtClean="0"/>
              <a:t>You guide me—24</a:t>
            </a:r>
          </a:p>
          <a:p>
            <a:r>
              <a:rPr lang="en-US" sz="3600" dirty="0" smtClean="0"/>
              <a:t>You will take me into glory—24</a:t>
            </a:r>
          </a:p>
          <a:p>
            <a:r>
              <a:rPr lang="en-US" sz="3600" dirty="0" smtClean="0"/>
              <a:t>God is the strength of my heart and my portion forever—26</a:t>
            </a:r>
          </a:p>
          <a:p>
            <a:r>
              <a:rPr lang="en-US" sz="3600" dirty="0" smtClean="0"/>
              <a:t>It is good to be near God—28</a:t>
            </a:r>
          </a:p>
          <a:p>
            <a:r>
              <a:rPr lang="en-US" sz="3600" dirty="0" smtClean="0"/>
              <a:t>The Sovereign LORD my refuge--28</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13154</TotalTime>
  <Words>978</Words>
  <Application>Microsoft Office PowerPoint</Application>
  <PresentationFormat>On-screen Show (4:3)</PresentationFormat>
  <Paragraphs>91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Aspect</vt:lpstr>
      <vt:lpstr>WHY GOD?</vt:lpstr>
      <vt:lpstr>PSALM 73:3</vt:lpstr>
      <vt:lpstr>Why? do the wicked prosper?</vt:lpstr>
      <vt:lpstr>Reflections of the psalmist</vt:lpstr>
      <vt:lpstr>The Dilemma of a Doubter</vt:lpstr>
      <vt:lpstr>Psalm 73:15-16 (The  Message)</vt:lpstr>
      <vt:lpstr>The Answer</vt:lpstr>
      <vt:lpstr>The Answer</vt:lpstr>
      <vt:lpstr>The Answer</vt:lpstr>
      <vt:lpstr>Jeremiah 29:11</vt:lpstr>
      <vt:lpstr>Ravi Zacharias—”The Grand Weaver”</vt:lpstr>
      <vt:lpstr>10 Reasons God may allow  the wicked to prosper</vt:lpstr>
      <vt:lpstr>Psalm 73:17</vt:lpstr>
      <vt:lpstr>10 Reasons God may allow  the wicked to prosper</vt:lpstr>
      <vt:lpstr>10 Reasons God may allow  the wicked to prosper</vt:lpstr>
      <vt:lpstr>10 Reasons</vt:lpstr>
      <vt:lpstr>10 Reasons</vt:lpstr>
      <vt:lpstr>10 Reasons</vt:lpstr>
      <vt:lpstr>2 Peter 3:9</vt:lpstr>
      <vt:lpstr>10 Reasons</vt:lpstr>
      <vt:lpstr>10 Reasons</vt:lpstr>
      <vt:lpstr>10 Reasons</vt:lpstr>
      <vt:lpstr>10 Reasons </vt:lpstr>
      <vt:lpstr>Matthew 6:20-21</vt:lpstr>
      <vt:lpstr>11 Reasons and more</vt:lpstr>
      <vt:lpstr>The Answer</vt:lpstr>
      <vt:lpstr>The Answer</vt:lpstr>
      <vt:lpstr>Ravi Zacharias</vt:lpstr>
      <vt:lpstr>Conclusion and Resolution</vt:lpstr>
      <vt:lpstr>Conclusion and Resolution</vt:lpstr>
      <vt:lpstr>Romans 8:28</vt:lpstr>
      <vt:lpstr>Slide 32</vt:lpstr>
      <vt:lpstr>IT IS WELL WITH MY SOUL Horatio G. Spafford (1828-1888)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GOD?</dc:title>
  <dc:creator>Steve</dc:creator>
  <cp:lastModifiedBy>steve hokuf</cp:lastModifiedBy>
  <cp:revision>14</cp:revision>
  <dcterms:created xsi:type="dcterms:W3CDTF">2016-06-15T18:20:32Z</dcterms:created>
  <dcterms:modified xsi:type="dcterms:W3CDTF">2020-01-11T12:16:11Z</dcterms:modified>
</cp:coreProperties>
</file>