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7" r:id="rId3"/>
    <p:sldId id="266" r:id="rId4"/>
    <p:sldId id="282" r:id="rId5"/>
    <p:sldId id="258" r:id="rId6"/>
    <p:sldId id="259" r:id="rId7"/>
    <p:sldId id="275" r:id="rId8"/>
    <p:sldId id="276" r:id="rId9"/>
    <p:sldId id="277" r:id="rId10"/>
    <p:sldId id="260" r:id="rId11"/>
    <p:sldId id="264" r:id="rId12"/>
    <p:sldId id="261" r:id="rId13"/>
    <p:sldId id="265" r:id="rId14"/>
    <p:sldId id="267" r:id="rId15"/>
    <p:sldId id="262" r:id="rId16"/>
    <p:sldId id="268" r:id="rId17"/>
    <p:sldId id="269" r:id="rId18"/>
    <p:sldId id="279" r:id="rId19"/>
    <p:sldId id="270" r:id="rId20"/>
    <p:sldId id="272" r:id="rId21"/>
    <p:sldId id="263" r:id="rId22"/>
    <p:sldId id="271" r:id="rId23"/>
    <p:sldId id="280" r:id="rId24"/>
    <p:sldId id="281" r:id="rId25"/>
    <p:sldId id="273"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9363E3-550E-4603-9009-A359CE87DF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0AFC84-85D8-4877-9E28-745F39AE5176}" type="datetimeFigureOut">
              <a:rPr lang="en-US" smtClean="0"/>
              <a:pPr/>
              <a:t>12/31/2019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19363E3-550E-4603-9009-A359CE87DFB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10AFC84-85D8-4877-9E28-745F39AE5176}" type="datetimeFigureOut">
              <a:rPr lang="en-US" smtClean="0"/>
              <a:pPr/>
              <a:t>12/31/2019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19363E3-550E-4603-9009-A359CE87DF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wisemen star"/>
          <p:cNvPicPr>
            <a:picLocks noChangeAspect="1" noChangeArrowheads="1"/>
          </p:cNvPicPr>
          <p:nvPr/>
        </p:nvPicPr>
        <p:blipFill>
          <a:blip r:embed="rId2" cstate="print"/>
          <a:srcRect/>
          <a:stretch>
            <a:fillRect/>
          </a:stretch>
        </p:blipFill>
        <p:spPr bwMode="auto">
          <a:xfrm>
            <a:off x="381000" y="304800"/>
            <a:ext cx="8382000" cy="6172200"/>
          </a:xfrm>
          <a:prstGeom prst="rect">
            <a:avLst/>
          </a:prstGeom>
          <a:noFill/>
        </p:spPr>
      </p:pic>
      <p:sp>
        <p:nvSpPr>
          <p:cNvPr id="5" name="TextBox 4"/>
          <p:cNvSpPr txBox="1"/>
          <p:nvPr/>
        </p:nvSpPr>
        <p:spPr>
          <a:xfrm>
            <a:off x="6705600" y="838200"/>
            <a:ext cx="1905000" cy="3785652"/>
          </a:xfrm>
          <a:prstGeom prst="rect">
            <a:avLst/>
          </a:prstGeom>
          <a:noFill/>
        </p:spPr>
        <p:txBody>
          <a:bodyPr wrap="square" rtlCol="0">
            <a:spAutoFit/>
          </a:bodyPr>
          <a:lstStyle/>
          <a:p>
            <a:pPr algn="r"/>
            <a:r>
              <a:rPr lang="en-US" sz="4800" dirty="0" smtClean="0">
                <a:solidFill>
                  <a:srgbClr val="FF0000"/>
                </a:solidFill>
                <a:latin typeface="Algerian" pitchFamily="82" charset="0"/>
              </a:rPr>
              <a:t>WISE MEN </a:t>
            </a:r>
          </a:p>
          <a:p>
            <a:pPr algn="r"/>
            <a:r>
              <a:rPr lang="en-US" sz="4800" dirty="0" smtClean="0">
                <a:solidFill>
                  <a:srgbClr val="FF0000"/>
                </a:solidFill>
                <a:latin typeface="Algerian" pitchFamily="82" charset="0"/>
              </a:rPr>
              <a:t>STILL </a:t>
            </a:r>
          </a:p>
          <a:p>
            <a:pPr algn="r"/>
            <a:r>
              <a:rPr lang="en-US" sz="4800" dirty="0" smtClean="0">
                <a:solidFill>
                  <a:srgbClr val="FF0000"/>
                </a:solidFill>
                <a:latin typeface="Algerian" pitchFamily="82" charset="0"/>
              </a:rPr>
              <a:t>SEEK HIM</a:t>
            </a:r>
            <a:endParaRPr lang="en-US" sz="4800" dirty="0">
              <a:solidFill>
                <a:srgbClr val="FF0000"/>
              </a:solidFill>
              <a:latin typeface="Algerian" pitchFamily="82" charset="0"/>
            </a:endParaRPr>
          </a:p>
        </p:txBody>
      </p:sp>
      <p:sp>
        <p:nvSpPr>
          <p:cNvPr id="6" name="TextBox 5"/>
          <p:cNvSpPr txBox="1"/>
          <p:nvPr/>
        </p:nvSpPr>
        <p:spPr>
          <a:xfrm>
            <a:off x="4800600" y="4572000"/>
            <a:ext cx="3810000" cy="523220"/>
          </a:xfrm>
          <a:prstGeom prst="rect">
            <a:avLst/>
          </a:prstGeom>
          <a:noFill/>
        </p:spPr>
        <p:txBody>
          <a:bodyPr wrap="square" rtlCol="0">
            <a:spAutoFit/>
          </a:bodyPr>
          <a:lstStyle/>
          <a:p>
            <a:r>
              <a:rPr lang="en-US" sz="2800" dirty="0" smtClean="0"/>
              <a:t>MATTHEW 2:1-12</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M---Matchless Faith</a:t>
            </a:r>
            <a:endParaRPr lang="en-US" dirty="0"/>
          </a:p>
        </p:txBody>
      </p:sp>
      <p:sp>
        <p:nvSpPr>
          <p:cNvPr id="3" name="Content Placeholder 2"/>
          <p:cNvSpPr>
            <a:spLocks noGrp="1"/>
          </p:cNvSpPr>
          <p:nvPr>
            <p:ph idx="1"/>
          </p:nvPr>
        </p:nvSpPr>
        <p:spPr>
          <a:xfrm>
            <a:off x="457200" y="0"/>
            <a:ext cx="8229600" cy="6126163"/>
          </a:xfrm>
        </p:spPr>
        <p:txBody>
          <a:bodyPr>
            <a:normAutofit/>
          </a:bodyPr>
          <a:lstStyle/>
          <a:p>
            <a:pPr>
              <a:buNone/>
            </a:pPr>
            <a:endParaRPr lang="en-US" dirty="0" smtClean="0"/>
          </a:p>
          <a:p>
            <a:r>
              <a:rPr lang="en-US" dirty="0" smtClean="0"/>
              <a:t>They responded in great faith to leave home and travel nearly 2,000 miles round trip.</a:t>
            </a:r>
          </a:p>
          <a:p>
            <a:r>
              <a:rPr lang="en-US" dirty="0" smtClean="0"/>
              <a:t>Consider Abraham.</a:t>
            </a:r>
          </a:p>
          <a:p>
            <a:r>
              <a:rPr lang="en-US" dirty="0" smtClean="0"/>
              <a:t>Moses</a:t>
            </a:r>
          </a:p>
          <a:p>
            <a:r>
              <a:rPr lang="en-US" dirty="0" smtClean="0"/>
              <a:t>Paul</a:t>
            </a:r>
          </a:p>
          <a:p>
            <a:r>
              <a:rPr lang="en-US" dirty="0" smtClean="0"/>
              <a:t>William </a:t>
            </a:r>
            <a:r>
              <a:rPr lang="en-US" dirty="0" smtClean="0"/>
              <a:t>Carey, Adoniram Judson</a:t>
            </a:r>
            <a:r>
              <a:rPr lang="en-US" dirty="0" smtClean="0"/>
              <a:t>,  </a:t>
            </a:r>
            <a:r>
              <a:rPr lang="en-US" dirty="0" smtClean="0"/>
              <a:t>Charlotte “Lottie” Moon, Hudson Taylor, Jim Elliot, </a:t>
            </a:r>
            <a:r>
              <a:rPr lang="en-US" dirty="0" smtClean="0"/>
              <a:t> </a:t>
            </a:r>
            <a:r>
              <a:rPr lang="en-US" dirty="0" smtClean="0"/>
              <a:t>Bronson Hokuf, Pete &amp; Wendy Scott, Chris &amp; Laura Moyer….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a:t>
            </a:r>
            <a:endParaRPr lang="en-US" dirty="0"/>
          </a:p>
        </p:txBody>
      </p:sp>
      <p:sp>
        <p:nvSpPr>
          <p:cNvPr id="3" name="Content Placeholder 2"/>
          <p:cNvSpPr>
            <a:spLocks noGrp="1"/>
          </p:cNvSpPr>
          <p:nvPr>
            <p:ph idx="1"/>
          </p:nvPr>
        </p:nvSpPr>
        <p:spPr/>
        <p:txBody>
          <a:bodyPr>
            <a:normAutofit/>
          </a:bodyPr>
          <a:lstStyle/>
          <a:p>
            <a:r>
              <a:rPr lang="en-US" sz="4000" dirty="0" smtClean="0"/>
              <a:t>Would you be one who would go?</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a:t>
            </a:r>
            <a:endParaRPr lang="en-US" dirty="0"/>
          </a:p>
        </p:txBody>
      </p:sp>
      <p:sp>
        <p:nvSpPr>
          <p:cNvPr id="3" name="Content Placeholder 2"/>
          <p:cNvSpPr>
            <a:spLocks noGrp="1"/>
          </p:cNvSpPr>
          <p:nvPr>
            <p:ph idx="1"/>
          </p:nvPr>
        </p:nvSpPr>
        <p:spPr/>
        <p:txBody>
          <a:bodyPr>
            <a:normAutofit/>
          </a:bodyPr>
          <a:lstStyle/>
          <a:p>
            <a:r>
              <a:rPr lang="en-US" sz="3600" dirty="0" smtClean="0">
                <a:solidFill>
                  <a:srgbClr val="FF0000"/>
                </a:solidFill>
              </a:rPr>
              <a:t>M</a:t>
            </a:r>
            <a:r>
              <a:rPr lang="en-US" sz="3600" dirty="0" smtClean="0"/>
              <a:t>—Matchless Faith</a:t>
            </a:r>
          </a:p>
          <a:p>
            <a:r>
              <a:rPr lang="en-US" sz="3600" dirty="0" smtClean="0">
                <a:solidFill>
                  <a:srgbClr val="FF0000"/>
                </a:solidFill>
              </a:rPr>
              <a:t>A---</a:t>
            </a:r>
            <a:r>
              <a:rPr lang="en-US" sz="3600" b="1" dirty="0" smtClean="0">
                <a:solidFill>
                  <a:srgbClr val="FF0000"/>
                </a:solidFill>
              </a:rPr>
              <a:t>Accurate Discernment</a:t>
            </a:r>
          </a:p>
          <a:p>
            <a:r>
              <a:rPr lang="en-US" sz="3600" dirty="0" smtClean="0">
                <a:solidFill>
                  <a:srgbClr val="FF0000"/>
                </a:solidFill>
              </a:rPr>
              <a:t>G</a:t>
            </a:r>
          </a:p>
          <a:p>
            <a:r>
              <a:rPr lang="en-US" sz="3600" dirty="0" smtClean="0">
                <a:solidFill>
                  <a:srgbClr val="FF0000"/>
                </a:solidFill>
              </a:rPr>
              <a:t>I</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a:t>
            </a:r>
            <a:r>
              <a:rPr lang="en-US" dirty="0" smtClean="0"/>
              <a:t>---</a:t>
            </a:r>
            <a:r>
              <a:rPr lang="en-US" u="sng" dirty="0" smtClean="0"/>
              <a:t>Accurate Discernment</a:t>
            </a:r>
            <a:endParaRPr lang="en-US" u="sng" dirty="0"/>
          </a:p>
        </p:txBody>
      </p:sp>
      <p:sp>
        <p:nvSpPr>
          <p:cNvPr id="3" name="Content Placeholder 2"/>
          <p:cNvSpPr>
            <a:spLocks noGrp="1"/>
          </p:cNvSpPr>
          <p:nvPr>
            <p:ph idx="1"/>
          </p:nvPr>
        </p:nvSpPr>
        <p:spPr/>
        <p:txBody>
          <a:bodyPr>
            <a:normAutofit/>
          </a:bodyPr>
          <a:lstStyle/>
          <a:p>
            <a:r>
              <a:rPr lang="en-US" sz="3600" dirty="0" smtClean="0"/>
              <a:t>“Trust in the LORD with all your heart and lean not on your own understanding; in all your ways acknowledge him, and he will make your paths straight.”  </a:t>
            </a:r>
            <a:r>
              <a:rPr lang="en-US" sz="3600" dirty="0" smtClean="0"/>
              <a:t> Prov</a:t>
            </a:r>
            <a:r>
              <a:rPr lang="en-US" sz="3600" dirty="0" smtClean="0"/>
              <a:t>. 3:5-6</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Accurate Discernment</a:t>
            </a:r>
            <a:endParaRPr lang="en-US" dirty="0"/>
          </a:p>
        </p:txBody>
      </p:sp>
      <p:sp>
        <p:nvSpPr>
          <p:cNvPr id="3" name="Content Placeholder 2"/>
          <p:cNvSpPr>
            <a:spLocks noGrp="1"/>
          </p:cNvSpPr>
          <p:nvPr>
            <p:ph idx="1"/>
          </p:nvPr>
        </p:nvSpPr>
        <p:spPr/>
        <p:txBody>
          <a:bodyPr>
            <a:normAutofit/>
          </a:bodyPr>
          <a:lstStyle/>
          <a:p>
            <a:r>
              <a:rPr lang="en-US" dirty="0" smtClean="0"/>
              <a:t>Moses---Burning bush.</a:t>
            </a:r>
          </a:p>
          <a:p>
            <a:r>
              <a:rPr lang="en-US" dirty="0" smtClean="0"/>
              <a:t>Israel---Pillar of fire &amp; the pillar of cloud.</a:t>
            </a:r>
          </a:p>
          <a:p>
            <a:r>
              <a:rPr lang="en-US" dirty="0" smtClean="0"/>
              <a:t>Elijah—The still small voice.</a:t>
            </a:r>
          </a:p>
          <a:p>
            <a:r>
              <a:rPr lang="en-US" dirty="0" smtClean="0"/>
              <a:t>Daniel-</a:t>
            </a:r>
            <a:r>
              <a:rPr lang="en-US" dirty="0" smtClean="0"/>
              <a:t>--Angels &amp; dreams</a:t>
            </a:r>
            <a:r>
              <a:rPr lang="en-US" dirty="0" smtClean="0"/>
              <a:t>.</a:t>
            </a:r>
          </a:p>
          <a:p>
            <a:r>
              <a:rPr lang="en-US" dirty="0" smtClean="0"/>
              <a:t>Rich man in Hades--- “They have Moses and the Prophets; let them listen to them.”  Luke 16:29</a:t>
            </a:r>
          </a:p>
          <a:p>
            <a:r>
              <a:rPr lang="en-US" dirty="0" smtClean="0"/>
              <a:t>Magi---A star (they saw when they were) in the East.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a:t>
            </a:r>
            <a:endParaRPr lang="en-US" dirty="0"/>
          </a:p>
        </p:txBody>
      </p:sp>
      <p:sp>
        <p:nvSpPr>
          <p:cNvPr id="3" name="Content Placeholder 2"/>
          <p:cNvSpPr>
            <a:spLocks noGrp="1"/>
          </p:cNvSpPr>
          <p:nvPr>
            <p:ph idx="1"/>
          </p:nvPr>
        </p:nvSpPr>
        <p:spPr/>
        <p:txBody>
          <a:bodyPr>
            <a:normAutofit/>
          </a:bodyPr>
          <a:lstStyle/>
          <a:p>
            <a:r>
              <a:rPr lang="en-US" sz="4000" dirty="0" smtClean="0">
                <a:solidFill>
                  <a:srgbClr val="FF0000"/>
                </a:solidFill>
              </a:rPr>
              <a:t>M</a:t>
            </a:r>
            <a:r>
              <a:rPr lang="en-US" sz="4000" dirty="0" smtClean="0"/>
              <a:t>—Matchless Faith</a:t>
            </a:r>
          </a:p>
          <a:p>
            <a:r>
              <a:rPr lang="en-US" sz="4000" dirty="0" smtClean="0">
                <a:solidFill>
                  <a:srgbClr val="FF0000"/>
                </a:solidFill>
              </a:rPr>
              <a:t>A</a:t>
            </a:r>
            <a:r>
              <a:rPr lang="en-US" sz="4000" dirty="0" smtClean="0"/>
              <a:t>---Accurate Discernment</a:t>
            </a:r>
          </a:p>
          <a:p>
            <a:r>
              <a:rPr lang="en-US" sz="4000" dirty="0" smtClean="0">
                <a:solidFill>
                  <a:srgbClr val="FF0000"/>
                </a:solidFill>
              </a:rPr>
              <a:t>G---</a:t>
            </a:r>
            <a:r>
              <a:rPr lang="en-US" sz="4000" b="1" dirty="0" smtClean="0">
                <a:solidFill>
                  <a:srgbClr val="FF0000"/>
                </a:solidFill>
              </a:rPr>
              <a:t>Greater Wisdom</a:t>
            </a:r>
          </a:p>
          <a:p>
            <a:r>
              <a:rPr lang="en-US" sz="4000" dirty="0" smtClean="0">
                <a:solidFill>
                  <a:srgbClr val="FF0000"/>
                </a:solidFill>
              </a:rPr>
              <a:t>I</a:t>
            </a: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t>
            </a:r>
            <a:r>
              <a:rPr lang="en-US" dirty="0" smtClean="0"/>
              <a:t>---</a:t>
            </a:r>
            <a:r>
              <a:rPr lang="en-US" u="sng" dirty="0" smtClean="0"/>
              <a:t>Greater Wisdom</a:t>
            </a:r>
            <a:endParaRPr lang="en-US" u="sng" dirty="0"/>
          </a:p>
        </p:txBody>
      </p:sp>
      <p:sp>
        <p:nvSpPr>
          <p:cNvPr id="3" name="Content Placeholder 2"/>
          <p:cNvSpPr>
            <a:spLocks noGrp="1"/>
          </p:cNvSpPr>
          <p:nvPr>
            <p:ph idx="1"/>
          </p:nvPr>
        </p:nvSpPr>
        <p:spPr/>
        <p:txBody>
          <a:bodyPr>
            <a:normAutofit/>
          </a:bodyPr>
          <a:lstStyle/>
          <a:p>
            <a:r>
              <a:rPr lang="en-US" sz="3600" dirty="0" smtClean="0"/>
              <a:t>King Herod</a:t>
            </a:r>
          </a:p>
          <a:p>
            <a:r>
              <a:rPr lang="en-US" sz="3600" dirty="0" smtClean="0"/>
              <a:t>Chief Priests</a:t>
            </a:r>
          </a:p>
          <a:p>
            <a:r>
              <a:rPr lang="en-US" sz="3600" dirty="0" smtClean="0"/>
              <a:t>Teachers of the law</a:t>
            </a:r>
          </a:p>
          <a:p>
            <a:r>
              <a:rPr lang="en-US" sz="3600" dirty="0" smtClean="0"/>
              <a:t>They all knew he would be born in Bethlehem.</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t>
            </a:r>
            <a:r>
              <a:rPr lang="en-US" dirty="0" smtClean="0"/>
              <a:t>---Greater Wisdom</a:t>
            </a:r>
            <a:endParaRPr lang="en-US" dirty="0"/>
          </a:p>
        </p:txBody>
      </p:sp>
      <p:sp>
        <p:nvSpPr>
          <p:cNvPr id="3" name="Content Placeholder 2"/>
          <p:cNvSpPr>
            <a:spLocks noGrp="1"/>
          </p:cNvSpPr>
          <p:nvPr>
            <p:ph idx="1"/>
          </p:nvPr>
        </p:nvSpPr>
        <p:spPr/>
        <p:txBody>
          <a:bodyPr/>
          <a:lstStyle/>
          <a:p>
            <a:r>
              <a:rPr lang="en-US" sz="3600" dirty="0" smtClean="0"/>
              <a:t>Knowledge=intellectual information.</a:t>
            </a:r>
          </a:p>
          <a:p>
            <a:r>
              <a:rPr lang="en-US" sz="3600" dirty="0" smtClean="0"/>
              <a:t>Wisdom=Info and Action.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t>
            </a:r>
            <a:r>
              <a:rPr lang="en-US" dirty="0" smtClean="0"/>
              <a:t>---Greater Wisdom</a:t>
            </a:r>
            <a:endParaRPr lang="en-US" dirty="0"/>
          </a:p>
        </p:txBody>
      </p:sp>
      <p:sp>
        <p:nvSpPr>
          <p:cNvPr id="3" name="Content Placeholder 2"/>
          <p:cNvSpPr>
            <a:spLocks noGrp="1"/>
          </p:cNvSpPr>
          <p:nvPr>
            <p:ph idx="1"/>
          </p:nvPr>
        </p:nvSpPr>
        <p:spPr>
          <a:xfrm>
            <a:off x="502920" y="0"/>
            <a:ext cx="8183880" cy="3886200"/>
          </a:xfrm>
        </p:spPr>
        <p:txBody>
          <a:bodyPr/>
          <a:lstStyle/>
          <a:p>
            <a:pPr>
              <a:buNone/>
            </a:pPr>
            <a:endParaRPr lang="en-US" sz="3600" dirty="0" smtClean="0"/>
          </a:p>
          <a:p>
            <a:r>
              <a:rPr lang="en-US" sz="4000" dirty="0" smtClean="0"/>
              <a:t>1 Chron. 12:32--- “Men of Issachar, who understood the times and knew what Israel should do…”</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t>
            </a:r>
            <a:r>
              <a:rPr lang="en-US" dirty="0" smtClean="0"/>
              <a:t>---Greater Wisdom</a:t>
            </a:r>
            <a:endParaRPr lang="en-US" dirty="0"/>
          </a:p>
        </p:txBody>
      </p:sp>
      <p:sp>
        <p:nvSpPr>
          <p:cNvPr id="3" name="Content Placeholder 2"/>
          <p:cNvSpPr>
            <a:spLocks noGrp="1"/>
          </p:cNvSpPr>
          <p:nvPr>
            <p:ph idx="1"/>
          </p:nvPr>
        </p:nvSpPr>
        <p:spPr/>
        <p:txBody>
          <a:bodyPr>
            <a:normAutofit/>
          </a:bodyPr>
          <a:lstStyle/>
          <a:p>
            <a:r>
              <a:rPr lang="en-US" sz="4000" dirty="0" smtClean="0"/>
              <a:t>Acts 13:36--- “David had served God’s purpose in his own generation….”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skerville Old Face" pitchFamily="18" charset="0"/>
              </a:rPr>
              <a:t>MATTHEW 2:1-2</a:t>
            </a:r>
            <a:endParaRPr lang="en-US" dirty="0">
              <a:latin typeface="Baskerville Old Face" pitchFamily="18" charset="0"/>
            </a:endParaRPr>
          </a:p>
        </p:txBody>
      </p:sp>
      <p:sp>
        <p:nvSpPr>
          <p:cNvPr id="3" name="Content Placeholder 2"/>
          <p:cNvSpPr>
            <a:spLocks noGrp="1"/>
          </p:cNvSpPr>
          <p:nvPr>
            <p:ph idx="1"/>
          </p:nvPr>
        </p:nvSpPr>
        <p:spPr/>
        <p:txBody>
          <a:bodyPr>
            <a:normAutofit/>
          </a:bodyPr>
          <a:lstStyle/>
          <a:p>
            <a:r>
              <a:rPr lang="en-US" sz="3600" dirty="0" smtClean="0">
                <a:latin typeface="Baskerville Old Face" pitchFamily="18" charset="0"/>
              </a:rPr>
              <a:t>“After Jesus was born in Bethlehem in Judea, during the time of King Herod, Magi (Wise men—KJV) from the east came to Jerusalem and asked, “Where is the one who has been born king of the Jews?  We saw his star in the east and have come to worship him.”</a:t>
            </a:r>
            <a:endParaRPr lang="en-US" sz="3600" dirty="0">
              <a:latin typeface="Baskerville Old Fac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a:t>
            </a:r>
            <a:endParaRPr lang="en-US" dirty="0"/>
          </a:p>
        </p:txBody>
      </p:sp>
      <p:sp>
        <p:nvSpPr>
          <p:cNvPr id="3" name="Content Placeholder 2"/>
          <p:cNvSpPr>
            <a:spLocks noGrp="1"/>
          </p:cNvSpPr>
          <p:nvPr>
            <p:ph idx="1"/>
          </p:nvPr>
        </p:nvSpPr>
        <p:spPr/>
        <p:txBody>
          <a:bodyPr>
            <a:normAutofit/>
          </a:bodyPr>
          <a:lstStyle/>
          <a:p>
            <a:r>
              <a:rPr lang="en-US" sz="3600" dirty="0" smtClean="0"/>
              <a:t>So, what do you do when the star you are following doesn’t end up where you thought it would?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a:t>
            </a:r>
            <a:endParaRPr lang="en-US" dirty="0"/>
          </a:p>
        </p:txBody>
      </p:sp>
      <p:sp>
        <p:nvSpPr>
          <p:cNvPr id="3" name="Content Placeholder 2"/>
          <p:cNvSpPr>
            <a:spLocks noGrp="1"/>
          </p:cNvSpPr>
          <p:nvPr>
            <p:ph idx="1"/>
          </p:nvPr>
        </p:nvSpPr>
        <p:spPr/>
        <p:txBody>
          <a:bodyPr>
            <a:normAutofit/>
          </a:bodyPr>
          <a:lstStyle/>
          <a:p>
            <a:r>
              <a:rPr lang="en-US" sz="4000" dirty="0" smtClean="0"/>
              <a:t>M--Matchless Faith</a:t>
            </a:r>
          </a:p>
          <a:p>
            <a:r>
              <a:rPr lang="en-US" sz="4000" dirty="0" smtClean="0"/>
              <a:t>A---Accurate Discernment</a:t>
            </a:r>
          </a:p>
          <a:p>
            <a:r>
              <a:rPr lang="en-US" sz="4000" dirty="0" smtClean="0"/>
              <a:t>G---Greater Wisdom</a:t>
            </a:r>
          </a:p>
          <a:p>
            <a:r>
              <a:rPr lang="en-US" sz="4000" dirty="0" smtClean="0"/>
              <a:t> </a:t>
            </a:r>
            <a:r>
              <a:rPr lang="en-US" sz="4000" dirty="0" smtClean="0">
                <a:solidFill>
                  <a:srgbClr val="FF0000"/>
                </a:solidFill>
              </a:rPr>
              <a:t>I---</a:t>
            </a:r>
            <a:r>
              <a:rPr lang="en-US" sz="4000" b="1" dirty="0" smtClean="0">
                <a:solidFill>
                  <a:srgbClr val="FF0000"/>
                </a:solidFill>
              </a:rPr>
              <a:t>Intimate Worship</a:t>
            </a: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a:t>
            </a:r>
            <a:r>
              <a:rPr lang="en-US" dirty="0" smtClean="0"/>
              <a:t>--</a:t>
            </a:r>
            <a:r>
              <a:rPr lang="en-US" u="sng" dirty="0" smtClean="0"/>
              <a:t>Intimate Worship</a:t>
            </a:r>
            <a:endParaRPr lang="en-US" u="sng" dirty="0"/>
          </a:p>
        </p:txBody>
      </p:sp>
      <p:sp>
        <p:nvSpPr>
          <p:cNvPr id="3" name="Content Placeholder 2"/>
          <p:cNvSpPr>
            <a:spLocks noGrp="1"/>
          </p:cNvSpPr>
          <p:nvPr>
            <p:ph idx="1"/>
          </p:nvPr>
        </p:nvSpPr>
        <p:spPr/>
        <p:txBody>
          <a:bodyPr>
            <a:noAutofit/>
          </a:bodyPr>
          <a:lstStyle/>
          <a:p>
            <a:r>
              <a:rPr lang="en-US" sz="3600" dirty="0" smtClean="0"/>
              <a:t>Matthew 2:9-12</a:t>
            </a:r>
          </a:p>
          <a:p>
            <a:r>
              <a:rPr lang="en-US" sz="3600" dirty="0" smtClean="0"/>
              <a:t>“They were overjoyed.”</a:t>
            </a:r>
          </a:p>
          <a:p>
            <a:r>
              <a:rPr lang="en-US" sz="3600" dirty="0" smtClean="0"/>
              <a:t>“They bowed down and worshiped him.”</a:t>
            </a:r>
          </a:p>
          <a:p>
            <a:r>
              <a:rPr lang="en-US" sz="3600" dirty="0" smtClean="0"/>
              <a:t>“Then they opened their treasures and presented him with gifts of gold and of incense and of myrrh.”</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026" name="AutoShape 2"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MIDDLE-EAST1.jpg"/>
          <p:cNvPicPr>
            <a:picLocks noChangeAspect="1"/>
          </p:cNvPicPr>
          <p:nvPr/>
        </p:nvPicPr>
        <p:blipFill>
          <a:blip r:embed="rId2" cstate="print"/>
          <a:stretch>
            <a:fillRect/>
          </a:stretch>
        </p:blipFill>
        <p:spPr>
          <a:xfrm>
            <a:off x="3200400" y="533400"/>
            <a:ext cx="5695781" cy="5171769"/>
          </a:xfrm>
          <a:prstGeom prst="rect">
            <a:avLst/>
          </a:prstGeom>
        </p:spPr>
      </p:pic>
      <p:sp>
        <p:nvSpPr>
          <p:cNvPr id="8" name="Content Placeholder 7"/>
          <p:cNvSpPr>
            <a:spLocks noGrp="1"/>
          </p:cNvSpPr>
          <p:nvPr>
            <p:ph idx="1"/>
          </p:nvPr>
        </p:nvSpPr>
        <p:spPr>
          <a:xfrm>
            <a:off x="0" y="533400"/>
            <a:ext cx="3124200" cy="5562600"/>
          </a:xfrm>
        </p:spPr>
        <p:txBody>
          <a:bodyPr/>
          <a:lstStyle/>
          <a:p>
            <a:r>
              <a:rPr lang="en-US" dirty="0" smtClean="0"/>
              <a:t>“They returned to their country by another route.”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map_of_middle_east.png"/>
          <p:cNvPicPr>
            <a:picLocks noGrp="1" noChangeAspect="1"/>
          </p:cNvPicPr>
          <p:nvPr>
            <p:ph idx="1"/>
          </p:nvPr>
        </p:nvPicPr>
        <p:blipFill>
          <a:blip r:embed="rId2" cstate="print"/>
          <a:stretch>
            <a:fillRect/>
          </a:stretch>
        </p:blipFill>
        <p:spPr>
          <a:xfrm>
            <a:off x="2362201" y="457200"/>
            <a:ext cx="6781799" cy="5562600"/>
          </a:xfrm>
        </p:spPr>
      </p:pic>
      <p:sp>
        <p:nvSpPr>
          <p:cNvPr id="4" name="TextBox 3"/>
          <p:cNvSpPr txBox="1"/>
          <p:nvPr/>
        </p:nvSpPr>
        <p:spPr>
          <a:xfrm>
            <a:off x="457200" y="457200"/>
            <a:ext cx="1905000" cy="3108543"/>
          </a:xfrm>
          <a:prstGeom prst="rect">
            <a:avLst/>
          </a:prstGeom>
          <a:noFill/>
        </p:spPr>
        <p:txBody>
          <a:bodyPr wrap="square" rtlCol="0">
            <a:spAutoFit/>
          </a:bodyPr>
          <a:lstStyle/>
          <a:p>
            <a:r>
              <a:rPr lang="en-US" sz="2800" dirty="0" smtClean="0"/>
              <a:t>“Take the child and his mother and escape to Egypt.”</a:t>
            </a: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Charles Lamb</a:t>
            </a:r>
            <a:endParaRPr lang="en-US" dirty="0"/>
          </a:p>
        </p:txBody>
      </p:sp>
      <p:sp>
        <p:nvSpPr>
          <p:cNvPr id="3" name="Content Placeholder 2"/>
          <p:cNvSpPr>
            <a:spLocks noGrp="1"/>
          </p:cNvSpPr>
          <p:nvPr>
            <p:ph idx="1"/>
          </p:nvPr>
        </p:nvSpPr>
        <p:spPr/>
        <p:txBody>
          <a:bodyPr>
            <a:noAutofit/>
          </a:bodyPr>
          <a:lstStyle/>
          <a:p>
            <a:r>
              <a:rPr lang="en-US" sz="3200" dirty="0" smtClean="0"/>
              <a:t>The 2 greatest literary characters of all time—Jesus and William Shakespeare.  “The major difference between these two is that if Shakespeare came into this room we would all stand in honor and respect,  but if Jesus Christ were here, we would all humbly bow and worship Him.”</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dirty="0" smtClean="0">
                <a:solidFill>
                  <a:srgbClr val="FF0000"/>
                </a:solidFill>
                <a:latin typeface="Aharoni" pitchFamily="2" charset="-79"/>
                <a:cs typeface="Aharoni" pitchFamily="2" charset="-79"/>
              </a:rPr>
              <a:t>M</a:t>
            </a:r>
            <a:r>
              <a:rPr lang="en-US" sz="4400" dirty="0" smtClean="0">
                <a:latin typeface="Aharoni" pitchFamily="2" charset="-79"/>
                <a:cs typeface="Aharoni" pitchFamily="2" charset="-79"/>
              </a:rPr>
              <a:t>—MATCHLESS FAITH</a:t>
            </a:r>
          </a:p>
          <a:p>
            <a:r>
              <a:rPr lang="en-US" sz="4400" dirty="0" smtClean="0">
                <a:solidFill>
                  <a:srgbClr val="FF0000"/>
                </a:solidFill>
                <a:latin typeface="Aharoni" pitchFamily="2" charset="-79"/>
                <a:cs typeface="Aharoni" pitchFamily="2" charset="-79"/>
              </a:rPr>
              <a:t>A</a:t>
            </a:r>
            <a:r>
              <a:rPr lang="en-US" sz="4000" dirty="0" smtClean="0">
                <a:latin typeface="Aharoni" pitchFamily="2" charset="-79"/>
                <a:cs typeface="Aharoni" pitchFamily="2" charset="-79"/>
              </a:rPr>
              <a:t>---ACCURATE DISCERNMENT</a:t>
            </a:r>
          </a:p>
          <a:p>
            <a:r>
              <a:rPr lang="en-US" sz="4400" dirty="0" smtClean="0">
                <a:solidFill>
                  <a:srgbClr val="FF0000"/>
                </a:solidFill>
                <a:latin typeface="Aharoni" pitchFamily="2" charset="-79"/>
                <a:cs typeface="Aharoni" pitchFamily="2" charset="-79"/>
              </a:rPr>
              <a:t>G</a:t>
            </a:r>
            <a:r>
              <a:rPr lang="en-US" sz="4400" dirty="0" smtClean="0">
                <a:latin typeface="Aharoni" pitchFamily="2" charset="-79"/>
                <a:cs typeface="Aharoni" pitchFamily="2" charset="-79"/>
              </a:rPr>
              <a:t>---GREATER WISDOM</a:t>
            </a:r>
          </a:p>
          <a:p>
            <a:r>
              <a:rPr lang="en-US" sz="4400" dirty="0" smtClean="0">
                <a:latin typeface="Aharoni" pitchFamily="2" charset="-79"/>
                <a:cs typeface="Aharoni" pitchFamily="2" charset="-79"/>
              </a:rPr>
              <a:t> </a:t>
            </a:r>
            <a:r>
              <a:rPr lang="en-US" sz="4400" dirty="0" smtClean="0">
                <a:solidFill>
                  <a:srgbClr val="FF0000"/>
                </a:solidFill>
                <a:latin typeface="Aharoni" pitchFamily="2" charset="-79"/>
                <a:cs typeface="Aharoni" pitchFamily="2" charset="-79"/>
              </a:rPr>
              <a:t>I</a:t>
            </a:r>
            <a:r>
              <a:rPr lang="en-US" sz="4400" dirty="0" smtClean="0">
                <a:latin typeface="Aharoni" pitchFamily="2" charset="-79"/>
                <a:cs typeface="Aharoni" pitchFamily="2" charset="-79"/>
              </a:rPr>
              <a:t>----INTIMATE WORSHIP</a:t>
            </a:r>
            <a:endParaRPr lang="en-US" sz="4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a:t>
            </a:r>
            <a:endParaRPr lang="en-US" dirty="0"/>
          </a:p>
        </p:txBody>
      </p:sp>
      <p:sp>
        <p:nvSpPr>
          <p:cNvPr id="3" name="Content Placeholder 2"/>
          <p:cNvSpPr>
            <a:spLocks noGrp="1"/>
          </p:cNvSpPr>
          <p:nvPr>
            <p:ph idx="1"/>
          </p:nvPr>
        </p:nvSpPr>
        <p:spPr/>
        <p:txBody>
          <a:bodyPr>
            <a:normAutofit/>
          </a:bodyPr>
          <a:lstStyle/>
          <a:p>
            <a:r>
              <a:rPr lang="en-US" sz="4000" dirty="0" smtClean="0">
                <a:solidFill>
                  <a:srgbClr val="FF0000"/>
                </a:solidFill>
              </a:rPr>
              <a:t>M</a:t>
            </a:r>
            <a:endParaRPr lang="en-US" sz="4000" dirty="0" smtClean="0">
              <a:solidFill>
                <a:srgbClr val="FF0000"/>
              </a:solidFill>
            </a:endParaRPr>
          </a:p>
          <a:p>
            <a:r>
              <a:rPr lang="en-US" sz="4000" dirty="0" smtClean="0">
                <a:solidFill>
                  <a:srgbClr val="FF0000"/>
                </a:solidFill>
              </a:rPr>
              <a:t>A</a:t>
            </a:r>
          </a:p>
          <a:p>
            <a:r>
              <a:rPr lang="en-US" sz="4000" dirty="0" smtClean="0">
                <a:solidFill>
                  <a:srgbClr val="FF0000"/>
                </a:solidFill>
              </a:rPr>
              <a:t>G</a:t>
            </a:r>
          </a:p>
          <a:p>
            <a:r>
              <a:rPr lang="en-US" sz="4000" dirty="0" smtClean="0">
                <a:solidFill>
                  <a:srgbClr val="FF0000"/>
                </a:solidFill>
              </a:rPr>
              <a:t>I</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MAGI</a:t>
            </a:r>
            <a:endParaRPr lang="en-US" dirty="0"/>
          </a:p>
        </p:txBody>
      </p:sp>
      <p:sp>
        <p:nvSpPr>
          <p:cNvPr id="3" name="Content Placeholder 2"/>
          <p:cNvSpPr>
            <a:spLocks noGrp="1"/>
          </p:cNvSpPr>
          <p:nvPr>
            <p:ph idx="1"/>
          </p:nvPr>
        </p:nvSpPr>
        <p:spPr/>
        <p:txBody>
          <a:bodyPr>
            <a:normAutofit/>
          </a:bodyPr>
          <a:lstStyle/>
          <a:p>
            <a:r>
              <a:rPr lang="en-US" sz="4000" dirty="0" smtClean="0">
                <a:solidFill>
                  <a:srgbClr val="FF0000"/>
                </a:solidFill>
              </a:rPr>
              <a:t>M—</a:t>
            </a:r>
            <a:r>
              <a:rPr lang="en-US" sz="4000" b="1" dirty="0" smtClean="0">
                <a:solidFill>
                  <a:srgbClr val="FF0000"/>
                </a:solidFill>
              </a:rPr>
              <a:t>Matchless Faith</a:t>
            </a:r>
          </a:p>
          <a:p>
            <a:r>
              <a:rPr lang="en-US" sz="4000" dirty="0" smtClean="0">
                <a:solidFill>
                  <a:srgbClr val="FF0000"/>
                </a:solidFill>
              </a:rPr>
              <a:t>A</a:t>
            </a:r>
          </a:p>
          <a:p>
            <a:r>
              <a:rPr lang="en-US" sz="4000" dirty="0" smtClean="0">
                <a:solidFill>
                  <a:srgbClr val="FF0000"/>
                </a:solidFill>
              </a:rPr>
              <a:t>G</a:t>
            </a:r>
          </a:p>
          <a:p>
            <a:r>
              <a:rPr lang="en-US" sz="4000" dirty="0" smtClean="0">
                <a:solidFill>
                  <a:srgbClr val="FF0000"/>
                </a:solidFill>
              </a:rPr>
              <a:t>I</a:t>
            </a:r>
            <a:endParaRPr lang="en-US" sz="4000" dirty="0">
              <a:solidFill>
                <a:srgbClr val="FF0000"/>
              </a:solidFill>
            </a:endParaRPr>
          </a:p>
        </p:txBody>
      </p:sp>
    </p:spTree>
    <p:extLst>
      <p:ext uri="{BB962C8B-B14F-4D97-AF65-F5344CB8AC3E}">
        <p14:creationId xmlns:p14="http://schemas.microsoft.com/office/powerpoint/2010/main" val="21351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Numbers 24:17</a:t>
            </a:r>
            <a:endParaRPr lang="en-US" dirty="0"/>
          </a:p>
        </p:txBody>
      </p:sp>
      <p:sp>
        <p:nvSpPr>
          <p:cNvPr id="3" name="Content Placeholder 2"/>
          <p:cNvSpPr>
            <a:spLocks noGrp="1"/>
          </p:cNvSpPr>
          <p:nvPr>
            <p:ph idx="1"/>
          </p:nvPr>
        </p:nvSpPr>
        <p:spPr/>
        <p:txBody>
          <a:bodyPr>
            <a:normAutofit/>
          </a:bodyPr>
          <a:lstStyle/>
          <a:p>
            <a:r>
              <a:rPr lang="en-US" sz="3600" dirty="0" smtClean="0"/>
              <a:t>“A star will come out of Jacob, a scepter will rise out of Israel.”</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60:1,3,6</a:t>
            </a:r>
            <a:endParaRPr lang="en-US" dirty="0"/>
          </a:p>
        </p:txBody>
      </p:sp>
      <p:sp>
        <p:nvSpPr>
          <p:cNvPr id="3" name="Content Placeholder 2"/>
          <p:cNvSpPr>
            <a:spLocks noGrp="1"/>
          </p:cNvSpPr>
          <p:nvPr>
            <p:ph idx="1"/>
          </p:nvPr>
        </p:nvSpPr>
        <p:spPr/>
        <p:txBody>
          <a:bodyPr>
            <a:normAutofit fontScale="92500" lnSpcReduction="20000"/>
          </a:bodyPr>
          <a:lstStyle/>
          <a:p>
            <a:r>
              <a:rPr lang="en-US" sz="3600" dirty="0" smtClean="0"/>
              <a:t>“Arise, shine for your light has come, and the glory of the LORD rises upon you.”</a:t>
            </a:r>
          </a:p>
          <a:p>
            <a:r>
              <a:rPr lang="en-US" sz="3600" dirty="0" smtClean="0"/>
              <a:t> “Nations will come to your light, and kings to the brightness of your dawn.”</a:t>
            </a:r>
          </a:p>
          <a:p>
            <a:r>
              <a:rPr lang="en-US" sz="3600" dirty="0" smtClean="0"/>
              <a:t>“…Bearing gold and incense and proclaiming the praise of the LORD.”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iddle_east_pol.gif"/>
          <p:cNvPicPr>
            <a:picLocks noGrp="1" noChangeAspect="1"/>
          </p:cNvPicPr>
          <p:nvPr>
            <p:ph idx="1"/>
          </p:nvPr>
        </p:nvPicPr>
        <p:blipFill>
          <a:blip r:embed="rId2" cstate="print"/>
          <a:stretch>
            <a:fillRect/>
          </a:stretch>
        </p:blipFill>
        <p:spPr>
          <a:xfrm>
            <a:off x="838200" y="12322"/>
            <a:ext cx="7447970" cy="6845678"/>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026" name="AutoShape 2"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map of middle east pdf"/>
          <p:cNvSpPr>
            <a:spLocks noChangeAspect="1" noChangeArrowheads="1"/>
          </p:cNvSpPr>
          <p:nvPr/>
        </p:nvSpPr>
        <p:spPr bwMode="auto">
          <a:xfrm>
            <a:off x="63500" y="-990600"/>
            <a:ext cx="1590675" cy="20669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MIDDLE-EAST1.jpg"/>
          <p:cNvPicPr>
            <a:picLocks noChangeAspect="1"/>
          </p:cNvPicPr>
          <p:nvPr/>
        </p:nvPicPr>
        <p:blipFill>
          <a:blip r:embed="rId2" cstate="print"/>
          <a:stretch>
            <a:fillRect/>
          </a:stretch>
        </p:blipFill>
        <p:spPr>
          <a:xfrm>
            <a:off x="1828800" y="609600"/>
            <a:ext cx="5695781" cy="5171769"/>
          </a:xfrm>
          <a:prstGeom prst="rect">
            <a:avLst/>
          </a:prstGeom>
        </p:spPr>
      </p:pic>
      <p:sp>
        <p:nvSpPr>
          <p:cNvPr id="8" name="Content Placeholder 7"/>
          <p:cNvSpPr>
            <a:spLocks noGrp="1"/>
          </p:cNvSpPr>
          <p:nvPr>
            <p:ph idx="1"/>
          </p:nvPr>
        </p:nvSpPr>
        <p:spPr>
          <a:xfrm>
            <a:off x="0" y="152400"/>
            <a:ext cx="9144000" cy="5943600"/>
          </a:xfrm>
        </p:spPr>
        <p:txBody>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map_of_middle_east.png"/>
          <p:cNvPicPr>
            <a:picLocks noGrp="1" noChangeAspect="1"/>
          </p:cNvPicPr>
          <p:nvPr>
            <p:ph idx="1"/>
          </p:nvPr>
        </p:nvPicPr>
        <p:blipFill>
          <a:blip r:embed="rId2" cstate="print"/>
          <a:stretch>
            <a:fillRect/>
          </a:stretch>
        </p:blipFill>
        <p:spPr>
          <a:xfrm>
            <a:off x="1295400" y="457200"/>
            <a:ext cx="6781799" cy="55626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353</TotalTime>
  <Words>587</Words>
  <Application>Microsoft Office PowerPoint</Application>
  <PresentationFormat>On-screen Show (4:3)</PresentationFormat>
  <Paragraphs>92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Aspect</vt:lpstr>
      <vt:lpstr>PowerPoint Presentation</vt:lpstr>
      <vt:lpstr>MATTHEW 2:1-2</vt:lpstr>
      <vt:lpstr>MAGI</vt:lpstr>
      <vt:lpstr>MAGI</vt:lpstr>
      <vt:lpstr>Numbers 24:17</vt:lpstr>
      <vt:lpstr>Isaiah 60:1,3,6</vt:lpstr>
      <vt:lpstr>PowerPoint Presentation</vt:lpstr>
      <vt:lpstr>PowerPoint Presentation</vt:lpstr>
      <vt:lpstr>PowerPoint Presentation</vt:lpstr>
      <vt:lpstr>M---Matchless Faith</vt:lpstr>
      <vt:lpstr>YOU</vt:lpstr>
      <vt:lpstr>MAGI</vt:lpstr>
      <vt:lpstr>A---Accurate Discernment</vt:lpstr>
      <vt:lpstr>Accurate Discernment</vt:lpstr>
      <vt:lpstr>MAGI</vt:lpstr>
      <vt:lpstr>G---Greater Wisdom</vt:lpstr>
      <vt:lpstr>G---Greater Wisdom</vt:lpstr>
      <vt:lpstr>G---Greater Wisdom</vt:lpstr>
      <vt:lpstr>G---Greater Wisdom</vt:lpstr>
      <vt:lpstr>You</vt:lpstr>
      <vt:lpstr>MAGI</vt:lpstr>
      <vt:lpstr>I--Intimate Worship</vt:lpstr>
      <vt:lpstr>PowerPoint Presentation</vt:lpstr>
      <vt:lpstr>PowerPoint Presentation</vt:lpstr>
      <vt:lpstr>Charles Lamb</vt:lpstr>
      <vt:lpstr>PowerPoint Presentation</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 MEN STILL SEEK HIM</dc:title>
  <dc:creator>PastorSteve</dc:creator>
  <cp:lastModifiedBy>SoundBooth</cp:lastModifiedBy>
  <cp:revision>19</cp:revision>
  <dcterms:created xsi:type="dcterms:W3CDTF">2017-12-19T14:37:44Z</dcterms:created>
  <dcterms:modified xsi:type="dcterms:W3CDTF">2019-12-31T17:16:07Z</dcterms:modified>
</cp:coreProperties>
</file>