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7" r:id="rId3"/>
    <p:sldId id="283" r:id="rId4"/>
    <p:sldId id="286" r:id="rId5"/>
    <p:sldId id="285" r:id="rId6"/>
    <p:sldId id="284" r:id="rId7"/>
    <p:sldId id="257" r:id="rId8"/>
    <p:sldId id="280" r:id="rId9"/>
    <p:sldId id="258" r:id="rId10"/>
    <p:sldId id="259" r:id="rId11"/>
    <p:sldId id="279" r:id="rId12"/>
    <p:sldId id="260" r:id="rId13"/>
    <p:sldId id="261" r:id="rId14"/>
    <p:sldId id="288" r:id="rId15"/>
    <p:sldId id="289" r:id="rId16"/>
    <p:sldId id="291" r:id="rId17"/>
    <p:sldId id="290" r:id="rId18"/>
    <p:sldId id="292" r:id="rId19"/>
    <p:sldId id="262" r:id="rId20"/>
    <p:sldId id="266" r:id="rId21"/>
    <p:sldId id="293" r:id="rId22"/>
    <p:sldId id="265" r:id="rId23"/>
    <p:sldId id="294" r:id="rId24"/>
    <p:sldId id="264" r:id="rId25"/>
    <p:sldId id="263" r:id="rId26"/>
    <p:sldId id="267" r:id="rId27"/>
    <p:sldId id="268" r:id="rId28"/>
    <p:sldId id="269" r:id="rId29"/>
    <p:sldId id="270" r:id="rId30"/>
    <p:sldId id="271" r:id="rId31"/>
    <p:sldId id="272" r:id="rId32"/>
    <p:sldId id="273" r:id="rId33"/>
    <p:sldId id="274" r:id="rId34"/>
    <p:sldId id="275" r:id="rId35"/>
    <p:sldId id="277" r:id="rId36"/>
    <p:sldId id="278" r:id="rId37"/>
    <p:sldId id="282" r:id="rId38"/>
    <p:sldId id="276" r:id="rId39"/>
    <p:sldId id="28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B7F5388-20FB-4165-9879-9F906701D65E}" type="datetimeFigureOut">
              <a:rPr lang="en-US" smtClean="0"/>
              <a:pPr/>
              <a:t>11/7/2019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038727E-0871-4D58-8096-57592A2062E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F5388-20FB-4165-9879-9F906701D65E}"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727E-0871-4D58-8096-57592A2062E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038727E-0871-4D58-8096-57592A2062E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F5388-20FB-4165-9879-9F906701D65E}"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B7F5388-20FB-4165-9879-9F906701D65E}"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038727E-0871-4D58-8096-57592A2062E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B7F5388-20FB-4165-9879-9F906701D65E}" type="datetimeFigureOut">
              <a:rPr lang="en-US" smtClean="0"/>
              <a:pPr/>
              <a:t>11/7/2019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038727E-0871-4D58-8096-57592A2062E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B7F5388-20FB-4165-9879-9F906701D65E}"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8727E-0871-4D58-8096-57592A2062E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B7F5388-20FB-4165-9879-9F906701D65E}" type="datetimeFigureOut">
              <a:rPr lang="en-US" smtClean="0"/>
              <a:pPr/>
              <a:t>11/7/2019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038727E-0871-4D58-8096-57592A2062E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7F5388-20FB-4165-9879-9F906701D65E}" type="datetimeFigureOut">
              <a:rPr lang="en-US" smtClean="0"/>
              <a:pPr/>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038727E-0871-4D58-8096-57592A2062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B7F5388-20FB-4165-9879-9F906701D65E}" type="datetimeFigureOut">
              <a:rPr lang="en-US" smtClean="0"/>
              <a:pPr/>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038727E-0871-4D58-8096-57592A2062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038727E-0871-4D58-8096-57592A2062E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B7F5388-20FB-4165-9879-9F906701D65E}" type="datetimeFigureOut">
              <a:rPr lang="en-US" smtClean="0"/>
              <a:pPr/>
              <a:t>11/7/2019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038727E-0871-4D58-8096-57592A2062E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B7F5388-20FB-4165-9879-9F906701D65E}" type="datetimeFigureOut">
              <a:rPr lang="en-US" smtClean="0"/>
              <a:pPr/>
              <a:t>11/7/2019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B7F5388-20FB-4165-9879-9F906701D65E}" type="datetimeFigureOut">
              <a:rPr lang="en-US" smtClean="0"/>
              <a:pPr/>
              <a:t>11/7/2019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038727E-0871-4D58-8096-57592A2062E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5400" dirty="0" smtClean="0">
                <a:solidFill>
                  <a:srgbClr val="FF0000"/>
                </a:solidFill>
              </a:rPr>
              <a:t>PSALM 46</a:t>
            </a:r>
            <a:endParaRPr lang="en-US" sz="5400" dirty="0">
              <a:solidFill>
                <a:srgbClr val="FF0000"/>
              </a:solidFill>
            </a:endParaRPr>
          </a:p>
        </p:txBody>
      </p:sp>
      <p:sp>
        <p:nvSpPr>
          <p:cNvPr id="2" name="Title 1"/>
          <p:cNvSpPr>
            <a:spLocks noGrp="1"/>
          </p:cNvSpPr>
          <p:nvPr>
            <p:ph type="ctrTitle"/>
          </p:nvPr>
        </p:nvSpPr>
        <p:spPr>
          <a:xfrm>
            <a:off x="685800" y="228600"/>
            <a:ext cx="7772400" cy="2057400"/>
          </a:xfrm>
        </p:spPr>
        <p:txBody>
          <a:bodyPr>
            <a:noAutofit/>
          </a:bodyPr>
          <a:lstStyle/>
          <a:p>
            <a:r>
              <a:rPr lang="en-US" sz="6600" b="1" dirty="0" smtClean="0"/>
              <a:t>A  MIGHTY FORTRESS</a:t>
            </a:r>
            <a:endParaRPr lang="en-US" sz="6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solidFill>
                  <a:srgbClr val="FF0000"/>
                </a:solidFill>
              </a:rPr>
              <a:t>1. Be Strong</a:t>
            </a:r>
            <a:endParaRPr lang="en-US" sz="6000" dirty="0">
              <a:solidFill>
                <a:srgbClr val="FF0000"/>
              </a:solidFill>
            </a:endParaRPr>
          </a:p>
        </p:txBody>
      </p:sp>
      <p:sp>
        <p:nvSpPr>
          <p:cNvPr id="3" name="Content Placeholder 2"/>
          <p:cNvSpPr>
            <a:spLocks noGrp="1"/>
          </p:cNvSpPr>
          <p:nvPr>
            <p:ph sz="quarter" idx="1"/>
          </p:nvPr>
        </p:nvSpPr>
        <p:spPr/>
        <p:txBody>
          <a:bodyPr>
            <a:normAutofit/>
          </a:bodyPr>
          <a:lstStyle/>
          <a:p>
            <a:r>
              <a:rPr lang="en-US" sz="4400" dirty="0" smtClean="0"/>
              <a:t>Therefore—</a:t>
            </a:r>
          </a:p>
          <a:p>
            <a:r>
              <a:rPr lang="en-US" sz="4400" dirty="0" smtClean="0"/>
              <a:t>We will not fear!</a:t>
            </a:r>
          </a:p>
          <a:p>
            <a:r>
              <a:rPr lang="en-US" sz="4400" dirty="0" smtClean="0"/>
              <a:t>Selah</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Autofit/>
          </a:bodyPr>
          <a:lstStyle/>
          <a:p>
            <a:r>
              <a:rPr lang="en-US" sz="6600" b="1" dirty="0" smtClean="0"/>
              <a:t>3 Directives</a:t>
            </a:r>
            <a:endParaRPr lang="en-US" sz="6600" b="1" dirty="0"/>
          </a:p>
        </p:txBody>
      </p:sp>
      <p:sp>
        <p:nvSpPr>
          <p:cNvPr id="3" name="Content Placeholder 2"/>
          <p:cNvSpPr>
            <a:spLocks noGrp="1"/>
          </p:cNvSpPr>
          <p:nvPr>
            <p:ph sz="quarter" idx="1"/>
          </p:nvPr>
        </p:nvSpPr>
        <p:spPr>
          <a:xfrm>
            <a:off x="304800" y="914400"/>
            <a:ext cx="8503920" cy="4572000"/>
          </a:xfrm>
        </p:spPr>
        <p:txBody>
          <a:bodyPr>
            <a:normAutofit/>
          </a:bodyPr>
          <a:lstStyle/>
          <a:p>
            <a:pPr>
              <a:buNone/>
            </a:pPr>
            <a:endParaRPr lang="en-US" sz="4000" dirty="0" smtClean="0"/>
          </a:p>
          <a:p>
            <a:r>
              <a:rPr lang="en-US" sz="4800" dirty="0" smtClean="0"/>
              <a:t>1.  Be </a:t>
            </a:r>
            <a:r>
              <a:rPr lang="en-US" sz="4800" dirty="0" smtClean="0">
                <a:solidFill>
                  <a:srgbClr val="FF0000"/>
                </a:solidFill>
              </a:rPr>
              <a:t>Strong</a:t>
            </a:r>
          </a:p>
          <a:p>
            <a:r>
              <a:rPr lang="en-US" sz="4800" dirty="0" smtClean="0"/>
              <a:t>2.  Be</a:t>
            </a:r>
            <a:r>
              <a:rPr lang="en-US" sz="4800" dirty="0" smtClean="0">
                <a:solidFill>
                  <a:srgbClr val="FF0000"/>
                </a:solidFill>
              </a:rPr>
              <a:t> Glad</a:t>
            </a:r>
          </a:p>
          <a:p>
            <a:pPr>
              <a:buNone/>
            </a:pPr>
            <a:endParaRPr lang="en-US" sz="4000" dirty="0" smtClean="0"/>
          </a:p>
          <a:p>
            <a:pPr>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2.  </a:t>
            </a:r>
            <a:r>
              <a:rPr lang="en-US" sz="5400" dirty="0" smtClean="0">
                <a:solidFill>
                  <a:srgbClr val="FF0000"/>
                </a:solidFill>
              </a:rPr>
              <a:t>Be Glad  </a:t>
            </a:r>
            <a:r>
              <a:rPr lang="en-US" sz="5400" dirty="0" smtClean="0"/>
              <a:t>(46:4-7)</a:t>
            </a:r>
            <a:endParaRPr lang="en-US" sz="5400" dirty="0"/>
          </a:p>
        </p:txBody>
      </p:sp>
      <p:sp>
        <p:nvSpPr>
          <p:cNvPr id="3" name="Content Placeholder 2"/>
          <p:cNvSpPr>
            <a:spLocks noGrp="1"/>
          </p:cNvSpPr>
          <p:nvPr>
            <p:ph sz="quarter" idx="1"/>
          </p:nvPr>
        </p:nvSpPr>
        <p:spPr/>
        <p:txBody>
          <a:bodyPr>
            <a:noAutofit/>
          </a:bodyPr>
          <a:lstStyle/>
          <a:p>
            <a:r>
              <a:rPr lang="en-US" sz="4000" b="1" dirty="0" smtClean="0"/>
              <a:t>Be glad </a:t>
            </a:r>
            <a:r>
              <a:rPr lang="en-US" sz="4000" dirty="0" smtClean="0"/>
              <a:t>because:</a:t>
            </a:r>
          </a:p>
          <a:p>
            <a:r>
              <a:rPr lang="en-US" sz="4000" dirty="0" smtClean="0"/>
              <a:t>A.  A river flows </a:t>
            </a:r>
            <a:r>
              <a:rPr lang="en-US" sz="3600" dirty="0" smtClean="0"/>
              <a:t>in the city of God (4).</a:t>
            </a:r>
          </a:p>
          <a:p>
            <a:r>
              <a:rPr lang="en-US" sz="4000" dirty="0" smtClean="0"/>
              <a:t>B.  God is </a:t>
            </a:r>
            <a:r>
              <a:rPr lang="en-US" sz="4000" dirty="0" smtClean="0">
                <a:solidFill>
                  <a:srgbClr val="FF0000"/>
                </a:solidFill>
              </a:rPr>
              <a:t>present</a:t>
            </a:r>
            <a:r>
              <a:rPr lang="en-US" sz="4000" dirty="0" smtClean="0"/>
              <a:t> (4b).</a:t>
            </a:r>
          </a:p>
          <a:p>
            <a:r>
              <a:rPr lang="en-US" sz="4000" dirty="0" smtClean="0"/>
              <a:t>C.  God will </a:t>
            </a:r>
            <a:r>
              <a:rPr lang="en-US" sz="4000" dirty="0" smtClean="0">
                <a:solidFill>
                  <a:srgbClr val="FF0000"/>
                </a:solidFill>
              </a:rPr>
              <a:t>help</a:t>
            </a:r>
            <a:r>
              <a:rPr lang="en-US" sz="4000" dirty="0" smtClean="0"/>
              <a:t> (5).</a:t>
            </a:r>
          </a:p>
          <a:p>
            <a:r>
              <a:rPr lang="en-US" sz="4000" dirty="0" smtClean="0"/>
              <a:t>D.  God is </a:t>
            </a:r>
            <a:r>
              <a:rPr lang="en-US" sz="4000" dirty="0" smtClean="0">
                <a:solidFill>
                  <a:srgbClr val="FF0000"/>
                </a:solidFill>
              </a:rPr>
              <a:t>with us </a:t>
            </a:r>
            <a:r>
              <a:rPr lang="en-US" sz="4000" dirty="0" smtClean="0"/>
              <a:t>(7).</a:t>
            </a:r>
          </a:p>
          <a:p>
            <a:r>
              <a:rPr lang="en-US" sz="4000" dirty="0" smtClean="0"/>
              <a:t>Selah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“There is a river…”</a:t>
            </a:r>
            <a:endParaRPr lang="en-US" sz="6000" dirty="0"/>
          </a:p>
        </p:txBody>
      </p:sp>
      <p:sp>
        <p:nvSpPr>
          <p:cNvPr id="3" name="Content Placeholder 2"/>
          <p:cNvSpPr>
            <a:spLocks noGrp="1"/>
          </p:cNvSpPr>
          <p:nvPr>
            <p:ph sz="quarter" idx="1"/>
          </p:nvPr>
        </p:nvSpPr>
        <p:spPr/>
        <p:txBody>
          <a:bodyPr>
            <a:normAutofit/>
          </a:bodyPr>
          <a:lstStyle/>
          <a:p>
            <a:r>
              <a:rPr lang="en-US" sz="4000" dirty="0" smtClean="0"/>
              <a:t>Where is the river?</a:t>
            </a:r>
          </a:p>
          <a:p>
            <a:r>
              <a:rPr lang="en-US" sz="4000" dirty="0" smtClean="0"/>
              <a:t>The spring of Gihon flows into the Pool of Siloam, through an underground tunnel.</a:t>
            </a:r>
          </a:p>
          <a:p>
            <a:r>
              <a:rPr lang="en-US" sz="4000" dirty="0" smtClean="0"/>
              <a:t>To this day there is no river in Jerusalem.</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Good King Hezekiah</a:t>
            </a:r>
            <a:endParaRPr lang="en-US" sz="4800" dirty="0"/>
          </a:p>
        </p:txBody>
      </p:sp>
      <p:sp>
        <p:nvSpPr>
          <p:cNvPr id="3" name="Content Placeholder 2"/>
          <p:cNvSpPr>
            <a:spLocks noGrp="1"/>
          </p:cNvSpPr>
          <p:nvPr>
            <p:ph sz="quarter" idx="1"/>
          </p:nvPr>
        </p:nvSpPr>
        <p:spPr/>
        <p:txBody>
          <a:bodyPr>
            <a:normAutofit/>
          </a:bodyPr>
          <a:lstStyle/>
          <a:p>
            <a:r>
              <a:rPr lang="en-US" sz="4000" dirty="0" smtClean="0"/>
              <a:t>In Hezekiah’s day when Assyria besieged Jerusalem, water was a matter of life and death.</a:t>
            </a: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Hezekiah’s Tunnel</a:t>
            </a:r>
            <a:endParaRPr lang="en-US" sz="4800" dirty="0"/>
          </a:p>
        </p:txBody>
      </p:sp>
      <p:sp>
        <p:nvSpPr>
          <p:cNvPr id="3" name="Content Placeholder 2"/>
          <p:cNvSpPr>
            <a:spLocks noGrp="1"/>
          </p:cNvSpPr>
          <p:nvPr>
            <p:ph sz="quarter" idx="1"/>
          </p:nvPr>
        </p:nvSpPr>
        <p:spPr/>
        <p:txBody>
          <a:bodyPr>
            <a:normAutofit/>
          </a:bodyPr>
          <a:lstStyle/>
          <a:p>
            <a:r>
              <a:rPr lang="en-US" sz="4000" dirty="0" smtClean="0"/>
              <a:t>They dug through solid rock before Sennacherib besieged Jerusalem.</a:t>
            </a:r>
          </a:p>
          <a:p>
            <a:r>
              <a:rPr lang="en-US" sz="4000" dirty="0" smtClean="0"/>
              <a:t>1,777 feet long.  They chiseled from both ends and met in the middle, just a few inches off.</a:t>
            </a:r>
            <a:endParaRPr 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Hezekiah’s Tunnel</a:t>
            </a:r>
            <a:endParaRPr lang="en-US" sz="4800" dirty="0"/>
          </a:p>
        </p:txBody>
      </p:sp>
      <p:pic>
        <p:nvPicPr>
          <p:cNvPr id="4" name="Content Placeholder 3" descr="imagejpeg_1.jpg"/>
          <p:cNvPicPr>
            <a:picLocks noGrp="1" noChangeAspect="1"/>
          </p:cNvPicPr>
          <p:nvPr>
            <p:ph sz="quarter" idx="1"/>
          </p:nvPr>
        </p:nvPicPr>
        <p:blipFill>
          <a:blip r:embed="rId2" cstate="print"/>
          <a:stretch>
            <a:fillRect/>
          </a:stretch>
        </p:blipFill>
        <p:spPr>
          <a:xfrm>
            <a:off x="630186" y="1239260"/>
            <a:ext cx="7828013" cy="561874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Gihon Spring to the Pool of Siloam</a:t>
            </a:r>
            <a:endParaRPr lang="en-US" sz="4000" dirty="0"/>
          </a:p>
        </p:txBody>
      </p:sp>
      <p:pic>
        <p:nvPicPr>
          <p:cNvPr id="4" name="Content Placeholder 3" descr="imagejpeg_0 - Copy.jpg"/>
          <p:cNvPicPr>
            <a:picLocks noGrp="1" noChangeAspect="1"/>
          </p:cNvPicPr>
          <p:nvPr>
            <p:ph sz="quarter" idx="1"/>
          </p:nvPr>
        </p:nvPicPr>
        <p:blipFill>
          <a:blip r:embed="rId2" cstate="print"/>
          <a:stretch>
            <a:fillRect/>
          </a:stretch>
        </p:blipFill>
        <p:spPr>
          <a:xfrm>
            <a:off x="580942" y="1318234"/>
            <a:ext cx="8080799" cy="5539766"/>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Hebrew Inscription of the Miners’ Work</a:t>
            </a:r>
            <a:endParaRPr lang="en-US" sz="3600" dirty="0"/>
          </a:p>
        </p:txBody>
      </p:sp>
      <p:pic>
        <p:nvPicPr>
          <p:cNvPr id="4" name="Content Placeholder 3" descr="imagejpeg_2.jpg"/>
          <p:cNvPicPr>
            <a:picLocks noGrp="1" noChangeAspect="1"/>
          </p:cNvPicPr>
          <p:nvPr>
            <p:ph sz="quarter" idx="1"/>
          </p:nvPr>
        </p:nvPicPr>
        <p:blipFill>
          <a:blip r:embed="rId2" cstate="print"/>
          <a:stretch>
            <a:fillRect/>
          </a:stretch>
        </p:blipFill>
        <p:spPr>
          <a:xfrm>
            <a:off x="780120" y="1143000"/>
            <a:ext cx="7729204" cy="57150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“There is a river…”</a:t>
            </a:r>
            <a:endParaRPr lang="en-US" sz="6000" dirty="0"/>
          </a:p>
        </p:txBody>
      </p:sp>
      <p:sp>
        <p:nvSpPr>
          <p:cNvPr id="3" name="Content Placeholder 2"/>
          <p:cNvSpPr>
            <a:spLocks noGrp="1"/>
          </p:cNvSpPr>
          <p:nvPr>
            <p:ph sz="quarter" idx="1"/>
          </p:nvPr>
        </p:nvSpPr>
        <p:spPr/>
        <p:txBody>
          <a:bodyPr>
            <a:normAutofit/>
          </a:bodyPr>
          <a:lstStyle/>
          <a:p>
            <a:r>
              <a:rPr lang="en-US" sz="4000" dirty="0" smtClean="0"/>
              <a:t>“</a:t>
            </a:r>
            <a:r>
              <a:rPr lang="en-US" sz="4000" dirty="0" smtClean="0">
                <a:solidFill>
                  <a:srgbClr val="FF0000"/>
                </a:solidFill>
              </a:rPr>
              <a:t>In that day</a:t>
            </a:r>
            <a:r>
              <a:rPr lang="en-US" sz="4000" dirty="0" smtClean="0"/>
              <a:t>…all the ravines of Judah will run with water. A fountain will flow out of the LORD’s house and will water the valley of acacias.”     Joel 3:18</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VETERANS DAY </a:t>
            </a:r>
            <a:endParaRPr lang="en-US" sz="6000" dirty="0"/>
          </a:p>
        </p:txBody>
      </p:sp>
      <p:sp>
        <p:nvSpPr>
          <p:cNvPr id="3" name="Content Placeholder 2"/>
          <p:cNvSpPr>
            <a:spLocks noGrp="1"/>
          </p:cNvSpPr>
          <p:nvPr>
            <p:ph sz="quarter" idx="1"/>
          </p:nvPr>
        </p:nvSpPr>
        <p:spPr/>
        <p:txBody>
          <a:bodyPr>
            <a:normAutofit/>
          </a:bodyPr>
          <a:lstStyle/>
          <a:p>
            <a:r>
              <a:rPr lang="en-US" sz="4000" dirty="0" smtClean="0"/>
              <a:t>The Old Testament is full of military battles, imagery, and words related to war.</a:t>
            </a:r>
            <a:endParaRPr 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“There is a river…”</a:t>
            </a:r>
            <a:endParaRPr lang="en-US" sz="6000" dirty="0"/>
          </a:p>
        </p:txBody>
      </p:sp>
      <p:sp>
        <p:nvSpPr>
          <p:cNvPr id="3" name="Content Placeholder 2"/>
          <p:cNvSpPr>
            <a:spLocks noGrp="1"/>
          </p:cNvSpPr>
          <p:nvPr>
            <p:ph sz="quarter" idx="1"/>
          </p:nvPr>
        </p:nvSpPr>
        <p:spPr/>
        <p:txBody>
          <a:bodyPr>
            <a:normAutofit/>
          </a:bodyPr>
          <a:lstStyle/>
          <a:p>
            <a:r>
              <a:rPr lang="en-US" sz="4000" dirty="0" smtClean="0"/>
              <a:t>“A </a:t>
            </a:r>
            <a:r>
              <a:rPr lang="en-US" sz="4000" dirty="0" smtClean="0">
                <a:solidFill>
                  <a:srgbClr val="FF0000"/>
                </a:solidFill>
              </a:rPr>
              <a:t>day of the LORD </a:t>
            </a:r>
            <a:r>
              <a:rPr lang="en-US" sz="4000" dirty="0" smtClean="0"/>
              <a:t>is coming…”                  (Zechariah 14:1-11)</a:t>
            </a:r>
          </a:p>
          <a:p>
            <a:r>
              <a:rPr lang="en-US" sz="4000" dirty="0" smtClean="0"/>
              <a:t>“The Lord … His feet will stand on the Mount of Olives…”</a:t>
            </a:r>
          </a:p>
          <a:p>
            <a:r>
              <a:rPr lang="en-US" sz="4000" dirty="0" smtClean="0"/>
              <a:t>“</a:t>
            </a:r>
            <a:r>
              <a:rPr lang="en-US" sz="4000" dirty="0" smtClean="0">
                <a:solidFill>
                  <a:srgbClr val="FF0000"/>
                </a:solidFill>
              </a:rPr>
              <a:t>On that day </a:t>
            </a:r>
            <a:r>
              <a:rPr lang="en-US" sz="4000" dirty="0" smtClean="0"/>
              <a:t>living water will flow out from Jerusalem…”</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From the Mt. of Olives</a:t>
            </a:r>
            <a:endParaRPr lang="en-US" sz="4800" dirty="0"/>
          </a:p>
        </p:txBody>
      </p:sp>
      <p:sp>
        <p:nvSpPr>
          <p:cNvPr id="3" name="Content Placeholder 2"/>
          <p:cNvSpPr>
            <a:spLocks noGrp="1"/>
          </p:cNvSpPr>
          <p:nvPr>
            <p:ph sz="quarter" idx="1"/>
          </p:nvPr>
        </p:nvSpPr>
        <p:spPr/>
        <p:txBody>
          <a:bodyPr/>
          <a:lstStyle/>
          <a:p>
            <a:endParaRPr lang="en-US"/>
          </a:p>
        </p:txBody>
      </p:sp>
      <p:pic>
        <p:nvPicPr>
          <p:cNvPr id="1026" name="Picture 2" descr="C:\Users\PastorSteve\Documents\Temple mount.jpeg"/>
          <p:cNvPicPr>
            <a:picLocks noChangeAspect="1" noChangeArrowheads="1"/>
          </p:cNvPicPr>
          <p:nvPr/>
        </p:nvPicPr>
        <p:blipFill>
          <a:blip r:embed="rId2" cstate="print"/>
          <a:srcRect/>
          <a:stretch>
            <a:fillRect/>
          </a:stretch>
        </p:blipFill>
        <p:spPr bwMode="auto">
          <a:xfrm>
            <a:off x="508000" y="857250"/>
            <a:ext cx="8026400" cy="60198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Autofit/>
          </a:bodyPr>
          <a:lstStyle/>
          <a:p>
            <a:r>
              <a:rPr lang="en-US" sz="6000" dirty="0" smtClean="0"/>
              <a:t>“There is a river…”</a:t>
            </a:r>
            <a:endParaRPr lang="en-US" sz="6000" dirty="0"/>
          </a:p>
        </p:txBody>
      </p:sp>
      <p:sp>
        <p:nvSpPr>
          <p:cNvPr id="3" name="Content Placeholder 2"/>
          <p:cNvSpPr>
            <a:spLocks noGrp="1"/>
          </p:cNvSpPr>
          <p:nvPr>
            <p:ph sz="quarter" idx="1"/>
          </p:nvPr>
        </p:nvSpPr>
        <p:spPr/>
        <p:txBody>
          <a:bodyPr>
            <a:normAutofit/>
          </a:bodyPr>
          <a:lstStyle/>
          <a:p>
            <a:r>
              <a:rPr lang="en-US" sz="4000" dirty="0" smtClean="0"/>
              <a:t>Ezekiel 47:1-12.</a:t>
            </a:r>
          </a:p>
          <a:p>
            <a:r>
              <a:rPr lang="en-US" sz="4000" dirty="0" smtClean="0"/>
              <a:t>“The man brought me back to the entrance of the temple, and I saw water coming out from under the threshold of the temple toward the east…”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From the Mt. of Olives</a:t>
            </a:r>
            <a:endParaRPr lang="en-US" sz="4800" dirty="0"/>
          </a:p>
        </p:txBody>
      </p:sp>
      <p:sp>
        <p:nvSpPr>
          <p:cNvPr id="3" name="Content Placeholder 2"/>
          <p:cNvSpPr>
            <a:spLocks noGrp="1"/>
          </p:cNvSpPr>
          <p:nvPr>
            <p:ph sz="quarter" idx="1"/>
          </p:nvPr>
        </p:nvSpPr>
        <p:spPr/>
        <p:txBody>
          <a:bodyPr/>
          <a:lstStyle/>
          <a:p>
            <a:endParaRPr lang="en-US"/>
          </a:p>
        </p:txBody>
      </p:sp>
      <p:pic>
        <p:nvPicPr>
          <p:cNvPr id="1026" name="Picture 2" descr="C:\Users\PastorSteve\Documents\Temple mount.jpeg"/>
          <p:cNvPicPr>
            <a:picLocks noChangeAspect="1" noChangeArrowheads="1"/>
          </p:cNvPicPr>
          <p:nvPr/>
        </p:nvPicPr>
        <p:blipFill>
          <a:blip r:embed="rId2" cstate="print"/>
          <a:srcRect/>
          <a:stretch>
            <a:fillRect/>
          </a:stretch>
        </p:blipFill>
        <p:spPr bwMode="auto">
          <a:xfrm>
            <a:off x="508000" y="857250"/>
            <a:ext cx="8026400" cy="6019800"/>
          </a:xfrm>
          <a:prstGeom prst="rect">
            <a:avLst/>
          </a:prstGeom>
          <a:noFill/>
        </p:spPr>
      </p:pic>
    </p:spTree>
    <p:extLst>
      <p:ext uri="{BB962C8B-B14F-4D97-AF65-F5344CB8AC3E}">
        <p14:creationId xmlns:p14="http://schemas.microsoft.com/office/powerpoint/2010/main" val="15400056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“There is a river…”</a:t>
            </a:r>
            <a:endParaRPr lang="en-US" sz="6000" dirty="0"/>
          </a:p>
        </p:txBody>
      </p:sp>
      <p:sp>
        <p:nvSpPr>
          <p:cNvPr id="3" name="Content Placeholder 2"/>
          <p:cNvSpPr>
            <a:spLocks noGrp="1"/>
          </p:cNvSpPr>
          <p:nvPr>
            <p:ph sz="quarter" idx="1"/>
          </p:nvPr>
        </p:nvSpPr>
        <p:spPr/>
        <p:txBody>
          <a:bodyPr>
            <a:noAutofit/>
          </a:bodyPr>
          <a:lstStyle/>
          <a:p>
            <a:r>
              <a:rPr lang="en-US" sz="4000" dirty="0" smtClean="0"/>
              <a:t>“The water was ankle deep…” (Ezekiel 47:3)</a:t>
            </a:r>
          </a:p>
          <a:p>
            <a:r>
              <a:rPr lang="en-US" sz="4000" dirty="0" smtClean="0"/>
              <a:t>“The water was knee-deep…” (47:4)</a:t>
            </a:r>
          </a:p>
          <a:p>
            <a:r>
              <a:rPr lang="en-US" sz="4000" dirty="0" smtClean="0"/>
              <a:t>“…the water was up to the waist.” (47:4b)</a:t>
            </a:r>
          </a:p>
          <a:p>
            <a:r>
              <a:rPr lang="en-US" sz="4000" dirty="0" smtClean="0"/>
              <a:t>“Now it was a river that I could not cross…” (47:5)</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“There is a river…”</a:t>
            </a:r>
            <a:endParaRPr lang="en-US" sz="6000" dirty="0"/>
          </a:p>
        </p:txBody>
      </p:sp>
      <p:sp>
        <p:nvSpPr>
          <p:cNvPr id="3" name="Content Placeholder 2"/>
          <p:cNvSpPr>
            <a:spLocks noGrp="1"/>
          </p:cNvSpPr>
          <p:nvPr>
            <p:ph sz="quarter" idx="1"/>
          </p:nvPr>
        </p:nvSpPr>
        <p:spPr/>
        <p:txBody>
          <a:bodyPr>
            <a:normAutofit/>
          </a:bodyPr>
          <a:lstStyle/>
          <a:p>
            <a:r>
              <a:rPr lang="en-US" sz="4000" dirty="0" smtClean="0"/>
              <a:t>“This water flows … down to the Arabah.”      (Jordan River valley) (Ezk. 47:8)</a:t>
            </a:r>
          </a:p>
          <a:p>
            <a:r>
              <a:rPr lang="en-US" sz="4000" dirty="0" smtClean="0"/>
              <a:t>“When it empties into the Sea, (Dead Sea) the water there becomes fresh…” (47:8b)</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“There is a river…”</a:t>
            </a:r>
            <a:endParaRPr lang="en-US" sz="6000" dirty="0"/>
          </a:p>
        </p:txBody>
      </p:sp>
      <p:sp>
        <p:nvSpPr>
          <p:cNvPr id="3" name="Content Placeholder 2"/>
          <p:cNvSpPr>
            <a:spLocks noGrp="1"/>
          </p:cNvSpPr>
          <p:nvPr>
            <p:ph sz="quarter" idx="1"/>
          </p:nvPr>
        </p:nvSpPr>
        <p:spPr/>
        <p:txBody>
          <a:bodyPr>
            <a:normAutofit/>
          </a:bodyPr>
          <a:lstStyle/>
          <a:p>
            <a:r>
              <a:rPr lang="en-US" sz="4000" dirty="0" smtClean="0"/>
              <a:t>“Fruit trees of all kinds will grow on both banks of the river. Their leaves will not wither, nor will their fruit fail.”  (Ezk. 47:12)</a:t>
            </a:r>
          </a:p>
          <a:p>
            <a:r>
              <a:rPr lang="en-US" sz="4000" dirty="0" smtClean="0"/>
              <a:t>“Their fruit will serve for food and their leaves for healing.”  (47:12b)</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“There is a river…”</a:t>
            </a:r>
            <a:endParaRPr lang="en-US" sz="6000" dirty="0"/>
          </a:p>
        </p:txBody>
      </p:sp>
      <p:sp>
        <p:nvSpPr>
          <p:cNvPr id="3" name="Content Placeholder 2"/>
          <p:cNvSpPr>
            <a:spLocks noGrp="1"/>
          </p:cNvSpPr>
          <p:nvPr>
            <p:ph sz="quarter" idx="1"/>
          </p:nvPr>
        </p:nvSpPr>
        <p:spPr/>
        <p:txBody>
          <a:bodyPr>
            <a:normAutofit/>
          </a:bodyPr>
          <a:lstStyle/>
          <a:p>
            <a:r>
              <a:rPr lang="en-US" sz="4000" dirty="0" smtClean="0"/>
              <a:t>“On </a:t>
            </a:r>
            <a:r>
              <a:rPr lang="en-US" sz="4000" dirty="0" smtClean="0">
                <a:solidFill>
                  <a:srgbClr val="FF0000"/>
                </a:solidFill>
              </a:rPr>
              <a:t>that day </a:t>
            </a:r>
            <a:r>
              <a:rPr lang="en-US" sz="4000" dirty="0" smtClean="0"/>
              <a:t>a fountain will be opened to the house of David and the inhabitants of Jerusalem, to cleanse them…”    (Zechariah 13:1)</a:t>
            </a:r>
          </a:p>
          <a:p>
            <a:r>
              <a:rPr lang="en-US" sz="4000" dirty="0" smtClean="0"/>
              <a:t>“…to cleanse them </a:t>
            </a:r>
            <a:r>
              <a:rPr lang="en-US" sz="4000" dirty="0" smtClean="0">
                <a:solidFill>
                  <a:srgbClr val="FF0000"/>
                </a:solidFill>
              </a:rPr>
              <a:t>from sin and impurity</a:t>
            </a:r>
            <a:r>
              <a:rPr lang="en-US" sz="4000" dirty="0" smtClean="0"/>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“There is a fountain filled with…”</a:t>
            </a:r>
            <a:endParaRPr lang="en-US" sz="4000" dirty="0"/>
          </a:p>
        </p:txBody>
      </p:sp>
      <p:sp>
        <p:nvSpPr>
          <p:cNvPr id="3" name="Content Placeholder 2"/>
          <p:cNvSpPr>
            <a:spLocks noGrp="1"/>
          </p:cNvSpPr>
          <p:nvPr>
            <p:ph sz="quarter" idx="1"/>
          </p:nvPr>
        </p:nvSpPr>
        <p:spPr/>
        <p:txBody>
          <a:bodyPr>
            <a:normAutofit/>
          </a:bodyPr>
          <a:lstStyle/>
          <a:p>
            <a:r>
              <a:rPr lang="en-US" sz="4000" dirty="0" smtClean="0"/>
              <a:t>This is a vivid illustration of the cleansing blood of  Christ!!!!!</a:t>
            </a:r>
          </a:p>
          <a:p>
            <a:r>
              <a:rPr lang="en-US" sz="4000" dirty="0" smtClean="0"/>
              <a:t>He is our only hope for cleansing from sin.</a:t>
            </a:r>
          </a:p>
          <a:p>
            <a:r>
              <a:rPr lang="en-US" sz="4000" dirty="0" smtClean="0"/>
              <a:t>“…no man comes to the Father except through Me.”  (John 14:6)</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THE BLOOD OF CHRIST</a:t>
            </a:r>
            <a:endParaRPr lang="en-US" sz="5400" dirty="0"/>
          </a:p>
        </p:txBody>
      </p:sp>
      <p:sp>
        <p:nvSpPr>
          <p:cNvPr id="3" name="Content Placeholder 2"/>
          <p:cNvSpPr>
            <a:spLocks noGrp="1"/>
          </p:cNvSpPr>
          <p:nvPr>
            <p:ph sz="quarter" idx="1"/>
          </p:nvPr>
        </p:nvSpPr>
        <p:spPr/>
        <p:txBody>
          <a:bodyPr>
            <a:normAutofit/>
          </a:bodyPr>
          <a:lstStyle/>
          <a:p>
            <a:r>
              <a:rPr lang="en-US" sz="4400" dirty="0" smtClean="0"/>
              <a:t>“God presented him as a sacrifice of atonement, through faith in </a:t>
            </a:r>
            <a:r>
              <a:rPr lang="en-US" sz="4400" dirty="0" smtClean="0">
                <a:solidFill>
                  <a:srgbClr val="FF0000"/>
                </a:solidFill>
              </a:rPr>
              <a:t>his blood</a:t>
            </a:r>
            <a:r>
              <a:rPr lang="en-US" sz="4400" dirty="0" smtClean="0"/>
              <a:t>.”            Romans 3:25</a:t>
            </a: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 IS OUR REFUGE</a:t>
            </a:r>
            <a:endParaRPr lang="en-US" sz="4800" b="1" dirty="0"/>
          </a:p>
        </p:txBody>
      </p:sp>
      <p:sp>
        <p:nvSpPr>
          <p:cNvPr id="3" name="Content Placeholder 2"/>
          <p:cNvSpPr>
            <a:spLocks noGrp="1"/>
          </p:cNvSpPr>
          <p:nvPr>
            <p:ph sz="quarter" idx="1"/>
          </p:nvPr>
        </p:nvSpPr>
        <p:spPr/>
        <p:txBody>
          <a:bodyPr>
            <a:normAutofit/>
          </a:bodyPr>
          <a:lstStyle/>
          <a:p>
            <a:r>
              <a:rPr lang="en-US" sz="4000" dirty="0" smtClean="0"/>
              <a:t>Psalm 46:1— “God is our </a:t>
            </a:r>
            <a:r>
              <a:rPr lang="en-US" sz="4000" dirty="0" smtClean="0">
                <a:solidFill>
                  <a:srgbClr val="FF0000"/>
                </a:solidFill>
              </a:rPr>
              <a:t>refuge</a:t>
            </a:r>
            <a:r>
              <a:rPr lang="en-US" sz="4000" dirty="0" smtClean="0"/>
              <a:t> and strength, an ever-present help in trouble.”</a:t>
            </a:r>
            <a:endParaRPr lang="en-US" sz="4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THE BLOOD OF CHRIST</a:t>
            </a:r>
            <a:endParaRPr lang="en-US" sz="5400" dirty="0"/>
          </a:p>
        </p:txBody>
      </p:sp>
      <p:sp>
        <p:nvSpPr>
          <p:cNvPr id="3" name="Content Placeholder 2"/>
          <p:cNvSpPr>
            <a:spLocks noGrp="1"/>
          </p:cNvSpPr>
          <p:nvPr>
            <p:ph sz="quarter" idx="1"/>
          </p:nvPr>
        </p:nvSpPr>
        <p:spPr/>
        <p:txBody>
          <a:bodyPr>
            <a:normAutofit/>
          </a:bodyPr>
          <a:lstStyle/>
          <a:p>
            <a:r>
              <a:rPr lang="en-US" sz="4400" dirty="0" smtClean="0"/>
              <a:t>“Since now we have been justified by </a:t>
            </a:r>
            <a:r>
              <a:rPr lang="en-US" sz="4400" dirty="0" smtClean="0">
                <a:solidFill>
                  <a:srgbClr val="FF0000"/>
                </a:solidFill>
              </a:rPr>
              <a:t>his</a:t>
            </a:r>
            <a:r>
              <a:rPr lang="en-US" sz="4400" dirty="0" smtClean="0"/>
              <a:t> </a:t>
            </a:r>
            <a:r>
              <a:rPr lang="en-US" sz="4400" dirty="0" smtClean="0">
                <a:solidFill>
                  <a:srgbClr val="FF0000"/>
                </a:solidFill>
              </a:rPr>
              <a:t>blood</a:t>
            </a:r>
            <a:r>
              <a:rPr lang="en-US" sz="4400" dirty="0" smtClean="0"/>
              <a:t>,  how much more shall we be saved from God’s wrath through him!”  Romans 5:9</a:t>
            </a:r>
            <a:endParaRPr lang="en-US" sz="4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THE BLOOD OF CHRIST</a:t>
            </a:r>
            <a:endParaRPr lang="en-US" sz="5400" dirty="0"/>
          </a:p>
        </p:txBody>
      </p:sp>
      <p:sp>
        <p:nvSpPr>
          <p:cNvPr id="3" name="Content Placeholder 2"/>
          <p:cNvSpPr>
            <a:spLocks noGrp="1"/>
          </p:cNvSpPr>
          <p:nvPr>
            <p:ph sz="quarter" idx="1"/>
          </p:nvPr>
        </p:nvSpPr>
        <p:spPr/>
        <p:txBody>
          <a:bodyPr>
            <a:normAutofit/>
          </a:bodyPr>
          <a:lstStyle/>
          <a:p>
            <a:r>
              <a:rPr lang="en-US" sz="4400" dirty="0" smtClean="0"/>
              <a:t>“In him we have redemption </a:t>
            </a:r>
            <a:r>
              <a:rPr lang="en-US" sz="4400" dirty="0" smtClean="0">
                <a:solidFill>
                  <a:srgbClr val="FF0000"/>
                </a:solidFill>
              </a:rPr>
              <a:t>through his blood</a:t>
            </a:r>
            <a:r>
              <a:rPr lang="en-US" sz="4400" dirty="0" smtClean="0"/>
              <a:t>, the forgiveness of sins.”     Ephesians 1:7</a:t>
            </a:r>
            <a:endParaRPr lang="en-US" sz="4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THE BLOOD OF CHRIST</a:t>
            </a:r>
            <a:endParaRPr lang="en-US" sz="5400" dirty="0"/>
          </a:p>
        </p:txBody>
      </p:sp>
      <p:sp>
        <p:nvSpPr>
          <p:cNvPr id="3" name="Content Placeholder 2"/>
          <p:cNvSpPr>
            <a:spLocks noGrp="1"/>
          </p:cNvSpPr>
          <p:nvPr>
            <p:ph sz="quarter" idx="1"/>
          </p:nvPr>
        </p:nvSpPr>
        <p:spPr/>
        <p:txBody>
          <a:bodyPr>
            <a:normAutofit/>
          </a:bodyPr>
          <a:lstStyle/>
          <a:p>
            <a:r>
              <a:rPr lang="en-US" sz="4400" dirty="0" smtClean="0"/>
              <a:t>“In whom we have redemption </a:t>
            </a:r>
            <a:r>
              <a:rPr lang="en-US" sz="4400" dirty="0" smtClean="0">
                <a:solidFill>
                  <a:srgbClr val="FF0000"/>
                </a:solidFill>
              </a:rPr>
              <a:t>through his blood</a:t>
            </a:r>
            <a:r>
              <a:rPr lang="en-US" sz="4400" dirty="0" smtClean="0"/>
              <a:t>, even the forgiveness of sins.”     Colossians 1:14 (KJV)</a:t>
            </a:r>
            <a:endParaRPr lang="en-US" sz="4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THE BLOOD OF CHRIST</a:t>
            </a:r>
            <a:endParaRPr lang="en-US" sz="5400" dirty="0"/>
          </a:p>
        </p:txBody>
      </p:sp>
      <p:sp>
        <p:nvSpPr>
          <p:cNvPr id="3" name="Content Placeholder 2"/>
          <p:cNvSpPr>
            <a:spLocks noGrp="1"/>
          </p:cNvSpPr>
          <p:nvPr>
            <p:ph sz="quarter" idx="1"/>
          </p:nvPr>
        </p:nvSpPr>
        <p:spPr/>
        <p:txBody>
          <a:bodyPr>
            <a:normAutofit/>
          </a:bodyPr>
          <a:lstStyle/>
          <a:p>
            <a:r>
              <a:rPr lang="en-US" sz="4400" dirty="0" smtClean="0"/>
              <a:t>“Without the </a:t>
            </a:r>
            <a:r>
              <a:rPr lang="en-US" sz="4400" dirty="0" smtClean="0">
                <a:solidFill>
                  <a:srgbClr val="FF0000"/>
                </a:solidFill>
              </a:rPr>
              <a:t>shedding of blood </a:t>
            </a:r>
            <a:r>
              <a:rPr lang="en-US" sz="4400" dirty="0" smtClean="0"/>
              <a:t>there is no forgiveness.”   Hebrews 9:22</a:t>
            </a:r>
            <a:endParaRPr lang="en-US" sz="4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THE BLOOD OF CHRIST</a:t>
            </a:r>
            <a:endParaRPr lang="en-US" sz="5400" dirty="0"/>
          </a:p>
        </p:txBody>
      </p:sp>
      <p:sp>
        <p:nvSpPr>
          <p:cNvPr id="3" name="Content Placeholder 2"/>
          <p:cNvSpPr>
            <a:spLocks noGrp="1"/>
          </p:cNvSpPr>
          <p:nvPr>
            <p:ph sz="quarter" idx="1"/>
          </p:nvPr>
        </p:nvSpPr>
        <p:spPr>
          <a:xfrm>
            <a:off x="301752" y="1527048"/>
            <a:ext cx="8503920" cy="5026152"/>
          </a:xfrm>
        </p:spPr>
        <p:txBody>
          <a:bodyPr>
            <a:normAutofit/>
          </a:bodyPr>
          <a:lstStyle/>
          <a:p>
            <a:r>
              <a:rPr lang="en-US" sz="4000" dirty="0" smtClean="0"/>
              <a:t>“Jesus also suffered outside the city gate to make the people holy through </a:t>
            </a:r>
            <a:r>
              <a:rPr lang="en-US" sz="4000" dirty="0" smtClean="0">
                <a:solidFill>
                  <a:srgbClr val="FF0000"/>
                </a:solidFill>
              </a:rPr>
              <a:t>his own blood</a:t>
            </a:r>
            <a:r>
              <a:rPr lang="en-US" sz="4000" dirty="0" smtClean="0"/>
              <a:t>. Let us, then go to him outside the camp, bearing the disgrace he bore.”          Hebrews 13:12-13  </a:t>
            </a:r>
          </a:p>
          <a:p>
            <a:r>
              <a:rPr lang="en-US" sz="3600" dirty="0" smtClean="0"/>
              <a:t>Don’t be ashamed of the blood of Christ.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THE NEW JERUSALEM</a:t>
            </a:r>
            <a:endParaRPr lang="en-US" sz="5400" dirty="0"/>
          </a:p>
        </p:txBody>
      </p:sp>
      <p:sp>
        <p:nvSpPr>
          <p:cNvPr id="3" name="Content Placeholder 2"/>
          <p:cNvSpPr>
            <a:spLocks noGrp="1"/>
          </p:cNvSpPr>
          <p:nvPr>
            <p:ph sz="quarter" idx="1"/>
          </p:nvPr>
        </p:nvSpPr>
        <p:spPr/>
        <p:txBody>
          <a:bodyPr>
            <a:noAutofit/>
          </a:bodyPr>
          <a:lstStyle/>
          <a:p>
            <a:r>
              <a:rPr lang="en-US" sz="4400" dirty="0" smtClean="0"/>
              <a:t>“Then the angel showed me the river of the water of life, as clear as crystal, flowing from  the throne of God and of the Lamb down the middle of the great street of the city…”        Revelation 22:1ff</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Autofit/>
          </a:bodyPr>
          <a:lstStyle/>
          <a:p>
            <a:r>
              <a:rPr lang="en-US" sz="6000" dirty="0" smtClean="0"/>
              <a:t>SELAH</a:t>
            </a:r>
            <a:endParaRPr lang="en-US" sz="6000" dirty="0"/>
          </a:p>
        </p:txBody>
      </p:sp>
      <p:sp>
        <p:nvSpPr>
          <p:cNvPr id="3" name="Content Placeholder 2"/>
          <p:cNvSpPr>
            <a:spLocks noGrp="1"/>
          </p:cNvSpPr>
          <p:nvPr>
            <p:ph sz="quarter" idx="1"/>
          </p:nvPr>
        </p:nvSpPr>
        <p:spPr/>
        <p:txBody>
          <a:bodyPr>
            <a:normAutofit/>
          </a:bodyPr>
          <a:lstStyle/>
          <a:p>
            <a:r>
              <a:rPr lang="en-US" sz="4400" dirty="0" smtClean="0"/>
              <a:t>“The LORD Almighty is with us; the God of Jacob is our </a:t>
            </a:r>
            <a:r>
              <a:rPr lang="en-US" sz="4400" dirty="0" smtClean="0">
                <a:solidFill>
                  <a:srgbClr val="FF0000"/>
                </a:solidFill>
              </a:rPr>
              <a:t>fortress</a:t>
            </a:r>
            <a:r>
              <a:rPr lang="en-US" sz="4400" dirty="0" smtClean="0"/>
              <a:t>.  SELAH”     Psalm 46:7</a:t>
            </a:r>
          </a:p>
          <a:p>
            <a:r>
              <a:rPr lang="en-US" sz="3600" dirty="0" smtClean="0"/>
              <a:t>Lit. Our “high tower.” From the root word for “cliff.”</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Autofit/>
          </a:bodyPr>
          <a:lstStyle/>
          <a:p>
            <a:r>
              <a:rPr lang="en-US" sz="6600" b="1" dirty="0" smtClean="0"/>
              <a:t>3 Directives</a:t>
            </a:r>
            <a:endParaRPr lang="en-US" sz="6600" b="1" dirty="0"/>
          </a:p>
        </p:txBody>
      </p:sp>
      <p:sp>
        <p:nvSpPr>
          <p:cNvPr id="3" name="Content Placeholder 2"/>
          <p:cNvSpPr>
            <a:spLocks noGrp="1"/>
          </p:cNvSpPr>
          <p:nvPr>
            <p:ph sz="quarter" idx="1"/>
          </p:nvPr>
        </p:nvSpPr>
        <p:spPr>
          <a:xfrm>
            <a:off x="304800" y="914400"/>
            <a:ext cx="8503920" cy="4572000"/>
          </a:xfrm>
        </p:spPr>
        <p:txBody>
          <a:bodyPr>
            <a:normAutofit/>
          </a:bodyPr>
          <a:lstStyle/>
          <a:p>
            <a:pPr>
              <a:buNone/>
            </a:pPr>
            <a:endParaRPr lang="en-US" sz="4000" dirty="0" smtClean="0"/>
          </a:p>
          <a:p>
            <a:r>
              <a:rPr lang="en-US" sz="4800" dirty="0" smtClean="0"/>
              <a:t>1. Be </a:t>
            </a:r>
            <a:r>
              <a:rPr lang="en-US" sz="4800" dirty="0" smtClean="0">
                <a:solidFill>
                  <a:srgbClr val="FF0000"/>
                </a:solidFill>
              </a:rPr>
              <a:t>Strong   </a:t>
            </a:r>
            <a:r>
              <a:rPr lang="en-US" sz="4800" dirty="0" smtClean="0"/>
              <a:t>(1-3)</a:t>
            </a:r>
          </a:p>
          <a:p>
            <a:r>
              <a:rPr lang="en-US" sz="4800" dirty="0" smtClean="0"/>
              <a:t>2. Be</a:t>
            </a:r>
            <a:r>
              <a:rPr lang="en-US" sz="4800" dirty="0" smtClean="0">
                <a:solidFill>
                  <a:srgbClr val="FF0000"/>
                </a:solidFill>
              </a:rPr>
              <a:t> Glad      </a:t>
            </a:r>
            <a:r>
              <a:rPr lang="en-US" sz="4800" dirty="0" smtClean="0"/>
              <a:t>(4-7)</a:t>
            </a:r>
          </a:p>
          <a:p>
            <a:r>
              <a:rPr lang="en-US" sz="4800" dirty="0" smtClean="0"/>
              <a:t>3. Be</a:t>
            </a:r>
            <a:r>
              <a:rPr lang="en-US" sz="4800" dirty="0" smtClean="0">
                <a:solidFill>
                  <a:srgbClr val="FF0000"/>
                </a:solidFill>
              </a:rPr>
              <a:t> Still</a:t>
            </a:r>
            <a:r>
              <a:rPr lang="en-US" sz="4800" dirty="0" smtClean="0"/>
              <a:t>       (8-11)</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143000"/>
          </a:xfrm>
        </p:spPr>
        <p:txBody>
          <a:bodyPr>
            <a:noAutofit/>
          </a:bodyPr>
          <a:lstStyle/>
          <a:p>
            <a:r>
              <a:rPr lang="en-US" sz="6000" dirty="0" smtClean="0"/>
              <a:t>3. </a:t>
            </a:r>
            <a:r>
              <a:rPr lang="en-US" sz="6000" dirty="0" smtClean="0">
                <a:solidFill>
                  <a:srgbClr val="FF0000"/>
                </a:solidFill>
              </a:rPr>
              <a:t>BE STILL</a:t>
            </a:r>
            <a:endParaRPr lang="en-US" sz="6000" dirty="0"/>
          </a:p>
        </p:txBody>
      </p:sp>
      <p:sp>
        <p:nvSpPr>
          <p:cNvPr id="3" name="Content Placeholder 2"/>
          <p:cNvSpPr>
            <a:spLocks noGrp="1"/>
          </p:cNvSpPr>
          <p:nvPr>
            <p:ph sz="quarter" idx="1"/>
          </p:nvPr>
        </p:nvSpPr>
        <p:spPr/>
        <p:txBody>
          <a:bodyPr>
            <a:normAutofit lnSpcReduction="10000"/>
          </a:bodyPr>
          <a:lstStyle/>
          <a:p>
            <a:r>
              <a:rPr lang="en-US" sz="4400" dirty="0" smtClean="0"/>
              <a:t>“Be still (cease striving—NAS) and know that I am God.”  Psalm 46:10</a:t>
            </a:r>
          </a:p>
          <a:p>
            <a:r>
              <a:rPr lang="en-US" sz="4400" dirty="0" smtClean="0"/>
              <a:t>“The LORD Almighty is with us; the God of Jacob is our fortress [high tower].    Selah”         Psalm 46:11</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WHEN YOU FACE TROUBLES</a:t>
            </a:r>
            <a:endParaRPr lang="en-US" sz="4000" b="1" dirty="0"/>
          </a:p>
        </p:txBody>
      </p:sp>
      <p:sp>
        <p:nvSpPr>
          <p:cNvPr id="3" name="Content Placeholder 2"/>
          <p:cNvSpPr>
            <a:spLocks noGrp="1"/>
          </p:cNvSpPr>
          <p:nvPr>
            <p:ph sz="quarter" idx="1"/>
          </p:nvPr>
        </p:nvSpPr>
        <p:spPr>
          <a:xfrm>
            <a:off x="304800" y="914400"/>
            <a:ext cx="8503920" cy="4572000"/>
          </a:xfrm>
        </p:spPr>
        <p:txBody>
          <a:bodyPr>
            <a:normAutofit/>
          </a:bodyPr>
          <a:lstStyle/>
          <a:p>
            <a:pPr>
              <a:buNone/>
            </a:pPr>
            <a:endParaRPr lang="en-US" sz="4000" dirty="0" smtClean="0"/>
          </a:p>
          <a:p>
            <a:r>
              <a:rPr lang="en-US" sz="4800" dirty="0" smtClean="0"/>
              <a:t>Be </a:t>
            </a:r>
            <a:r>
              <a:rPr lang="en-US" sz="4800" dirty="0" smtClean="0">
                <a:solidFill>
                  <a:srgbClr val="FF0000"/>
                </a:solidFill>
              </a:rPr>
              <a:t>Strong</a:t>
            </a:r>
          </a:p>
          <a:p>
            <a:r>
              <a:rPr lang="en-US" sz="4800" dirty="0" smtClean="0"/>
              <a:t>Be</a:t>
            </a:r>
            <a:r>
              <a:rPr lang="en-US" sz="4800" dirty="0" smtClean="0">
                <a:solidFill>
                  <a:srgbClr val="FF0000"/>
                </a:solidFill>
              </a:rPr>
              <a:t> Glad</a:t>
            </a:r>
          </a:p>
          <a:p>
            <a:r>
              <a:rPr lang="en-US" sz="4800" dirty="0" smtClean="0"/>
              <a:t>Be</a:t>
            </a:r>
            <a:r>
              <a:rPr lang="en-US" sz="4800" dirty="0" smtClean="0">
                <a:solidFill>
                  <a:srgbClr val="FF0000"/>
                </a:solidFill>
              </a:rPr>
              <a:t> Still:</a:t>
            </a:r>
            <a:r>
              <a:rPr lang="en-US" sz="4800" dirty="0" smtClean="0"/>
              <a:t> the LORD is God.</a:t>
            </a:r>
          </a:p>
          <a:p>
            <a:r>
              <a:rPr lang="en-US" sz="4800" dirty="0" smtClean="0"/>
              <a:t>Jehovah says “I’ve got this.”</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 IS OUR FORTRESS</a:t>
            </a:r>
            <a:endParaRPr lang="en-US" sz="4800" b="1" dirty="0"/>
          </a:p>
        </p:txBody>
      </p:sp>
      <p:sp>
        <p:nvSpPr>
          <p:cNvPr id="3" name="Content Placeholder 2"/>
          <p:cNvSpPr>
            <a:spLocks noGrp="1"/>
          </p:cNvSpPr>
          <p:nvPr>
            <p:ph sz="quarter" idx="1"/>
          </p:nvPr>
        </p:nvSpPr>
        <p:spPr/>
        <p:txBody>
          <a:bodyPr>
            <a:normAutofit/>
          </a:bodyPr>
          <a:lstStyle/>
          <a:p>
            <a:r>
              <a:rPr lang="en-US" sz="4000" dirty="0" smtClean="0"/>
              <a:t>Psalm 46:1— “God is our </a:t>
            </a:r>
            <a:r>
              <a:rPr lang="en-US" sz="4000" dirty="0" smtClean="0">
                <a:solidFill>
                  <a:srgbClr val="FF0000"/>
                </a:solidFill>
              </a:rPr>
              <a:t>refuge</a:t>
            </a:r>
            <a:r>
              <a:rPr lang="en-US" sz="4000" dirty="0" smtClean="0"/>
              <a:t> and strength, an ever-present help in trouble.” </a:t>
            </a:r>
          </a:p>
          <a:p>
            <a:r>
              <a:rPr lang="en-US" sz="4000" dirty="0" smtClean="0"/>
              <a:t>Ps. 46:7– “The God of Jacob is our </a:t>
            </a:r>
            <a:r>
              <a:rPr lang="en-US" sz="4000" dirty="0" smtClean="0">
                <a:solidFill>
                  <a:srgbClr val="FF0000"/>
                </a:solidFill>
              </a:rPr>
              <a:t>fortress</a:t>
            </a:r>
            <a:r>
              <a:rPr lang="en-US" sz="4000" dirty="0" smtClean="0"/>
              <a:t>.  Selah.”</a:t>
            </a:r>
            <a:endParaRPr lang="en-US"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 IS OUR FORTRESS</a:t>
            </a:r>
            <a:endParaRPr lang="en-US" sz="4800" b="1" dirty="0"/>
          </a:p>
        </p:txBody>
      </p:sp>
      <p:sp>
        <p:nvSpPr>
          <p:cNvPr id="3" name="Content Placeholder 2"/>
          <p:cNvSpPr>
            <a:spLocks noGrp="1"/>
          </p:cNvSpPr>
          <p:nvPr>
            <p:ph sz="quarter" idx="1"/>
          </p:nvPr>
        </p:nvSpPr>
        <p:spPr/>
        <p:txBody>
          <a:bodyPr>
            <a:normAutofit/>
          </a:bodyPr>
          <a:lstStyle/>
          <a:p>
            <a:r>
              <a:rPr lang="en-US" sz="4000" dirty="0" smtClean="0"/>
              <a:t>Psalm 46:11– “The LORD Almighty is with us; the God of Jacob is our </a:t>
            </a:r>
            <a:r>
              <a:rPr lang="en-US" sz="4000" dirty="0" smtClean="0">
                <a:solidFill>
                  <a:srgbClr val="FF0000"/>
                </a:solidFill>
              </a:rPr>
              <a:t>fortress</a:t>
            </a:r>
            <a:r>
              <a:rPr lang="en-US" sz="4000" dirty="0" smtClean="0"/>
              <a:t>.  Selah.”</a:t>
            </a:r>
            <a:endParaRPr lang="en-US"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r>
              <a:rPr lang="en-US" sz="4400" dirty="0" smtClean="0"/>
              <a:t>“A Mighty Fortress is our God.”  Martin Luther ,  1483-1546.</a:t>
            </a:r>
            <a:endParaRPr lang="en-US" sz="4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PSALM 46</a:t>
            </a:r>
            <a:endParaRPr lang="en-US" sz="6000" dirty="0"/>
          </a:p>
        </p:txBody>
      </p:sp>
      <p:sp>
        <p:nvSpPr>
          <p:cNvPr id="3" name="Content Placeholder 2"/>
          <p:cNvSpPr>
            <a:spLocks noGrp="1"/>
          </p:cNvSpPr>
          <p:nvPr>
            <p:ph sz="quarter" idx="1"/>
          </p:nvPr>
        </p:nvSpPr>
        <p:spPr/>
        <p:txBody>
          <a:bodyPr>
            <a:normAutofit/>
          </a:bodyPr>
          <a:lstStyle/>
          <a:p>
            <a:r>
              <a:rPr lang="en-US" sz="4000" dirty="0" smtClean="0"/>
              <a:t>This is a 3 stanza psalm of praise. Divided by the word SELAH.</a:t>
            </a:r>
          </a:p>
          <a:p>
            <a:r>
              <a:rPr lang="en-US" sz="4000" dirty="0" smtClean="0"/>
              <a:t>Prob. by good King Hezekiah when God delivered from the Assyrians.</a:t>
            </a:r>
          </a:p>
          <a:p>
            <a:r>
              <a:rPr lang="en-US" sz="4000" dirty="0" smtClean="0"/>
              <a:t>2 Kings 18-19; 2 Chr. 32; Is. 36-37.</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PSALM 46</a:t>
            </a:r>
            <a:endParaRPr lang="en-US" sz="6000" dirty="0"/>
          </a:p>
        </p:txBody>
      </p:sp>
      <p:sp>
        <p:nvSpPr>
          <p:cNvPr id="3" name="Content Placeholder 2"/>
          <p:cNvSpPr>
            <a:spLocks noGrp="1"/>
          </p:cNvSpPr>
          <p:nvPr>
            <p:ph sz="quarter" idx="1"/>
          </p:nvPr>
        </p:nvSpPr>
        <p:spPr>
          <a:xfrm>
            <a:off x="301752" y="914400"/>
            <a:ext cx="8503920" cy="5184648"/>
          </a:xfrm>
        </p:spPr>
        <p:txBody>
          <a:bodyPr>
            <a:normAutofit/>
          </a:bodyPr>
          <a:lstStyle/>
          <a:p>
            <a:pPr>
              <a:buNone/>
            </a:pPr>
            <a:endParaRPr lang="en-US" sz="4000" dirty="0" smtClean="0"/>
          </a:p>
          <a:p>
            <a:r>
              <a:rPr lang="en-US" sz="4000" dirty="0" smtClean="0"/>
              <a:t>There are</a:t>
            </a:r>
            <a:r>
              <a:rPr lang="en-US" sz="4000" b="1" dirty="0" smtClean="0">
                <a:solidFill>
                  <a:srgbClr val="FF0000"/>
                </a:solidFill>
              </a:rPr>
              <a:t> </a:t>
            </a:r>
            <a:r>
              <a:rPr lang="en-US" sz="5400" b="1" dirty="0" smtClean="0">
                <a:solidFill>
                  <a:srgbClr val="FF0000"/>
                </a:solidFill>
              </a:rPr>
              <a:t>3 Directives           </a:t>
            </a:r>
            <a:r>
              <a:rPr lang="en-US" sz="4000" dirty="0" smtClean="0"/>
              <a:t>to truly Praise the LORD.</a:t>
            </a:r>
          </a:p>
          <a:p>
            <a:r>
              <a:rPr lang="en-US" sz="4000" dirty="0" smtClean="0"/>
              <a:t>1. Be </a:t>
            </a:r>
            <a:r>
              <a:rPr lang="en-US" sz="4000" b="1" dirty="0" smtClean="0"/>
              <a:t>Strong</a:t>
            </a:r>
          </a:p>
          <a:p>
            <a:r>
              <a:rPr lang="en-US" sz="4000" dirty="0" smtClean="0"/>
              <a:t>2. Be </a:t>
            </a:r>
            <a:r>
              <a:rPr lang="en-US" sz="4000" b="1" dirty="0" smtClean="0"/>
              <a:t>Glad</a:t>
            </a:r>
          </a:p>
          <a:p>
            <a:r>
              <a:rPr lang="en-US" sz="4000" dirty="0" smtClean="0"/>
              <a:t>3. Be </a:t>
            </a:r>
            <a:r>
              <a:rPr lang="en-US" sz="4000" b="1" dirty="0" smtClean="0"/>
              <a:t>Still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solidFill>
                  <a:srgbClr val="FF0000"/>
                </a:solidFill>
              </a:rPr>
              <a:t>1. Be Strong—46:1-3</a:t>
            </a:r>
            <a:endParaRPr lang="en-US" sz="6000" dirty="0">
              <a:solidFill>
                <a:srgbClr val="FF0000"/>
              </a:solidFill>
            </a:endParaRPr>
          </a:p>
        </p:txBody>
      </p:sp>
      <p:sp>
        <p:nvSpPr>
          <p:cNvPr id="3" name="Content Placeholder 2"/>
          <p:cNvSpPr>
            <a:spLocks noGrp="1"/>
          </p:cNvSpPr>
          <p:nvPr>
            <p:ph sz="quarter" idx="1"/>
          </p:nvPr>
        </p:nvSpPr>
        <p:spPr/>
        <p:txBody>
          <a:bodyPr>
            <a:normAutofit/>
          </a:bodyPr>
          <a:lstStyle/>
          <a:p>
            <a:r>
              <a:rPr lang="en-US" sz="4400" dirty="0" smtClean="0"/>
              <a:t>Be strong in the LORD.  He is our:</a:t>
            </a:r>
          </a:p>
          <a:p>
            <a:r>
              <a:rPr lang="en-US" sz="4400" dirty="0" smtClean="0">
                <a:solidFill>
                  <a:srgbClr val="FF0000"/>
                </a:solidFill>
              </a:rPr>
              <a:t>Refuge</a:t>
            </a:r>
            <a:r>
              <a:rPr lang="en-US" sz="4400" dirty="0" smtClean="0"/>
              <a:t> (literally “rock of refuge” or shelter)</a:t>
            </a:r>
          </a:p>
          <a:p>
            <a:r>
              <a:rPr lang="en-US" sz="4400" dirty="0" smtClean="0">
                <a:solidFill>
                  <a:srgbClr val="FF0000"/>
                </a:solidFill>
              </a:rPr>
              <a:t>Strength</a:t>
            </a:r>
          </a:p>
          <a:p>
            <a:r>
              <a:rPr lang="en-US" sz="4400" dirty="0" smtClean="0">
                <a:solidFill>
                  <a:srgbClr val="FF0000"/>
                </a:solidFill>
              </a:rPr>
              <a:t>Help</a:t>
            </a:r>
            <a:endParaRPr lang="en-US" sz="4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3523</TotalTime>
  <Words>1103</Words>
  <Application>Microsoft Office PowerPoint</Application>
  <PresentationFormat>On-screen Show (4:3)</PresentationFormat>
  <Paragraphs>115</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Civic</vt:lpstr>
      <vt:lpstr>A  MIGHTY FORTRESS</vt:lpstr>
      <vt:lpstr>VETERANS DAY </vt:lpstr>
      <vt:lpstr>GOD IS OUR REFUGE</vt:lpstr>
      <vt:lpstr>GOD IS OUR FORTRESS</vt:lpstr>
      <vt:lpstr>GOD IS OUR FORTRESS</vt:lpstr>
      <vt:lpstr>PowerPoint Presentation</vt:lpstr>
      <vt:lpstr>PSALM 46</vt:lpstr>
      <vt:lpstr>PSALM 46</vt:lpstr>
      <vt:lpstr>1. Be Strong—46:1-3</vt:lpstr>
      <vt:lpstr>1. Be Strong</vt:lpstr>
      <vt:lpstr>3 Directives</vt:lpstr>
      <vt:lpstr>2.  Be Glad  (46:4-7)</vt:lpstr>
      <vt:lpstr>“There is a river…”</vt:lpstr>
      <vt:lpstr>Good King Hezekiah</vt:lpstr>
      <vt:lpstr>Hezekiah’s Tunnel</vt:lpstr>
      <vt:lpstr>Hezekiah’s Tunnel</vt:lpstr>
      <vt:lpstr>Gihon Spring to the Pool of Siloam</vt:lpstr>
      <vt:lpstr>Hebrew Inscription of the Miners’ Work</vt:lpstr>
      <vt:lpstr>“There is a river…”</vt:lpstr>
      <vt:lpstr>“There is a river…”</vt:lpstr>
      <vt:lpstr>From the Mt. of Olives</vt:lpstr>
      <vt:lpstr>“There is a river…”</vt:lpstr>
      <vt:lpstr>From the Mt. of Olives</vt:lpstr>
      <vt:lpstr>“There is a river…”</vt:lpstr>
      <vt:lpstr>“There is a river…”</vt:lpstr>
      <vt:lpstr>“There is a river…”</vt:lpstr>
      <vt:lpstr>“There is a river…”</vt:lpstr>
      <vt:lpstr>“There is a fountain filled with…”</vt:lpstr>
      <vt:lpstr>THE BLOOD OF CHRIST</vt:lpstr>
      <vt:lpstr>THE BLOOD OF CHRIST</vt:lpstr>
      <vt:lpstr>THE BLOOD OF CHRIST</vt:lpstr>
      <vt:lpstr>THE BLOOD OF CHRIST</vt:lpstr>
      <vt:lpstr>THE BLOOD OF CHRIST</vt:lpstr>
      <vt:lpstr>THE BLOOD OF CHRIST</vt:lpstr>
      <vt:lpstr>THE NEW JERUSALEM</vt:lpstr>
      <vt:lpstr>SELAH</vt:lpstr>
      <vt:lpstr>3 Directives</vt:lpstr>
      <vt:lpstr>3. BE STILL</vt:lpstr>
      <vt:lpstr>WHEN YOU FACE TROUBLES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dc:creator>
  <cp:lastModifiedBy>SoundBooth</cp:lastModifiedBy>
  <cp:revision>40</cp:revision>
  <dcterms:created xsi:type="dcterms:W3CDTF">2016-08-03T16:09:35Z</dcterms:created>
  <dcterms:modified xsi:type="dcterms:W3CDTF">2019-11-07T19:28:35Z</dcterms:modified>
</cp:coreProperties>
</file>