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8" r:id="rId9"/>
    <p:sldId id="279" r:id="rId10"/>
    <p:sldId id="277" r:id="rId11"/>
    <p:sldId id="263" r:id="rId12"/>
    <p:sldId id="265" r:id="rId13"/>
    <p:sldId id="264" r:id="rId14"/>
    <p:sldId id="266" r:id="rId15"/>
    <p:sldId id="275" r:id="rId16"/>
    <p:sldId id="268" r:id="rId17"/>
    <p:sldId id="267" r:id="rId18"/>
    <p:sldId id="269" r:id="rId19"/>
    <p:sldId id="270" r:id="rId20"/>
    <p:sldId id="271" r:id="rId21"/>
    <p:sldId id="272" r:id="rId22"/>
    <p:sldId id="276"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10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49A550-13A2-490E-A5A5-FC309C9A9CC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A550-13A2-490E-A5A5-FC309C9A9C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649A550-13A2-490E-A5A5-FC309C9A9CC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649A550-13A2-490E-A5A5-FC309C9A9CC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49A550-13A2-490E-A5A5-FC309C9A9CC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7DFAA5C-3E2F-4E7E-9C22-99CB4B8FD9B8}"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A550-13A2-490E-A5A5-FC309C9A9CC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649A550-13A2-490E-A5A5-FC309C9A9CC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649A550-13A2-490E-A5A5-FC309C9A9C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649A550-13A2-490E-A5A5-FC309C9A9C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649A550-13A2-490E-A5A5-FC309C9A9CC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7DFAA5C-3E2F-4E7E-9C22-99CB4B8FD9B8}" type="datetimeFigureOut">
              <a:rPr lang="en-US" smtClean="0"/>
              <a:pPr/>
              <a:t>11/19/2019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649A550-13A2-490E-A5A5-FC309C9A9CC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7DFAA5C-3E2F-4E7E-9C22-99CB4B8FD9B8}" type="datetimeFigureOut">
              <a:rPr lang="en-US" smtClean="0"/>
              <a:pPr/>
              <a:t>11/19/2019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7DFAA5C-3E2F-4E7E-9C22-99CB4B8FD9B8}" type="datetimeFigureOut">
              <a:rPr lang="en-US" smtClean="0"/>
              <a:pPr/>
              <a:t>11/19/2019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649A550-13A2-490E-A5A5-FC309C9A9CC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4800" dirty="0" smtClean="0">
                <a:solidFill>
                  <a:schemeClr val="tx1"/>
                </a:solidFill>
              </a:rPr>
              <a:t>Psalm 111</a:t>
            </a:r>
            <a:endParaRPr lang="en-US" sz="4800" dirty="0">
              <a:solidFill>
                <a:schemeClr val="tx1"/>
              </a:solidFill>
            </a:endParaRPr>
          </a:p>
        </p:txBody>
      </p:sp>
      <p:sp>
        <p:nvSpPr>
          <p:cNvPr id="2" name="Title 1"/>
          <p:cNvSpPr>
            <a:spLocks noGrp="1"/>
          </p:cNvSpPr>
          <p:nvPr>
            <p:ph type="ctrTitle"/>
          </p:nvPr>
        </p:nvSpPr>
        <p:spPr/>
        <p:txBody>
          <a:bodyPr>
            <a:noAutofit/>
          </a:bodyPr>
          <a:lstStyle/>
          <a:p>
            <a:r>
              <a:rPr lang="en-US" sz="6000" b="1" dirty="0" smtClean="0"/>
              <a:t>Holy and Awesome </a:t>
            </a:r>
            <a:br>
              <a:rPr lang="en-US" sz="6000" b="1" dirty="0" smtClean="0"/>
            </a:br>
            <a:r>
              <a:rPr lang="en-US" sz="6000" b="1" dirty="0" smtClean="0"/>
              <a:t>is the LORD</a:t>
            </a:r>
            <a:endParaRPr lang="en-US" sz="6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4. We are to </a:t>
            </a:r>
            <a:r>
              <a:rPr lang="en-US" sz="4000" b="1" i="1" dirty="0" smtClean="0">
                <a:solidFill>
                  <a:srgbClr val="FF0000"/>
                </a:solidFill>
              </a:rPr>
              <a:t>Fear the LORD</a:t>
            </a:r>
            <a:r>
              <a:rPr lang="en-US" sz="4000" dirty="0" smtClean="0"/>
              <a:t>—v.10</a:t>
            </a:r>
            <a:endParaRPr lang="en-US" sz="4000" dirty="0"/>
          </a:p>
        </p:txBody>
      </p:sp>
      <p:sp>
        <p:nvSpPr>
          <p:cNvPr id="3" name="Content Placeholder 2"/>
          <p:cNvSpPr>
            <a:spLocks noGrp="1"/>
          </p:cNvSpPr>
          <p:nvPr>
            <p:ph sz="quarter" idx="1"/>
          </p:nvPr>
        </p:nvSpPr>
        <p:spPr/>
        <p:txBody>
          <a:bodyPr>
            <a:normAutofit/>
          </a:bodyPr>
          <a:lstStyle/>
          <a:p>
            <a:r>
              <a:rPr lang="en-US" sz="4400" dirty="0" smtClean="0"/>
              <a:t>“The fear of the LORD is the beginning of wisdom; all who follow his precepts have good understanding.  To him belongs eternal praise.”    Ps. 111:10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4. We are to </a:t>
            </a:r>
            <a:r>
              <a:rPr lang="en-US" sz="4000" b="1" i="1" dirty="0" smtClean="0">
                <a:solidFill>
                  <a:srgbClr val="FF0000"/>
                </a:solidFill>
              </a:rPr>
              <a:t>Fear the LORD</a:t>
            </a:r>
            <a:r>
              <a:rPr lang="en-US" sz="4000" dirty="0" smtClean="0"/>
              <a:t>—v.10</a:t>
            </a:r>
            <a:endParaRPr lang="en-US" sz="4000" dirty="0"/>
          </a:p>
        </p:txBody>
      </p:sp>
      <p:sp>
        <p:nvSpPr>
          <p:cNvPr id="3" name="Content Placeholder 2"/>
          <p:cNvSpPr>
            <a:spLocks noGrp="1"/>
          </p:cNvSpPr>
          <p:nvPr>
            <p:ph sz="quarter" idx="1"/>
          </p:nvPr>
        </p:nvSpPr>
        <p:spPr/>
        <p:txBody>
          <a:bodyPr>
            <a:normAutofit/>
          </a:bodyPr>
          <a:lstStyle/>
          <a:p>
            <a:r>
              <a:rPr lang="en-US" sz="4000" dirty="0" smtClean="0"/>
              <a:t>“Fear”—Hebrew  is “yah-RAH.”</a:t>
            </a:r>
          </a:p>
          <a:p>
            <a:r>
              <a:rPr lang="en-US" sz="4000" dirty="0" smtClean="0"/>
              <a:t>“To frighten, to dread, to be made afraid,”  it’s the same root for reverend/awesome.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smtClean="0">
                <a:solidFill>
                  <a:srgbClr val="FF0000"/>
                </a:solidFill>
              </a:rPr>
              <a:t>Fear of the LORD</a:t>
            </a:r>
            <a:endParaRPr lang="en-US" sz="4800" b="1" i="1" dirty="0">
              <a:solidFill>
                <a:srgbClr val="FF0000"/>
              </a:solidFill>
            </a:endParaRPr>
          </a:p>
        </p:txBody>
      </p:sp>
      <p:sp>
        <p:nvSpPr>
          <p:cNvPr id="3" name="Content Placeholder 2"/>
          <p:cNvSpPr>
            <a:spLocks noGrp="1"/>
          </p:cNvSpPr>
          <p:nvPr>
            <p:ph sz="quarter" idx="1"/>
          </p:nvPr>
        </p:nvSpPr>
        <p:spPr/>
        <p:txBody>
          <a:bodyPr/>
          <a:lstStyle/>
          <a:p>
            <a:r>
              <a:rPr lang="en-US" sz="4000" dirty="0" smtClean="0"/>
              <a:t>The same Hebrew and Greek words are used to describe the wholesome “fear of the LORD” and the destructive  fear of the devil</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i="1" dirty="0" smtClean="0">
                <a:solidFill>
                  <a:srgbClr val="FF0000"/>
                </a:solidFill>
              </a:rPr>
              <a:t>Fear</a:t>
            </a:r>
            <a:r>
              <a:rPr lang="en-US" dirty="0" smtClean="0"/>
              <a:t> </a:t>
            </a:r>
            <a:endParaRPr lang="en-US" dirty="0"/>
          </a:p>
        </p:txBody>
      </p:sp>
      <p:sp>
        <p:nvSpPr>
          <p:cNvPr id="3" name="Content Placeholder 2"/>
          <p:cNvSpPr>
            <a:spLocks noGrp="1"/>
          </p:cNvSpPr>
          <p:nvPr>
            <p:ph sz="quarter" idx="1"/>
          </p:nvPr>
        </p:nvSpPr>
        <p:spPr/>
        <p:txBody>
          <a:bodyPr>
            <a:normAutofit/>
          </a:bodyPr>
          <a:lstStyle/>
          <a:p>
            <a:r>
              <a:rPr lang="en-US" sz="4400" dirty="0" smtClean="0"/>
              <a:t>“Fear of man will prove to be a snare”—Prov. 29:25</a:t>
            </a:r>
          </a:p>
          <a:p>
            <a:r>
              <a:rPr lang="en-US" sz="4400" dirty="0" smtClean="0"/>
              <a:t>“Do not fear, for I am with you”—Isaiah 41:10</a:t>
            </a:r>
          </a:p>
          <a:p>
            <a:r>
              <a:rPr lang="en-US" sz="4400" dirty="0" smtClean="0"/>
              <a:t>“Perfect love drives out fear”—   1 John 4:18</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Beginning of Wisdom</a:t>
            </a:r>
            <a:endParaRPr lang="en-US" sz="4400" dirty="0"/>
          </a:p>
        </p:txBody>
      </p:sp>
      <p:sp>
        <p:nvSpPr>
          <p:cNvPr id="3" name="Content Placeholder 2"/>
          <p:cNvSpPr>
            <a:spLocks noGrp="1"/>
          </p:cNvSpPr>
          <p:nvPr>
            <p:ph sz="quarter" idx="1"/>
          </p:nvPr>
        </p:nvSpPr>
        <p:spPr/>
        <p:txBody>
          <a:bodyPr>
            <a:normAutofit/>
          </a:bodyPr>
          <a:lstStyle/>
          <a:p>
            <a:r>
              <a:rPr lang="en-US" sz="4400" dirty="0" smtClean="0"/>
              <a:t>“The fear of the LORD is the beginning of knowledge, but fools despise wisdom and discipline.”  Proverbs 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Beginning of Wisdom</a:t>
            </a:r>
            <a:endParaRPr lang="en-US" sz="4400" dirty="0"/>
          </a:p>
        </p:txBody>
      </p:sp>
      <p:sp>
        <p:nvSpPr>
          <p:cNvPr id="3" name="Content Placeholder 2"/>
          <p:cNvSpPr>
            <a:spLocks noGrp="1"/>
          </p:cNvSpPr>
          <p:nvPr>
            <p:ph sz="quarter" idx="1"/>
          </p:nvPr>
        </p:nvSpPr>
        <p:spPr>
          <a:xfrm>
            <a:off x="301752" y="990600"/>
            <a:ext cx="8503920" cy="4419600"/>
          </a:xfrm>
        </p:spPr>
        <p:txBody>
          <a:bodyPr/>
          <a:lstStyle/>
          <a:p>
            <a:pPr>
              <a:buNone/>
            </a:pPr>
            <a:endParaRPr lang="en-US" dirty="0" smtClean="0"/>
          </a:p>
          <a:p>
            <a:r>
              <a:rPr lang="en-US" sz="4000" dirty="0" smtClean="0"/>
              <a:t>“The fear of the LORD is the beginning of wisdom, and knowledge of the Holy One is understanding.”   Proverbs 9:10</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i="1" dirty="0" smtClean="0">
                <a:solidFill>
                  <a:srgbClr val="FF0000"/>
                </a:solidFill>
              </a:rPr>
              <a:t>Fear of the LORD</a:t>
            </a:r>
            <a:endParaRPr lang="en-US" sz="5400" b="1" i="1" dirty="0">
              <a:solidFill>
                <a:srgbClr val="FF0000"/>
              </a:solidFill>
            </a:endParaRPr>
          </a:p>
        </p:txBody>
      </p:sp>
      <p:sp>
        <p:nvSpPr>
          <p:cNvPr id="3" name="Content Placeholder 2"/>
          <p:cNvSpPr>
            <a:spLocks noGrp="1"/>
          </p:cNvSpPr>
          <p:nvPr>
            <p:ph sz="quarter" idx="1"/>
          </p:nvPr>
        </p:nvSpPr>
        <p:spPr/>
        <p:txBody>
          <a:bodyPr/>
          <a:lstStyle/>
          <a:p>
            <a:r>
              <a:rPr lang="en-US" sz="4000" dirty="0" smtClean="0"/>
              <a:t>“The continual awareness that I am in the presence of a holy , just, and almighty God, and that every thought, word, action, and deed is open before Him and is being judged by Him.”      </a:t>
            </a:r>
            <a:r>
              <a:rPr lang="en-US" dirty="0" smtClean="0"/>
              <a:t>(IBYC)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US" sz="3100" dirty="0" smtClean="0"/>
              <a:t>How would a healthy  </a:t>
            </a:r>
            <a:r>
              <a:rPr lang="en-US" sz="4400" b="1" i="1" dirty="0" smtClean="0">
                <a:solidFill>
                  <a:srgbClr val="FF0000"/>
                </a:solidFill>
              </a:rPr>
              <a:t>F</a:t>
            </a:r>
            <a:r>
              <a:rPr lang="en-US" sz="4400" b="1" i="1" dirty="0" smtClean="0">
                <a:solidFill>
                  <a:srgbClr val="FF0000"/>
                </a:solidFill>
              </a:rPr>
              <a:t>ear </a:t>
            </a:r>
            <a:r>
              <a:rPr lang="en-US" sz="4400" b="1" i="1" dirty="0" smtClean="0">
                <a:solidFill>
                  <a:srgbClr val="FF0000"/>
                </a:solidFill>
              </a:rPr>
              <a:t>of the LORD </a:t>
            </a:r>
            <a:r>
              <a:rPr lang="en-US" dirty="0" smtClean="0"/>
              <a:t>change your life?</a:t>
            </a:r>
            <a:endParaRPr lang="en-US" dirty="0"/>
          </a:p>
        </p:txBody>
      </p:sp>
      <p:sp>
        <p:nvSpPr>
          <p:cNvPr id="3" name="Content Placeholder 2"/>
          <p:cNvSpPr>
            <a:spLocks noGrp="1"/>
          </p:cNvSpPr>
          <p:nvPr>
            <p:ph sz="quarter" idx="1"/>
          </p:nvPr>
        </p:nvSpPr>
        <p:spPr/>
        <p:txBody>
          <a:bodyPr>
            <a:normAutofit/>
          </a:bodyPr>
          <a:lstStyle/>
          <a:p>
            <a:r>
              <a:rPr lang="en-US" sz="4400" dirty="0" smtClean="0"/>
              <a:t>Thoughts</a:t>
            </a:r>
          </a:p>
          <a:p>
            <a:r>
              <a:rPr lang="en-US" sz="4400" dirty="0" smtClean="0"/>
              <a:t>Actions</a:t>
            </a:r>
          </a:p>
          <a:p>
            <a:r>
              <a:rPr lang="en-US" sz="4400" dirty="0" smtClean="0"/>
              <a:t>Words</a:t>
            </a:r>
          </a:p>
          <a:p>
            <a:r>
              <a:rPr lang="en-US" sz="4400" dirty="0" smtClean="0"/>
              <a:t>Attitudes</a:t>
            </a:r>
          </a:p>
          <a:p>
            <a:r>
              <a:rPr lang="en-US" sz="4400" dirty="0" smtClean="0"/>
              <a:t>Motives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Proverbs 5:21</a:t>
            </a:r>
            <a:endParaRPr lang="en-US" sz="5400" dirty="0"/>
          </a:p>
        </p:txBody>
      </p:sp>
      <p:sp>
        <p:nvSpPr>
          <p:cNvPr id="3" name="Content Placeholder 2"/>
          <p:cNvSpPr>
            <a:spLocks noGrp="1"/>
          </p:cNvSpPr>
          <p:nvPr>
            <p:ph sz="quarter" idx="1"/>
          </p:nvPr>
        </p:nvSpPr>
        <p:spPr/>
        <p:txBody>
          <a:bodyPr>
            <a:normAutofit/>
          </a:bodyPr>
          <a:lstStyle/>
          <a:p>
            <a:r>
              <a:rPr lang="en-US" sz="4400" dirty="0" smtClean="0"/>
              <a:t>“For a man’s ways are in full view of the LORD, and he examines all his paths.”   Proverbs 5:21</a:t>
            </a:r>
            <a:endParaRPr lang="en-US" sz="4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Psalm 11:4</a:t>
            </a:r>
            <a:endParaRPr lang="en-US" sz="6000" dirty="0"/>
          </a:p>
        </p:txBody>
      </p:sp>
      <p:sp>
        <p:nvSpPr>
          <p:cNvPr id="3" name="Content Placeholder 2"/>
          <p:cNvSpPr>
            <a:spLocks noGrp="1"/>
          </p:cNvSpPr>
          <p:nvPr>
            <p:ph sz="quarter" idx="1"/>
          </p:nvPr>
        </p:nvSpPr>
        <p:spPr/>
        <p:txBody>
          <a:bodyPr>
            <a:normAutofit/>
          </a:bodyPr>
          <a:lstStyle/>
          <a:p>
            <a:r>
              <a:rPr lang="en-US" sz="4400" dirty="0" smtClean="0"/>
              <a:t>“The LORD is in his holy temple; the LORD is on his heavenly throne.  He observes the sons of men; his eyes examine them.”  Ps. 11:4</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US" sz="6000" dirty="0" smtClean="0"/>
              <a:t>Hallelu Yah</a:t>
            </a:r>
            <a:endParaRPr lang="en-US" sz="6000" dirty="0"/>
          </a:p>
        </p:txBody>
      </p:sp>
      <p:sp>
        <p:nvSpPr>
          <p:cNvPr id="3" name="Content Placeholder 2"/>
          <p:cNvSpPr>
            <a:spLocks noGrp="1"/>
          </p:cNvSpPr>
          <p:nvPr>
            <p:ph sz="quarter" idx="1"/>
          </p:nvPr>
        </p:nvSpPr>
        <p:spPr/>
        <p:txBody>
          <a:bodyPr>
            <a:normAutofit/>
          </a:bodyPr>
          <a:lstStyle/>
          <a:p>
            <a:r>
              <a:rPr lang="en-US" sz="4000" dirty="0" smtClean="0"/>
              <a:t>The Hallelujah Psalms are 111-118.</a:t>
            </a:r>
          </a:p>
          <a:p>
            <a:r>
              <a:rPr lang="en-US" sz="4000" dirty="0" smtClean="0"/>
              <a:t>They begin or end with Hallelu Yah.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Luke 8:17</a:t>
            </a:r>
            <a:endParaRPr lang="en-US" sz="5400" dirty="0"/>
          </a:p>
        </p:txBody>
      </p:sp>
      <p:sp>
        <p:nvSpPr>
          <p:cNvPr id="3" name="Content Placeholder 2"/>
          <p:cNvSpPr>
            <a:spLocks noGrp="1"/>
          </p:cNvSpPr>
          <p:nvPr>
            <p:ph sz="quarter" idx="1"/>
          </p:nvPr>
        </p:nvSpPr>
        <p:spPr/>
        <p:txBody>
          <a:bodyPr>
            <a:normAutofit/>
          </a:bodyPr>
          <a:lstStyle/>
          <a:p>
            <a:r>
              <a:rPr lang="en-US" sz="4400" dirty="0" smtClean="0"/>
              <a:t>“There is nothing hidden that will not be disclosed, and nothing concealed that will not be known or brought out into the open.”    Jesus—Luke 8:17</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2 Cor. 5:10-11</a:t>
            </a:r>
            <a:endParaRPr lang="en-US" sz="6000" dirty="0"/>
          </a:p>
        </p:txBody>
      </p:sp>
      <p:sp>
        <p:nvSpPr>
          <p:cNvPr id="3" name="Content Placeholder 2"/>
          <p:cNvSpPr>
            <a:spLocks noGrp="1"/>
          </p:cNvSpPr>
          <p:nvPr>
            <p:ph sz="quarter" idx="1"/>
          </p:nvPr>
        </p:nvSpPr>
        <p:spPr/>
        <p:txBody>
          <a:bodyPr>
            <a:noAutofit/>
          </a:bodyPr>
          <a:lstStyle/>
          <a:p>
            <a:r>
              <a:rPr lang="en-US" sz="4000" dirty="0" smtClean="0"/>
              <a:t>“For we must all appear before the judgment seat of Christ, that each one may receive what is due him for the things done while in the body, whether good or bad.  Since, then, we </a:t>
            </a:r>
            <a:r>
              <a:rPr lang="en-US" sz="4000" dirty="0"/>
              <a:t>k</a:t>
            </a:r>
            <a:r>
              <a:rPr lang="en-US" sz="4000" dirty="0" smtClean="0"/>
              <a:t>now what it is to fear the Lord, we try to persuade men.”   </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Matthew 10:28</a:t>
            </a:r>
            <a:endParaRPr lang="en-US" sz="5400" dirty="0"/>
          </a:p>
        </p:txBody>
      </p:sp>
      <p:sp>
        <p:nvSpPr>
          <p:cNvPr id="3" name="Content Placeholder 2"/>
          <p:cNvSpPr>
            <a:spLocks noGrp="1"/>
          </p:cNvSpPr>
          <p:nvPr>
            <p:ph sz="quarter" idx="1"/>
          </p:nvPr>
        </p:nvSpPr>
        <p:spPr/>
        <p:txBody>
          <a:bodyPr>
            <a:normAutofit/>
          </a:bodyPr>
          <a:lstStyle/>
          <a:p>
            <a:r>
              <a:rPr lang="en-US" sz="4000" dirty="0" smtClean="0"/>
              <a:t>“Do not be afraid of those who kill the body but cannot kill the soul.  Rather, be afraid of the One who can destroy both soul and body in hell.”  Jesus.</a:t>
            </a: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Prov. 15:3</a:t>
            </a:r>
            <a:endParaRPr lang="en-US" sz="6000" dirty="0"/>
          </a:p>
        </p:txBody>
      </p:sp>
      <p:sp>
        <p:nvSpPr>
          <p:cNvPr id="3" name="Content Placeholder 2"/>
          <p:cNvSpPr>
            <a:spLocks noGrp="1"/>
          </p:cNvSpPr>
          <p:nvPr>
            <p:ph sz="quarter" idx="1"/>
          </p:nvPr>
        </p:nvSpPr>
        <p:spPr/>
        <p:txBody>
          <a:bodyPr>
            <a:normAutofit/>
          </a:bodyPr>
          <a:lstStyle/>
          <a:p>
            <a:r>
              <a:rPr lang="en-US" sz="4400" dirty="0" smtClean="0"/>
              <a:t>“The eyes of the LORD are everywhere, keeping watch of the wicked and the good.”   Prov. 15:3</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2 Chron. 16:9</a:t>
            </a:r>
            <a:endParaRPr lang="en-US" sz="6000" dirty="0"/>
          </a:p>
        </p:txBody>
      </p:sp>
      <p:sp>
        <p:nvSpPr>
          <p:cNvPr id="3" name="Content Placeholder 2"/>
          <p:cNvSpPr>
            <a:spLocks noGrp="1"/>
          </p:cNvSpPr>
          <p:nvPr>
            <p:ph sz="quarter" idx="1"/>
          </p:nvPr>
        </p:nvSpPr>
        <p:spPr/>
        <p:txBody>
          <a:bodyPr>
            <a:normAutofit/>
          </a:bodyPr>
          <a:lstStyle/>
          <a:p>
            <a:r>
              <a:rPr lang="en-US" sz="4400" dirty="0" smtClean="0"/>
              <a:t>“For the eyes of the LORD range throughout the earth to strengthen those whose hearts are fully committed to him.”      2 Chronicles 16:9</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n-US" sz="5400" dirty="0" smtClean="0"/>
              <a:t>1.  </a:t>
            </a:r>
            <a:r>
              <a:rPr lang="en-US" sz="5400" b="1" i="1" dirty="0" smtClean="0">
                <a:solidFill>
                  <a:srgbClr val="FF0000"/>
                </a:solidFill>
              </a:rPr>
              <a:t>Who </a:t>
            </a:r>
            <a:r>
              <a:rPr lang="en-US" sz="4000" dirty="0" smtClean="0"/>
              <a:t>is to </a:t>
            </a:r>
            <a:r>
              <a:rPr lang="en-US" sz="4000" dirty="0" smtClean="0"/>
              <a:t>Praise </a:t>
            </a:r>
            <a:r>
              <a:rPr lang="en-US" sz="4000" dirty="0" smtClean="0"/>
              <a:t>the </a:t>
            </a:r>
            <a:r>
              <a:rPr lang="en-US" sz="4000" dirty="0" smtClean="0"/>
              <a:t>LORD?</a:t>
            </a:r>
            <a:endParaRPr lang="en-US" sz="4000" dirty="0"/>
          </a:p>
        </p:txBody>
      </p:sp>
      <p:sp>
        <p:nvSpPr>
          <p:cNvPr id="3" name="Content Placeholder 2"/>
          <p:cNvSpPr>
            <a:spLocks noGrp="1"/>
          </p:cNvSpPr>
          <p:nvPr>
            <p:ph sz="quarter" idx="1"/>
          </p:nvPr>
        </p:nvSpPr>
        <p:spPr/>
        <p:txBody>
          <a:bodyPr>
            <a:normAutofit/>
          </a:bodyPr>
          <a:lstStyle/>
          <a:p>
            <a:r>
              <a:rPr lang="en-US" sz="4400" b="1" dirty="0" smtClean="0"/>
              <a:t>Privately</a:t>
            </a:r>
            <a:r>
              <a:rPr lang="en-US" sz="4400" dirty="0" smtClean="0"/>
              <a:t>– “with all my heart”—111:1a</a:t>
            </a:r>
          </a:p>
          <a:p>
            <a:r>
              <a:rPr lang="en-US" sz="4400" b="1" dirty="0" smtClean="0"/>
              <a:t>Publicly</a:t>
            </a:r>
            <a:r>
              <a:rPr lang="en-US" sz="4400" dirty="0" smtClean="0"/>
              <a:t>— “in the assembly”—111:1b</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2.  </a:t>
            </a:r>
            <a:r>
              <a:rPr lang="en-US" sz="6000" b="1" i="1" dirty="0" smtClean="0">
                <a:solidFill>
                  <a:srgbClr val="FF0000"/>
                </a:solidFill>
              </a:rPr>
              <a:t>Why</a:t>
            </a:r>
            <a:r>
              <a:rPr lang="en-US" sz="4000" dirty="0" smtClean="0"/>
              <a:t> Praise the LORD?</a:t>
            </a:r>
            <a:endParaRPr lang="en-US" sz="4000" dirty="0"/>
          </a:p>
        </p:txBody>
      </p:sp>
      <p:sp>
        <p:nvSpPr>
          <p:cNvPr id="3" name="Content Placeholder 2"/>
          <p:cNvSpPr>
            <a:spLocks noGrp="1"/>
          </p:cNvSpPr>
          <p:nvPr>
            <p:ph sz="quarter" idx="1"/>
          </p:nvPr>
        </p:nvSpPr>
        <p:spPr/>
        <p:txBody>
          <a:bodyPr>
            <a:normAutofit/>
          </a:bodyPr>
          <a:lstStyle/>
          <a:p>
            <a:r>
              <a:rPr lang="en-US" sz="4400" dirty="0" smtClean="0"/>
              <a:t>His works are great-- 111:2</a:t>
            </a:r>
          </a:p>
          <a:p>
            <a:r>
              <a:rPr lang="en-US" sz="4400" dirty="0" smtClean="0"/>
              <a:t>Glorious and majestic are His deeds---111:3</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Autofit/>
          </a:bodyPr>
          <a:lstStyle/>
          <a:p>
            <a:pPr algn="l"/>
            <a:r>
              <a:rPr lang="en-US" sz="3600" dirty="0" smtClean="0"/>
              <a:t>3.  </a:t>
            </a:r>
            <a:r>
              <a:rPr lang="en-US" sz="4800" b="1" i="1" dirty="0" smtClean="0">
                <a:solidFill>
                  <a:srgbClr val="FF0000"/>
                </a:solidFill>
              </a:rPr>
              <a:t>What</a:t>
            </a:r>
            <a:r>
              <a:rPr lang="en-US" sz="3600" dirty="0" smtClean="0"/>
              <a:t> should we</a:t>
            </a:r>
            <a:br>
              <a:rPr lang="en-US" sz="3600" dirty="0" smtClean="0"/>
            </a:br>
            <a:r>
              <a:rPr lang="en-US" sz="3600" dirty="0" smtClean="0"/>
              <a:t>     Praise the LORD     for?</a:t>
            </a:r>
            <a:endParaRPr lang="en-US" sz="3600" dirty="0"/>
          </a:p>
        </p:txBody>
      </p:sp>
      <p:sp>
        <p:nvSpPr>
          <p:cNvPr id="3" name="Content Placeholder 2"/>
          <p:cNvSpPr>
            <a:spLocks noGrp="1"/>
          </p:cNvSpPr>
          <p:nvPr>
            <p:ph sz="quarter" idx="1"/>
          </p:nvPr>
        </p:nvSpPr>
        <p:spPr/>
        <p:txBody>
          <a:bodyPr/>
          <a:lstStyle/>
          <a:p>
            <a:r>
              <a:rPr lang="en-US" sz="4000" dirty="0" smtClean="0"/>
              <a:t>The LORD is:</a:t>
            </a:r>
          </a:p>
          <a:p>
            <a:r>
              <a:rPr lang="en-US" sz="4000" dirty="0" smtClean="0"/>
              <a:t>Gracious—4</a:t>
            </a:r>
          </a:p>
          <a:p>
            <a:r>
              <a:rPr lang="en-US" sz="4000" dirty="0" smtClean="0"/>
              <a:t>Compassionate—4</a:t>
            </a:r>
          </a:p>
          <a:p>
            <a:r>
              <a:rPr lang="en-US" sz="4000" dirty="0" smtClean="0"/>
              <a:t>Provides—5</a:t>
            </a:r>
          </a:p>
          <a:p>
            <a:r>
              <a:rPr lang="en-US" sz="4000" dirty="0" smtClean="0"/>
              <a:t>Remembers his covenant—5</a:t>
            </a:r>
          </a:p>
          <a:p>
            <a:r>
              <a:rPr lang="en-US" sz="4000" dirty="0" smtClean="0"/>
              <a:t>Power—6</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Autofit/>
          </a:bodyPr>
          <a:lstStyle/>
          <a:p>
            <a:pPr algn="l"/>
            <a:r>
              <a:rPr lang="en-US" sz="3600" dirty="0" smtClean="0"/>
              <a:t>3.  </a:t>
            </a:r>
            <a:r>
              <a:rPr lang="en-US" sz="4400" b="1" i="1" dirty="0" smtClean="0">
                <a:solidFill>
                  <a:srgbClr val="FF0000"/>
                </a:solidFill>
              </a:rPr>
              <a:t>What</a:t>
            </a:r>
            <a:r>
              <a:rPr lang="en-US" sz="3600" dirty="0" smtClean="0"/>
              <a:t> should we</a:t>
            </a:r>
            <a:br>
              <a:rPr lang="en-US" sz="3600" dirty="0" smtClean="0"/>
            </a:br>
            <a:r>
              <a:rPr lang="en-US" sz="3600" dirty="0" smtClean="0"/>
              <a:t>     Praise the LORD     for?</a:t>
            </a:r>
            <a:endParaRPr lang="en-US" sz="3600" dirty="0"/>
          </a:p>
        </p:txBody>
      </p:sp>
      <p:sp>
        <p:nvSpPr>
          <p:cNvPr id="3" name="Content Placeholder 2"/>
          <p:cNvSpPr>
            <a:spLocks noGrp="1"/>
          </p:cNvSpPr>
          <p:nvPr>
            <p:ph sz="quarter" idx="1"/>
          </p:nvPr>
        </p:nvSpPr>
        <p:spPr/>
        <p:txBody>
          <a:bodyPr/>
          <a:lstStyle/>
          <a:p>
            <a:r>
              <a:rPr lang="en-US" sz="4400" dirty="0" smtClean="0"/>
              <a:t>Faithful—7</a:t>
            </a:r>
          </a:p>
          <a:p>
            <a:r>
              <a:rPr lang="en-US" sz="4400" dirty="0" smtClean="0"/>
              <a:t>Just—7</a:t>
            </a:r>
          </a:p>
          <a:p>
            <a:r>
              <a:rPr lang="en-US" sz="4400" dirty="0" smtClean="0"/>
              <a:t>Steadfast—8</a:t>
            </a:r>
          </a:p>
          <a:p>
            <a:r>
              <a:rPr lang="en-US" sz="4400" dirty="0" smtClean="0"/>
              <a:t>Faithfulness—8</a:t>
            </a:r>
          </a:p>
          <a:p>
            <a:r>
              <a:rPr lang="en-US" sz="4400" dirty="0" smtClean="0"/>
              <a:t>Uprightness—8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371600"/>
          </a:xfrm>
        </p:spPr>
        <p:txBody>
          <a:bodyPr>
            <a:noAutofit/>
          </a:bodyPr>
          <a:lstStyle/>
          <a:p>
            <a:pPr algn="l"/>
            <a:r>
              <a:rPr lang="en-US" sz="3600" dirty="0" smtClean="0"/>
              <a:t>3. </a:t>
            </a:r>
            <a:r>
              <a:rPr lang="en-US" sz="4400" dirty="0" smtClean="0"/>
              <a:t> </a:t>
            </a:r>
            <a:r>
              <a:rPr lang="en-US" sz="4400" b="1" i="1" dirty="0" smtClean="0">
                <a:solidFill>
                  <a:srgbClr val="FF0000"/>
                </a:solidFill>
              </a:rPr>
              <a:t>What</a:t>
            </a:r>
            <a:r>
              <a:rPr lang="en-US" sz="4400" dirty="0" smtClean="0"/>
              <a:t> </a:t>
            </a:r>
            <a:r>
              <a:rPr lang="en-US" sz="3600" dirty="0" smtClean="0"/>
              <a:t>should we </a:t>
            </a:r>
            <a:br>
              <a:rPr lang="en-US" sz="3600" dirty="0" smtClean="0"/>
            </a:br>
            <a:r>
              <a:rPr lang="en-US" sz="3600" dirty="0" smtClean="0"/>
              <a:t>     Praise the LORD     for?</a:t>
            </a:r>
            <a:endParaRPr lang="en-US" sz="3600" dirty="0"/>
          </a:p>
        </p:txBody>
      </p:sp>
      <p:sp>
        <p:nvSpPr>
          <p:cNvPr id="3" name="Content Placeholder 2"/>
          <p:cNvSpPr>
            <a:spLocks noGrp="1"/>
          </p:cNvSpPr>
          <p:nvPr>
            <p:ph sz="quarter" idx="1"/>
          </p:nvPr>
        </p:nvSpPr>
        <p:spPr/>
        <p:txBody>
          <a:bodyPr>
            <a:normAutofit/>
          </a:bodyPr>
          <a:lstStyle/>
          <a:p>
            <a:r>
              <a:rPr lang="en-US" sz="4400" dirty="0" smtClean="0"/>
              <a:t>He provided </a:t>
            </a:r>
            <a:r>
              <a:rPr lang="en-US" sz="4400" dirty="0" smtClean="0">
                <a:solidFill>
                  <a:srgbClr val="FF0000"/>
                </a:solidFill>
              </a:rPr>
              <a:t>redemption</a:t>
            </a:r>
            <a:r>
              <a:rPr lang="en-US" sz="4400" dirty="0" smtClean="0"/>
              <a:t> for his people—9</a:t>
            </a:r>
          </a:p>
          <a:p>
            <a:r>
              <a:rPr lang="en-US" sz="4400" dirty="0" smtClean="0"/>
              <a:t>Redemption—paying the price to free us from sin.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371600"/>
          </a:xfrm>
        </p:spPr>
        <p:txBody>
          <a:bodyPr>
            <a:noAutofit/>
          </a:bodyPr>
          <a:lstStyle/>
          <a:p>
            <a:pPr algn="l"/>
            <a:r>
              <a:rPr lang="en-US" sz="3600" dirty="0" smtClean="0"/>
              <a:t>3. </a:t>
            </a:r>
            <a:r>
              <a:rPr lang="en-US" sz="4400" dirty="0" smtClean="0"/>
              <a:t> </a:t>
            </a:r>
            <a:r>
              <a:rPr lang="en-US" sz="4400" b="1" i="1" dirty="0" smtClean="0">
                <a:solidFill>
                  <a:srgbClr val="FF0000"/>
                </a:solidFill>
              </a:rPr>
              <a:t>What</a:t>
            </a:r>
            <a:r>
              <a:rPr lang="en-US" sz="4400" dirty="0" smtClean="0"/>
              <a:t> </a:t>
            </a:r>
            <a:r>
              <a:rPr lang="en-US" sz="3600" dirty="0" smtClean="0"/>
              <a:t>should we </a:t>
            </a:r>
            <a:br>
              <a:rPr lang="en-US" sz="3600" dirty="0" smtClean="0"/>
            </a:br>
            <a:r>
              <a:rPr lang="en-US" sz="3600" dirty="0" smtClean="0"/>
              <a:t>     Praise the LORD     for?</a:t>
            </a:r>
            <a:endParaRPr lang="en-US" sz="3600" dirty="0"/>
          </a:p>
        </p:txBody>
      </p:sp>
      <p:sp>
        <p:nvSpPr>
          <p:cNvPr id="3" name="Content Placeholder 2"/>
          <p:cNvSpPr>
            <a:spLocks noGrp="1"/>
          </p:cNvSpPr>
          <p:nvPr>
            <p:ph sz="quarter" idx="1"/>
          </p:nvPr>
        </p:nvSpPr>
        <p:spPr/>
        <p:txBody>
          <a:bodyPr>
            <a:normAutofit/>
          </a:bodyPr>
          <a:lstStyle/>
          <a:p>
            <a:pPr>
              <a:buNone/>
            </a:pPr>
            <a:r>
              <a:rPr lang="en-US" sz="4400" dirty="0" smtClean="0"/>
              <a:t>     “Holy and awesome (reverend-KJV) is his name.”  ---9</a:t>
            </a:r>
          </a:p>
          <a:p>
            <a:pPr>
              <a:buNone/>
            </a:pPr>
            <a:endParaRPr lang="en-US" sz="4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400" dirty="0" smtClean="0"/>
              <a:t>Many want to skip this next step when praising the LORD…</a:t>
            </a:r>
            <a:endParaRPr lang="en-US" sz="4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4521</TotalTime>
  <Words>643</Words>
  <Application>Microsoft Office PowerPoint</Application>
  <PresentationFormat>On-screen Show (4:3)</PresentationFormat>
  <Paragraphs>68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Civic</vt:lpstr>
      <vt:lpstr>Holy and Awesome  is the LORD</vt:lpstr>
      <vt:lpstr>Hallelu Yah</vt:lpstr>
      <vt:lpstr>1.  Who is to Praise the LORD?</vt:lpstr>
      <vt:lpstr>2.  Why Praise the LORD?</vt:lpstr>
      <vt:lpstr>3.  What should we      Praise the LORD     for?</vt:lpstr>
      <vt:lpstr>3.  What should we      Praise the LORD     for?</vt:lpstr>
      <vt:lpstr>3.  What should we       Praise the LORD     for?</vt:lpstr>
      <vt:lpstr>3.  What should we       Praise the LORD     for?</vt:lpstr>
      <vt:lpstr>Slide 9</vt:lpstr>
      <vt:lpstr>4. We are to Fear the LORD—v.10</vt:lpstr>
      <vt:lpstr>4. We are to Fear the LORD—v.10</vt:lpstr>
      <vt:lpstr>Fear of the LORD</vt:lpstr>
      <vt:lpstr>Fear </vt:lpstr>
      <vt:lpstr>The Beginning of Wisdom</vt:lpstr>
      <vt:lpstr>The Beginning of Wisdom</vt:lpstr>
      <vt:lpstr>Fear of the LORD</vt:lpstr>
      <vt:lpstr>How would a healthy  Fear of the LORD change your life?</vt:lpstr>
      <vt:lpstr>Proverbs 5:21</vt:lpstr>
      <vt:lpstr>Psalm 11:4</vt:lpstr>
      <vt:lpstr>Luke 8:17</vt:lpstr>
      <vt:lpstr>2 Cor. 5:10-11</vt:lpstr>
      <vt:lpstr>Matthew 10:28</vt:lpstr>
      <vt:lpstr>Prov. 15:3</vt:lpstr>
      <vt:lpstr>2 Chron. 16:9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Holy and Awesome  is the LORD</dc:title>
  <dc:creator>Steve</dc:creator>
  <cp:lastModifiedBy>PastorSteve</cp:lastModifiedBy>
  <cp:revision>23</cp:revision>
  <dcterms:created xsi:type="dcterms:W3CDTF">2016-07-26T18:56:46Z</dcterms:created>
  <dcterms:modified xsi:type="dcterms:W3CDTF">2019-11-21T18:02:27Z</dcterms:modified>
</cp:coreProperties>
</file>