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8" r:id="rId3"/>
    <p:sldId id="279" r:id="rId4"/>
    <p:sldId id="280" r:id="rId5"/>
    <p:sldId id="281" r:id="rId6"/>
    <p:sldId id="282" r:id="rId7"/>
    <p:sldId id="283" r:id="rId8"/>
    <p:sldId id="258" r:id="rId9"/>
    <p:sldId id="284" r:id="rId10"/>
    <p:sldId id="259" r:id="rId11"/>
    <p:sldId id="260" r:id="rId12"/>
    <p:sldId id="275"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7" r:id="rId27"/>
    <p:sldId id="276" r:id="rId28"/>
    <p:sldId id="27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5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78112EA4-A025-418F-A77E-BC48DBB31723}" type="datetimeFigureOut">
              <a:rPr lang="en-US" smtClean="0"/>
              <a:pPr>
                <a:defRPr/>
              </a:pPr>
              <a:t>10/31/2019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73159EA3-484C-4DD3-940D-6B9ADE6E1B6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DA15EBA4-9445-4A97-8987-47A677975C50}" type="datetimeFigureOut">
              <a:rPr lang="en-US" smtClean="0"/>
              <a:pPr>
                <a:defRPr/>
              </a:pPr>
              <a:t>10/31/2019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4E08E56-5E2B-43A0-97A7-73BE04B5EA1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D849B851-865C-43AB-A814-A06E3313C95C}" type="datetimeFigureOut">
              <a:rPr lang="en-US" smtClean="0"/>
              <a:pPr>
                <a:defRPr/>
              </a:pPr>
              <a:t>10/31/2019</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14083E29-14CE-4CBB-84B3-99B5FC2DD6F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FBB88A97-8F96-47C2-8714-1A078991A449}" type="datetimeFigureOut">
              <a:rPr lang="en-US" smtClean="0"/>
              <a:pPr>
                <a:defRPr/>
              </a:pPr>
              <a:t>10/31/2019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9BBFA329-1D6F-4C0F-805E-4B5977CDD28C}"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253C910C-A95D-463D-B334-26B3F7B13BF5}" type="datetimeFigureOut">
              <a:rPr lang="en-US" smtClean="0"/>
              <a:pPr>
                <a:defRPr/>
              </a:pPr>
              <a:t>10/31/2019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C7889F2A-57DF-455A-8215-A4F5A188A252}"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3BD931D1-51EF-4E2A-A28F-14E9C6B28522}" type="datetimeFigureOut">
              <a:rPr lang="en-US" smtClean="0"/>
              <a:pPr>
                <a:defRPr/>
              </a:pPr>
              <a:t>10/31/2019</a:t>
            </a:fld>
            <a:endParaRPr lang="en-US"/>
          </a:p>
        </p:txBody>
      </p:sp>
      <p:sp>
        <p:nvSpPr>
          <p:cNvPr id="10" name="Slide Number Placeholder 9"/>
          <p:cNvSpPr>
            <a:spLocks noGrp="1"/>
          </p:cNvSpPr>
          <p:nvPr>
            <p:ph type="sldNum" sz="quarter" idx="16"/>
          </p:nvPr>
        </p:nvSpPr>
        <p:spPr/>
        <p:txBody>
          <a:bodyPr rtlCol="0"/>
          <a:lstStyle/>
          <a:p>
            <a:pPr>
              <a:defRPr/>
            </a:pPr>
            <a:fld id="{405E5FDD-A289-4FE1-A3C2-019C76C3DDF9}"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558A3D56-6A81-46EC-B4C3-0B2E428DE428}" type="datetimeFigureOut">
              <a:rPr lang="en-US" smtClean="0"/>
              <a:pPr>
                <a:defRPr/>
              </a:pPr>
              <a:t>10/31/2019</a:t>
            </a:fld>
            <a:endParaRPr lang="en-US"/>
          </a:p>
        </p:txBody>
      </p:sp>
      <p:sp>
        <p:nvSpPr>
          <p:cNvPr id="12" name="Slide Number Placeholder 11"/>
          <p:cNvSpPr>
            <a:spLocks noGrp="1"/>
          </p:cNvSpPr>
          <p:nvPr>
            <p:ph type="sldNum" sz="quarter" idx="16"/>
          </p:nvPr>
        </p:nvSpPr>
        <p:spPr/>
        <p:txBody>
          <a:bodyPr rtlCol="0"/>
          <a:lstStyle/>
          <a:p>
            <a:pPr>
              <a:defRPr/>
            </a:pPr>
            <a:fld id="{B8E64CE1-4859-42E1-9073-11C856CDF89C}"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9E34D0F-E422-4EA8-A3D7-F96CBD30D82F}" type="datetimeFigureOut">
              <a:rPr lang="en-US" smtClean="0"/>
              <a:pPr>
                <a:defRPr/>
              </a:pPr>
              <a:t>10/31/2019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343FAACC-AF62-490E-A9C0-ADD03ED5794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28FDAF6-5679-41B9-9BF9-565D5F86D9C0}" type="datetimeFigureOut">
              <a:rPr lang="en-US" smtClean="0"/>
              <a:pPr>
                <a:defRPr/>
              </a:pPr>
              <a:t>10/31/2019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7597EF68-9EA8-4E13-9426-21AF786EECD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8BF93A1E-326A-4C88-912A-CB5FE610F47F}" type="datetimeFigureOut">
              <a:rPr lang="en-US" smtClean="0"/>
              <a:pPr>
                <a:defRPr/>
              </a:pPr>
              <a:t>10/31/2019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C0B9676E-E67C-453A-A8FC-31F359115FEE}"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200D7D6A-93BE-484B-8255-D8648BB2186D}" type="datetimeFigureOut">
              <a:rPr lang="en-US" smtClean="0"/>
              <a:pPr>
                <a:defRPr/>
              </a:pPr>
              <a:t>10/31/2019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9A7BBC46-521F-4C7E-982F-6EB587958E97}"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72B86DB2-9042-4EC5-B9A9-116BBE032C56}" type="datetimeFigureOut">
              <a:rPr lang="en-US" smtClean="0"/>
              <a:pPr>
                <a:defRPr/>
              </a:pPr>
              <a:t>10/31/2019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A70A4A3E-6774-47C2-8C88-5EDDEF7E05A5}"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838200"/>
            <a:ext cx="7772400" cy="3733799"/>
          </a:xfrm>
        </p:spPr>
        <p:txBody>
          <a:bodyPr>
            <a:noAutofit/>
          </a:bodyPr>
          <a:lstStyle/>
          <a:p>
            <a:pPr algn="ctr"/>
            <a:r>
              <a:rPr lang="en-US" sz="9600" dirty="0" smtClean="0">
                <a:solidFill>
                  <a:schemeClr val="tx1"/>
                </a:solidFill>
                <a:latin typeface="Algerian" pitchFamily="82" charset="0"/>
              </a:rPr>
              <a:t>MATTERS OF THE HEART</a:t>
            </a:r>
            <a:endParaRPr lang="en-US" sz="9600" dirty="0" smtClean="0">
              <a:solidFill>
                <a:schemeClr val="tx1"/>
              </a:solidFill>
              <a:latin typeface="Algerian" pitchFamily="82" charset="0"/>
            </a:endParaRPr>
          </a:p>
        </p:txBody>
      </p:sp>
      <p:sp>
        <p:nvSpPr>
          <p:cNvPr id="3" name="Subtitle 2"/>
          <p:cNvSpPr>
            <a:spLocks noGrp="1"/>
          </p:cNvSpPr>
          <p:nvPr>
            <p:ph type="subTitle" idx="1"/>
          </p:nvPr>
        </p:nvSpPr>
        <p:spPr/>
        <p:txBody>
          <a:bodyPr rtlCol="0">
            <a:normAutofit fontScale="77500" lnSpcReduction="20000"/>
          </a:bodyPr>
          <a:lstStyle/>
          <a:p>
            <a:pPr fontAlgn="auto">
              <a:spcAft>
                <a:spcPts val="0"/>
              </a:spcAft>
              <a:buFont typeface="Arial" pitchFamily="34" charset="0"/>
              <a:buNone/>
              <a:defRPr/>
            </a:pPr>
            <a:r>
              <a:rPr lang="en-US" sz="6000" i="1" dirty="0" smtClean="0">
                <a:solidFill>
                  <a:schemeClr val="tx1"/>
                </a:solidFill>
              </a:rPr>
              <a:t>PSALM 51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Autofit/>
          </a:bodyPr>
          <a:lstStyle/>
          <a:p>
            <a:r>
              <a:rPr lang="en-US" sz="8800" dirty="0" smtClean="0">
                <a:solidFill>
                  <a:schemeClr val="tx1"/>
                </a:solidFill>
                <a:latin typeface="Algerian" pitchFamily="82" charset="0"/>
              </a:rPr>
              <a:t>HEART</a:t>
            </a:r>
          </a:p>
        </p:txBody>
      </p:sp>
      <p:sp>
        <p:nvSpPr>
          <p:cNvPr id="4099" name="Content Placeholder 2"/>
          <p:cNvSpPr>
            <a:spLocks noGrp="1"/>
          </p:cNvSpPr>
          <p:nvPr>
            <p:ph sz="quarter" idx="1"/>
          </p:nvPr>
        </p:nvSpPr>
        <p:spPr/>
        <p:txBody>
          <a:bodyPr>
            <a:normAutofit/>
          </a:bodyPr>
          <a:lstStyle/>
          <a:p>
            <a:r>
              <a:rPr lang="en-US" sz="3200" dirty="0" smtClean="0"/>
              <a:t>IT NEEDS TO BE: </a:t>
            </a:r>
          </a:p>
          <a:p>
            <a:r>
              <a:rPr lang="en-US" sz="4000" b="1" i="1" dirty="0" smtClean="0">
                <a:solidFill>
                  <a:srgbClr val="FF0000"/>
                </a:solidFill>
              </a:rPr>
              <a:t>REDEEMED</a:t>
            </a:r>
            <a:r>
              <a:rPr lang="en-US" sz="4000" dirty="0" smtClean="0">
                <a:solidFill>
                  <a:srgbClr val="FF0000"/>
                </a:solidFill>
              </a:rPr>
              <a:t>  </a:t>
            </a:r>
            <a:r>
              <a:rPr lang="en-US" sz="4000" dirty="0" smtClean="0"/>
              <a:t>FROM SIN, </a:t>
            </a:r>
          </a:p>
          <a:p>
            <a:r>
              <a:rPr lang="en-US" sz="4000" b="1" i="1" dirty="0" smtClean="0">
                <a:solidFill>
                  <a:srgbClr val="FF0000"/>
                </a:solidFill>
              </a:rPr>
              <a:t>RECONCILED</a:t>
            </a:r>
            <a:r>
              <a:rPr lang="en-US" sz="4000" dirty="0" smtClean="0"/>
              <a:t> TO GOD,</a:t>
            </a:r>
          </a:p>
          <a:p>
            <a:r>
              <a:rPr lang="en-US" sz="4000" b="1" i="1" dirty="0" smtClean="0">
                <a:solidFill>
                  <a:srgbClr val="FF0000"/>
                </a:solidFill>
              </a:rPr>
              <a:t>REGENERATED</a:t>
            </a:r>
            <a:r>
              <a:rPr lang="en-US" sz="4000" dirty="0" smtClean="0"/>
              <a:t> TO NEW LIFE---FROM A STONY HEART TO A FLESHY HEART.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600200"/>
          </a:xfrm>
        </p:spPr>
        <p:txBody>
          <a:bodyPr rtlCol="0">
            <a:normAutofit fontScale="90000"/>
          </a:bodyPr>
          <a:lstStyle/>
          <a:p>
            <a:pPr fontAlgn="auto">
              <a:spcAft>
                <a:spcPts val="0"/>
              </a:spcAft>
              <a:defRPr/>
            </a:pPr>
            <a:r>
              <a:rPr lang="en-US" sz="6000" dirty="0" smtClean="0"/>
              <a:t>HEART</a:t>
            </a:r>
            <a:r>
              <a:rPr lang="en-US" sz="4000" dirty="0" smtClean="0"/>
              <a:t> PROBLEMS---</a:t>
            </a:r>
            <a:r>
              <a:rPr lang="en-US" dirty="0" smtClean="0"/>
              <a:t/>
            </a:r>
            <a:br>
              <a:rPr lang="en-US" dirty="0" smtClean="0"/>
            </a:br>
            <a:endParaRPr lang="en-US" dirty="0" smtClean="0"/>
          </a:p>
        </p:txBody>
      </p:sp>
      <p:sp>
        <p:nvSpPr>
          <p:cNvPr id="5123" name="Content Placeholder 2"/>
          <p:cNvSpPr>
            <a:spLocks noGrp="1"/>
          </p:cNvSpPr>
          <p:nvPr>
            <p:ph sz="quarter" idx="1"/>
          </p:nvPr>
        </p:nvSpPr>
        <p:spPr/>
        <p:txBody>
          <a:bodyPr>
            <a:normAutofit/>
          </a:bodyPr>
          <a:lstStyle/>
          <a:p>
            <a:r>
              <a:rPr lang="en-US" sz="4000" dirty="0" smtClean="0"/>
              <a:t>Even a Christian can have </a:t>
            </a:r>
            <a:r>
              <a:rPr lang="en-US" sz="4000" b="1" i="1" dirty="0" smtClean="0">
                <a:solidFill>
                  <a:srgbClr val="FF0000"/>
                </a:solidFill>
              </a:rPr>
              <a:t>heart</a:t>
            </a:r>
            <a:r>
              <a:rPr lang="en-US" sz="4000" dirty="0" smtClean="0"/>
              <a:t> problems.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A </a:t>
            </a:r>
            <a:r>
              <a:rPr lang="en-US" sz="4400" b="1" u="sng" dirty="0" smtClean="0"/>
              <a:t>DISCOURAGED</a:t>
            </a:r>
            <a:r>
              <a:rPr lang="en-US" sz="4400" b="1" dirty="0" smtClean="0"/>
              <a:t> HEART</a:t>
            </a:r>
            <a:endParaRPr lang="en-US" sz="4400" b="1" dirty="0"/>
          </a:p>
        </p:txBody>
      </p:sp>
      <p:sp>
        <p:nvSpPr>
          <p:cNvPr id="3" name="Content Placeholder 2"/>
          <p:cNvSpPr>
            <a:spLocks noGrp="1"/>
          </p:cNvSpPr>
          <p:nvPr>
            <p:ph sz="quarter" idx="1"/>
          </p:nvPr>
        </p:nvSpPr>
        <p:spPr/>
        <p:txBody>
          <a:bodyPr>
            <a:normAutofit/>
          </a:bodyPr>
          <a:lstStyle/>
          <a:p>
            <a:r>
              <a:rPr lang="en-US" sz="3600" dirty="0" smtClean="0"/>
              <a:t>The 10 discouraging spies at Kadesh-Barnea turned the whole nation of Israel.</a:t>
            </a:r>
          </a:p>
          <a:p>
            <a:r>
              <a:rPr lang="en-US" sz="3600" dirty="0" smtClean="0"/>
              <a:t>Numbers 32:9– “They</a:t>
            </a:r>
            <a:r>
              <a:rPr lang="en-US" sz="3600" b="1" dirty="0" smtClean="0"/>
              <a:t> </a:t>
            </a:r>
            <a:r>
              <a:rPr lang="en-US" sz="3600" b="1" dirty="0" smtClean="0">
                <a:solidFill>
                  <a:srgbClr val="FF0000"/>
                </a:solidFill>
              </a:rPr>
              <a:t>discouraged the </a:t>
            </a:r>
            <a:r>
              <a:rPr lang="en-US" sz="3600" b="1" i="1" dirty="0" smtClean="0">
                <a:solidFill>
                  <a:srgbClr val="FF0000"/>
                </a:solidFill>
              </a:rPr>
              <a:t>HEART</a:t>
            </a:r>
            <a:r>
              <a:rPr lang="en-US" sz="3600" b="1" dirty="0" smtClean="0">
                <a:solidFill>
                  <a:srgbClr val="FF0000"/>
                </a:solidFill>
              </a:rPr>
              <a:t> </a:t>
            </a:r>
            <a:r>
              <a:rPr lang="en-US" sz="3600" dirty="0" smtClean="0"/>
              <a:t>of the children of Israel…” (KJV).</a:t>
            </a:r>
          </a:p>
          <a:p>
            <a:r>
              <a:rPr lang="en-US" sz="3600" dirty="0" smtClean="0"/>
              <a:t>None of the men 20 years old and up entered the promised land, “for they have not followed me </a:t>
            </a:r>
            <a:r>
              <a:rPr lang="en-US" sz="3600" b="1" dirty="0" smtClean="0">
                <a:solidFill>
                  <a:srgbClr val="FF0000"/>
                </a:solidFill>
              </a:rPr>
              <a:t>whole</a:t>
            </a:r>
            <a:r>
              <a:rPr lang="en-US" sz="3600" b="1" i="1" dirty="0" smtClean="0">
                <a:solidFill>
                  <a:srgbClr val="FF0000"/>
                </a:solidFill>
              </a:rPr>
              <a:t>heart</a:t>
            </a:r>
            <a:r>
              <a:rPr lang="en-US" sz="3600" b="1" dirty="0" smtClean="0">
                <a:solidFill>
                  <a:srgbClr val="FF0000"/>
                </a:solidFill>
              </a:rPr>
              <a:t>edly</a:t>
            </a:r>
            <a:r>
              <a:rPr lang="en-US" sz="3600"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800" b="1" u="sng" dirty="0" smtClean="0"/>
              <a:t>GRIEVING</a:t>
            </a:r>
            <a:r>
              <a:rPr lang="en-US" sz="4800" b="1" dirty="0" smtClean="0"/>
              <a:t> HEART</a:t>
            </a:r>
          </a:p>
        </p:txBody>
      </p:sp>
      <p:sp>
        <p:nvSpPr>
          <p:cNvPr id="3" name="Content Placeholder 2"/>
          <p:cNvSpPr>
            <a:spLocks noGrp="1"/>
          </p:cNvSpPr>
          <p:nvPr>
            <p:ph sz="quarter" idx="1"/>
          </p:nvPr>
        </p:nvSpPr>
        <p:spPr>
          <a:xfrm>
            <a:off x="612648" y="1600200"/>
            <a:ext cx="8153400" cy="4953000"/>
          </a:xfrm>
        </p:spPr>
        <p:txBody>
          <a:bodyPr rtlCol="0">
            <a:normAutofit fontScale="92500" lnSpcReduction="20000"/>
          </a:bodyPr>
          <a:lstStyle/>
          <a:p>
            <a:pPr fontAlgn="auto">
              <a:spcAft>
                <a:spcPts val="0"/>
              </a:spcAft>
              <a:buFont typeface="Arial" pitchFamily="34" charset="0"/>
              <a:buChar char="•"/>
              <a:defRPr/>
            </a:pPr>
            <a:r>
              <a:rPr lang="en-US" sz="3900" dirty="0" smtClean="0"/>
              <a:t>Psalm 73 the psalmist—</a:t>
            </a:r>
            <a:r>
              <a:rPr lang="en-US" sz="3900" dirty="0" err="1" smtClean="0"/>
              <a:t>Asaph</a:t>
            </a:r>
            <a:r>
              <a:rPr lang="en-US" sz="3900" dirty="0" smtClean="0"/>
              <a:t>, is struggling with “the prosperity of the wicked.”—v. 3.</a:t>
            </a:r>
          </a:p>
          <a:p>
            <a:pPr fontAlgn="auto">
              <a:spcAft>
                <a:spcPts val="0"/>
              </a:spcAft>
              <a:buFont typeface="Arial" pitchFamily="34" charset="0"/>
              <a:buChar char="•"/>
              <a:defRPr/>
            </a:pPr>
            <a:r>
              <a:rPr lang="en-US" sz="3900" dirty="0" smtClean="0"/>
              <a:t>While he struggles  he says,  “</a:t>
            </a:r>
            <a:r>
              <a:rPr lang="en-US" sz="3900" dirty="0" smtClean="0">
                <a:solidFill>
                  <a:srgbClr val="FF0000"/>
                </a:solidFill>
              </a:rPr>
              <a:t>My </a:t>
            </a:r>
            <a:r>
              <a:rPr lang="en-US" sz="3900" i="1" dirty="0" smtClean="0">
                <a:solidFill>
                  <a:srgbClr val="FF0000"/>
                </a:solidFill>
              </a:rPr>
              <a:t>heart</a:t>
            </a:r>
            <a:r>
              <a:rPr lang="en-US" sz="3900" dirty="0" smtClean="0">
                <a:solidFill>
                  <a:srgbClr val="FF0000"/>
                </a:solidFill>
              </a:rPr>
              <a:t> was grieved</a:t>
            </a:r>
            <a:r>
              <a:rPr lang="en-US" sz="3900" dirty="0" smtClean="0"/>
              <a:t> and my spirit embittered, I was senseless and ignorant; I was a brute beast before you.”—vv. 21-22.</a:t>
            </a:r>
          </a:p>
          <a:p>
            <a:pPr fontAlgn="auto">
              <a:spcAft>
                <a:spcPts val="0"/>
              </a:spcAft>
              <a:buFont typeface="Arial" pitchFamily="34" charset="0"/>
              <a:buChar char="•"/>
              <a:defRPr/>
            </a:pPr>
            <a:r>
              <a:rPr lang="en-US" sz="3900" dirty="0" smtClean="0"/>
              <a:t>My flesh and my </a:t>
            </a:r>
            <a:r>
              <a:rPr lang="en-US" sz="3900" i="1" dirty="0" smtClean="0">
                <a:solidFill>
                  <a:srgbClr val="FF0000"/>
                </a:solidFill>
              </a:rPr>
              <a:t>heart</a:t>
            </a:r>
            <a:r>
              <a:rPr lang="en-US" sz="3900" dirty="0" smtClean="0"/>
              <a:t> may fail, but God is the strength of my </a:t>
            </a:r>
            <a:r>
              <a:rPr lang="en-US" sz="3900" i="1" dirty="0" smtClean="0">
                <a:solidFill>
                  <a:srgbClr val="FF0000"/>
                </a:solidFill>
              </a:rPr>
              <a:t>heart</a:t>
            </a:r>
            <a:r>
              <a:rPr lang="en-US" sz="3900" dirty="0" smtClean="0"/>
              <a:t> and my portion forever.”—v. 26</a:t>
            </a:r>
            <a:r>
              <a:rPr lang="en-US" sz="28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Autofit/>
          </a:bodyPr>
          <a:lstStyle/>
          <a:p>
            <a:r>
              <a:rPr lang="en-US" sz="4000" b="1" u="sng" dirty="0" smtClean="0"/>
              <a:t>FEARFUL</a:t>
            </a:r>
            <a:r>
              <a:rPr lang="en-US" sz="4000" b="1" dirty="0" smtClean="0"/>
              <a:t> AND </a:t>
            </a:r>
            <a:r>
              <a:rPr lang="en-US" sz="4000" b="1" u="sng" dirty="0" smtClean="0"/>
              <a:t>FALTERING</a:t>
            </a:r>
            <a:r>
              <a:rPr lang="en-US" sz="4000" b="1" dirty="0" smtClean="0"/>
              <a:t> HEART</a:t>
            </a:r>
          </a:p>
        </p:txBody>
      </p:sp>
      <p:sp>
        <p:nvSpPr>
          <p:cNvPr id="7171" name="Content Placeholder 2"/>
          <p:cNvSpPr>
            <a:spLocks noGrp="1"/>
          </p:cNvSpPr>
          <p:nvPr>
            <p:ph sz="quarter" idx="1"/>
          </p:nvPr>
        </p:nvSpPr>
        <p:spPr/>
        <p:txBody>
          <a:bodyPr>
            <a:normAutofit/>
          </a:bodyPr>
          <a:lstStyle/>
          <a:p>
            <a:r>
              <a:rPr lang="en-US" sz="4000" dirty="0" smtClean="0"/>
              <a:t>Isaiah 21:4--- “My </a:t>
            </a:r>
            <a:r>
              <a:rPr lang="en-US" sz="4000" b="1" i="1" dirty="0" smtClean="0">
                <a:solidFill>
                  <a:srgbClr val="FF0000"/>
                </a:solidFill>
              </a:rPr>
              <a:t>heart</a:t>
            </a:r>
            <a:r>
              <a:rPr lang="en-US" sz="4000" dirty="0" smtClean="0">
                <a:solidFill>
                  <a:srgbClr val="FF0000"/>
                </a:solidFill>
              </a:rPr>
              <a:t> </a:t>
            </a:r>
            <a:r>
              <a:rPr lang="en-US" sz="4000" b="1" dirty="0" smtClean="0">
                <a:solidFill>
                  <a:srgbClr val="FF0000"/>
                </a:solidFill>
              </a:rPr>
              <a:t>falters</a:t>
            </a:r>
            <a:r>
              <a:rPr lang="en-US" sz="4000" dirty="0" smtClean="0"/>
              <a:t>, fear makes me tremble…”</a:t>
            </a:r>
          </a:p>
          <a:p>
            <a:r>
              <a:rPr lang="en-US" sz="4000" dirty="0" smtClean="0"/>
              <a:t>“Watchman, what of the night?  The watchman said, ‘The morning is coming…’”     vv. 11-12.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US" sz="4800" b="1" u="sng" dirty="0" smtClean="0"/>
              <a:t>DOUBLE</a:t>
            </a:r>
            <a:r>
              <a:rPr lang="en-US" sz="4800" b="1" dirty="0" smtClean="0"/>
              <a:t> HEART</a:t>
            </a:r>
          </a:p>
        </p:txBody>
      </p:sp>
      <p:sp>
        <p:nvSpPr>
          <p:cNvPr id="8195" name="Content Placeholder 2"/>
          <p:cNvSpPr>
            <a:spLocks noGrp="1"/>
          </p:cNvSpPr>
          <p:nvPr>
            <p:ph sz="quarter" idx="1"/>
          </p:nvPr>
        </p:nvSpPr>
        <p:spPr/>
        <p:txBody>
          <a:bodyPr>
            <a:noAutofit/>
          </a:bodyPr>
          <a:lstStyle/>
          <a:p>
            <a:r>
              <a:rPr lang="en-US" sz="4000" dirty="0" smtClean="0"/>
              <a:t>“They were not of a </a:t>
            </a:r>
            <a:r>
              <a:rPr lang="en-US" sz="4000" b="1" dirty="0" smtClean="0">
                <a:solidFill>
                  <a:srgbClr val="FF0000"/>
                </a:solidFill>
              </a:rPr>
              <a:t>double </a:t>
            </a:r>
            <a:r>
              <a:rPr lang="en-US" sz="4000" b="1" i="1" dirty="0" smtClean="0">
                <a:solidFill>
                  <a:srgbClr val="FF0000"/>
                </a:solidFill>
              </a:rPr>
              <a:t>heart</a:t>
            </a:r>
            <a:r>
              <a:rPr lang="en-US" sz="4000" dirty="0" smtClean="0"/>
              <a:t>.”       1 Chron. 12:33 KJV</a:t>
            </a:r>
          </a:p>
          <a:p>
            <a:r>
              <a:rPr lang="en-US" sz="4000" dirty="0" smtClean="0"/>
              <a:t>“All these… came with a</a:t>
            </a:r>
            <a:r>
              <a:rPr lang="en-US" sz="4000" b="1" dirty="0" smtClean="0"/>
              <a:t> </a:t>
            </a:r>
            <a:r>
              <a:rPr lang="en-US" sz="4000" b="1" dirty="0" smtClean="0">
                <a:solidFill>
                  <a:srgbClr val="FF0000"/>
                </a:solidFill>
              </a:rPr>
              <a:t>perfect </a:t>
            </a:r>
            <a:r>
              <a:rPr lang="en-US" sz="4000" b="1" i="1" dirty="0" smtClean="0">
                <a:solidFill>
                  <a:srgbClr val="FF0000"/>
                </a:solidFill>
              </a:rPr>
              <a:t>heart</a:t>
            </a:r>
            <a:r>
              <a:rPr lang="en-US" sz="4000" b="1" dirty="0" smtClean="0"/>
              <a:t>…</a:t>
            </a:r>
            <a:r>
              <a:rPr lang="en-US" sz="4000" dirty="0" smtClean="0"/>
              <a:t>of</a:t>
            </a:r>
            <a:r>
              <a:rPr lang="en-US" sz="4000" b="1" dirty="0" smtClean="0"/>
              <a:t> </a:t>
            </a:r>
            <a:r>
              <a:rPr lang="en-US" sz="4000" b="1" dirty="0" smtClean="0">
                <a:solidFill>
                  <a:srgbClr val="FF0000"/>
                </a:solidFill>
              </a:rPr>
              <a:t>one</a:t>
            </a:r>
            <a:r>
              <a:rPr lang="en-US" sz="4000" b="1" dirty="0" smtClean="0"/>
              <a:t> </a:t>
            </a:r>
            <a:r>
              <a:rPr lang="en-US" sz="4000" b="1" i="1" dirty="0" smtClean="0">
                <a:solidFill>
                  <a:srgbClr val="FF0000"/>
                </a:solidFill>
              </a:rPr>
              <a:t>heart</a:t>
            </a:r>
            <a:r>
              <a:rPr lang="en-US" sz="4000" b="1" dirty="0" smtClean="0"/>
              <a:t> </a:t>
            </a:r>
            <a:r>
              <a:rPr lang="en-US" sz="4000" dirty="0" smtClean="0"/>
              <a:t>to make David king.”  12:38.</a:t>
            </a:r>
          </a:p>
          <a:p>
            <a:r>
              <a:rPr lang="en-US" sz="4000" dirty="0" smtClean="0"/>
              <a:t>“Undivided loyalty,”  “fully determined,”  “of one mind.”  NIV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Autofit/>
          </a:bodyPr>
          <a:lstStyle/>
          <a:p>
            <a:r>
              <a:rPr lang="en-US" sz="4400" b="1" u="sng" dirty="0" smtClean="0"/>
              <a:t>PERVERSE</a:t>
            </a:r>
            <a:r>
              <a:rPr lang="en-US" sz="4400" b="1" dirty="0" smtClean="0"/>
              <a:t> AND </a:t>
            </a:r>
            <a:r>
              <a:rPr lang="en-US" sz="4400" b="1" u="sng" dirty="0" smtClean="0"/>
              <a:t>PROUD</a:t>
            </a:r>
            <a:r>
              <a:rPr lang="en-US" sz="4400" b="1" dirty="0" smtClean="0"/>
              <a:t> HEART</a:t>
            </a:r>
          </a:p>
        </p:txBody>
      </p:sp>
      <p:sp>
        <p:nvSpPr>
          <p:cNvPr id="9219" name="Content Placeholder 2"/>
          <p:cNvSpPr>
            <a:spLocks noGrp="1"/>
          </p:cNvSpPr>
          <p:nvPr>
            <p:ph sz="quarter" idx="1"/>
          </p:nvPr>
        </p:nvSpPr>
        <p:spPr/>
        <p:txBody>
          <a:bodyPr>
            <a:noAutofit/>
          </a:bodyPr>
          <a:lstStyle/>
          <a:p>
            <a:r>
              <a:rPr lang="en-US" sz="4000" dirty="0" smtClean="0"/>
              <a:t>Ps. 101:4-5--- “Men of </a:t>
            </a:r>
            <a:r>
              <a:rPr lang="en-US" sz="4000" b="1" dirty="0" smtClean="0">
                <a:solidFill>
                  <a:srgbClr val="FF0000"/>
                </a:solidFill>
              </a:rPr>
              <a:t>perverse </a:t>
            </a:r>
            <a:r>
              <a:rPr lang="en-US" sz="4000" b="1" i="1" dirty="0" smtClean="0">
                <a:solidFill>
                  <a:srgbClr val="FF0000"/>
                </a:solidFill>
              </a:rPr>
              <a:t>heart</a:t>
            </a:r>
            <a:r>
              <a:rPr lang="en-US" sz="4000" b="1" dirty="0" smtClean="0">
                <a:solidFill>
                  <a:srgbClr val="FF0000"/>
                </a:solidFill>
              </a:rPr>
              <a:t> </a:t>
            </a:r>
            <a:r>
              <a:rPr lang="en-US" sz="4000" dirty="0" smtClean="0"/>
              <a:t>shall be far from me; I will have nothing to do with evil…whoever has haughty eyes and a </a:t>
            </a:r>
            <a:r>
              <a:rPr lang="en-US" sz="4000" b="1" dirty="0" smtClean="0">
                <a:solidFill>
                  <a:srgbClr val="FF0000"/>
                </a:solidFill>
              </a:rPr>
              <a:t>proud</a:t>
            </a:r>
            <a:r>
              <a:rPr lang="en-US" sz="4000" dirty="0" smtClean="0"/>
              <a:t> </a:t>
            </a:r>
            <a:r>
              <a:rPr lang="en-US" sz="4000" b="1" i="1" dirty="0" smtClean="0">
                <a:solidFill>
                  <a:srgbClr val="FF0000"/>
                </a:solidFill>
              </a:rPr>
              <a:t>heart</a:t>
            </a:r>
            <a:r>
              <a:rPr lang="en-US" sz="4000" dirty="0" smtClean="0"/>
              <a:t>, him will I not endure.”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checkerboard(across)">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r>
              <a:rPr lang="en-US" sz="5400" b="1" u="sng" dirty="0" smtClean="0"/>
              <a:t>STUBBORN</a:t>
            </a:r>
            <a:r>
              <a:rPr lang="en-US" sz="5400" b="1" dirty="0" smtClean="0"/>
              <a:t> HEART</a:t>
            </a:r>
          </a:p>
        </p:txBody>
      </p:sp>
      <p:sp>
        <p:nvSpPr>
          <p:cNvPr id="10243" name="Content Placeholder 2"/>
          <p:cNvSpPr>
            <a:spLocks noGrp="1"/>
          </p:cNvSpPr>
          <p:nvPr>
            <p:ph sz="quarter" idx="1"/>
          </p:nvPr>
        </p:nvSpPr>
        <p:spPr/>
        <p:txBody>
          <a:bodyPr>
            <a:noAutofit/>
          </a:bodyPr>
          <a:lstStyle/>
          <a:p>
            <a:r>
              <a:rPr lang="en-US" sz="3600" dirty="0" smtClean="0"/>
              <a:t>Mark 3:5-6---Jesus “looked around at them in anger and, deeply distressed at their </a:t>
            </a:r>
            <a:r>
              <a:rPr lang="en-US" sz="3600" b="1" dirty="0" smtClean="0">
                <a:solidFill>
                  <a:srgbClr val="FF0000"/>
                </a:solidFill>
              </a:rPr>
              <a:t>stubborn</a:t>
            </a:r>
            <a:r>
              <a:rPr lang="en-US" sz="3600" b="1" dirty="0" smtClean="0"/>
              <a:t> </a:t>
            </a:r>
            <a:r>
              <a:rPr lang="en-US" sz="3600" b="1" i="1" dirty="0" smtClean="0">
                <a:solidFill>
                  <a:srgbClr val="FF0000"/>
                </a:solidFill>
              </a:rPr>
              <a:t>hearts</a:t>
            </a:r>
            <a:r>
              <a:rPr lang="en-US" sz="3600" dirty="0" smtClean="0"/>
              <a:t>, said to the man, “Stretch out your hand.”  He stretched it out, and his hand was completely restored.  Then the Pharisees went out and began  to plot with the Herodians how they might kill 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checkerboard(across)">
                                      <p:cBhvr>
                                        <p:cTn id="7" dur="5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r>
              <a:rPr lang="en-US" sz="4400" b="1" u="sng" dirty="0" smtClean="0"/>
              <a:t>UNREPENTANT</a:t>
            </a:r>
            <a:r>
              <a:rPr lang="en-US" sz="4400" b="1" dirty="0" smtClean="0"/>
              <a:t> HEART</a:t>
            </a:r>
          </a:p>
        </p:txBody>
      </p:sp>
      <p:sp>
        <p:nvSpPr>
          <p:cNvPr id="11267" name="Content Placeholder 2"/>
          <p:cNvSpPr>
            <a:spLocks noGrp="1"/>
          </p:cNvSpPr>
          <p:nvPr>
            <p:ph sz="quarter" idx="1"/>
          </p:nvPr>
        </p:nvSpPr>
        <p:spPr/>
        <p:txBody>
          <a:bodyPr>
            <a:normAutofit/>
          </a:bodyPr>
          <a:lstStyle/>
          <a:p>
            <a:r>
              <a:rPr lang="en-US" sz="4000" dirty="0" smtClean="0"/>
              <a:t>Romans 2:5---”But because of your stubbornness and your </a:t>
            </a:r>
            <a:r>
              <a:rPr lang="en-US" sz="4000" b="1" dirty="0" smtClean="0">
                <a:solidFill>
                  <a:srgbClr val="FF0000"/>
                </a:solidFill>
              </a:rPr>
              <a:t>unrepentant</a:t>
            </a:r>
            <a:r>
              <a:rPr lang="en-US" sz="4000" dirty="0" smtClean="0">
                <a:solidFill>
                  <a:srgbClr val="FF0000"/>
                </a:solidFill>
              </a:rPr>
              <a:t> </a:t>
            </a:r>
            <a:r>
              <a:rPr lang="en-US" sz="4000" b="1" i="1" dirty="0" smtClean="0">
                <a:solidFill>
                  <a:srgbClr val="FF0000"/>
                </a:solidFill>
              </a:rPr>
              <a:t>heart</a:t>
            </a:r>
            <a:r>
              <a:rPr lang="en-US" sz="4000" dirty="0" smtClean="0"/>
              <a:t>, you are storing up wrath against yourself for the day of God’s wrath, when his righteous judgment will be revealed.”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checkerboard(across)">
                                      <p:cBhvr>
                                        <p:cTn id="7" dur="5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4400" b="1" dirty="0" smtClean="0"/>
              <a:t>GOD’S ANSWERS </a:t>
            </a:r>
            <a:r>
              <a:rPr lang="en-US" sz="4000" dirty="0" smtClean="0"/>
              <a:t/>
            </a:r>
            <a:br>
              <a:rPr lang="en-US" sz="4000" dirty="0" smtClean="0"/>
            </a:br>
            <a:r>
              <a:rPr lang="en-US" dirty="0" smtClean="0"/>
              <a:t>TO HEART PROBLEMS</a:t>
            </a:r>
          </a:p>
        </p:txBody>
      </p:sp>
      <p:sp>
        <p:nvSpPr>
          <p:cNvPr id="12291" name="Content Placeholder 2"/>
          <p:cNvSpPr>
            <a:spLocks noGrp="1"/>
          </p:cNvSpPr>
          <p:nvPr>
            <p:ph sz="quarter" idx="1"/>
          </p:nvPr>
        </p:nvSpPr>
        <p:spPr/>
        <p:txBody>
          <a:bodyPr>
            <a:normAutofit/>
          </a:bodyPr>
          <a:lstStyle/>
          <a:p>
            <a:r>
              <a:rPr lang="en-US" sz="4800" dirty="0" smtClean="0"/>
              <a:t>W</a:t>
            </a:r>
            <a:r>
              <a:rPr lang="en-US" sz="3200" dirty="0" smtClean="0"/>
              <a:t>HAT DID </a:t>
            </a:r>
            <a:r>
              <a:rPr lang="en-US" sz="3200" u="sng" dirty="0" smtClean="0">
                <a:solidFill>
                  <a:schemeClr val="accent1"/>
                </a:solidFill>
              </a:rPr>
              <a:t>DAVID</a:t>
            </a:r>
            <a:r>
              <a:rPr lang="en-US" sz="3200" dirty="0" smtClean="0"/>
              <a:t> DO?</a:t>
            </a:r>
          </a:p>
          <a:p>
            <a:r>
              <a:rPr lang="en-US" sz="3600" dirty="0" smtClean="0"/>
              <a:t>Psalm 51:17--- “The sacrifices of God are a broken spirit; </a:t>
            </a:r>
            <a:r>
              <a:rPr lang="en-US" sz="3600" b="1" dirty="0" smtClean="0">
                <a:solidFill>
                  <a:srgbClr val="FF0000"/>
                </a:solidFill>
              </a:rPr>
              <a:t>a broken and contrite</a:t>
            </a:r>
            <a:r>
              <a:rPr lang="en-US" sz="3600" dirty="0" smtClean="0">
                <a:solidFill>
                  <a:srgbClr val="FF0000"/>
                </a:solidFill>
              </a:rPr>
              <a:t> </a:t>
            </a:r>
            <a:r>
              <a:rPr lang="en-US" sz="3600" b="1" i="1" dirty="0" smtClean="0">
                <a:solidFill>
                  <a:srgbClr val="FF0000"/>
                </a:solidFill>
              </a:rPr>
              <a:t>heart</a:t>
            </a:r>
            <a:r>
              <a:rPr lang="en-US" sz="3600" dirty="0" smtClean="0"/>
              <a:t>, O God, you will not despise.”</a:t>
            </a:r>
          </a:p>
          <a:p>
            <a:r>
              <a:rPr lang="en-US" sz="3600" dirty="0" smtClean="0"/>
              <a:t>“Create in me a </a:t>
            </a:r>
            <a:r>
              <a:rPr lang="en-US" sz="3600" b="1" dirty="0" smtClean="0">
                <a:solidFill>
                  <a:srgbClr val="FF0000"/>
                </a:solidFill>
              </a:rPr>
              <a:t>pure</a:t>
            </a:r>
            <a:r>
              <a:rPr lang="en-US" sz="3600" dirty="0" smtClean="0">
                <a:solidFill>
                  <a:srgbClr val="FF0000"/>
                </a:solidFill>
              </a:rPr>
              <a:t> </a:t>
            </a:r>
            <a:r>
              <a:rPr lang="en-US" sz="3600" b="1" i="1" dirty="0" smtClean="0">
                <a:solidFill>
                  <a:srgbClr val="FF0000"/>
                </a:solidFill>
              </a:rPr>
              <a:t>heart</a:t>
            </a:r>
            <a:r>
              <a:rPr lang="en-US" sz="3600" dirty="0" smtClean="0"/>
              <a:t>, O God, and renew a steadfast spirit within me.”  v.10.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ox(in)">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box(in)">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box(in)">
                                      <p:cBhvr>
                                        <p:cTn id="17"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FF0000"/>
                </a:solidFill>
              </a:rPr>
              <a:t>PSALM 51</a:t>
            </a:r>
            <a:endParaRPr lang="en-US" sz="6000" dirty="0">
              <a:solidFill>
                <a:srgbClr val="FF0000"/>
              </a:solidFill>
            </a:endParaRPr>
          </a:p>
        </p:txBody>
      </p:sp>
      <p:sp>
        <p:nvSpPr>
          <p:cNvPr id="3" name="Content Placeholder 2"/>
          <p:cNvSpPr>
            <a:spLocks noGrp="1"/>
          </p:cNvSpPr>
          <p:nvPr>
            <p:ph idx="1"/>
          </p:nvPr>
        </p:nvSpPr>
        <p:spPr>
          <a:solidFill>
            <a:schemeClr val="accent2"/>
          </a:solidFill>
          <a:ln>
            <a:solidFill>
              <a:srgbClr val="FFFF00"/>
            </a:solidFill>
          </a:ln>
        </p:spPr>
        <p:txBody>
          <a:bodyPr>
            <a:normAutofit/>
          </a:bodyPr>
          <a:lstStyle/>
          <a:p>
            <a:pPr>
              <a:buNone/>
            </a:pPr>
            <a:r>
              <a:rPr lang="en-US" sz="3600" dirty="0" smtClean="0"/>
              <a:t> “For the director of music.  A psalm of David.  When the prophet Nathan came to him after David had committed adultery with Bathsheba.”</a:t>
            </a:r>
          </a:p>
          <a:p>
            <a:r>
              <a:rPr lang="en-US" sz="3600" dirty="0" smtClean="0"/>
              <a:t>Those words are actually verses 1 &amp; 2 in the original Hebrew!</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sz="4800" dirty="0" smtClean="0"/>
              <a:t>What did </a:t>
            </a:r>
            <a:r>
              <a:rPr lang="en-US" sz="4800" u="sng" dirty="0" smtClean="0">
                <a:solidFill>
                  <a:schemeClr val="accent1"/>
                </a:solidFill>
              </a:rPr>
              <a:t>David</a:t>
            </a:r>
            <a:r>
              <a:rPr lang="en-US" sz="4800" dirty="0" smtClean="0"/>
              <a:t> do?</a:t>
            </a:r>
          </a:p>
        </p:txBody>
      </p:sp>
      <p:sp>
        <p:nvSpPr>
          <p:cNvPr id="13315" name="Content Placeholder 2"/>
          <p:cNvSpPr>
            <a:spLocks noGrp="1"/>
          </p:cNvSpPr>
          <p:nvPr>
            <p:ph sz="quarter" idx="1"/>
          </p:nvPr>
        </p:nvSpPr>
        <p:spPr/>
        <p:txBody>
          <a:bodyPr>
            <a:noAutofit/>
          </a:bodyPr>
          <a:lstStyle/>
          <a:p>
            <a:r>
              <a:rPr lang="en-US" sz="3600" dirty="0" smtClean="0"/>
              <a:t>“Have mercy on me, O God, according to your unfailing love;  according to your great compassion </a:t>
            </a:r>
            <a:r>
              <a:rPr lang="en-US" sz="3600" b="1" dirty="0" smtClean="0">
                <a:solidFill>
                  <a:srgbClr val="FF0000"/>
                </a:solidFill>
              </a:rPr>
              <a:t>blot out </a:t>
            </a:r>
            <a:r>
              <a:rPr lang="en-US" sz="3600" dirty="0" smtClean="0"/>
              <a:t>my transgressions.  </a:t>
            </a:r>
            <a:r>
              <a:rPr lang="en-US" sz="3600" b="1" dirty="0" smtClean="0">
                <a:solidFill>
                  <a:srgbClr val="FF0000"/>
                </a:solidFill>
              </a:rPr>
              <a:t>Wash away </a:t>
            </a:r>
            <a:r>
              <a:rPr lang="en-US" sz="3600" dirty="0" smtClean="0"/>
              <a:t>all my iniquity and </a:t>
            </a:r>
            <a:r>
              <a:rPr lang="en-US" sz="3600" b="1" dirty="0" smtClean="0">
                <a:solidFill>
                  <a:srgbClr val="FF0000"/>
                </a:solidFill>
              </a:rPr>
              <a:t>cleanse me </a:t>
            </a:r>
            <a:r>
              <a:rPr lang="en-US" sz="3600" dirty="0" smtClean="0"/>
              <a:t>from my sin.”  Psalm 51:1-2.</a:t>
            </a:r>
          </a:p>
          <a:p>
            <a:r>
              <a:rPr lang="en-US" sz="3600" dirty="0" smtClean="0"/>
              <a:t>“</a:t>
            </a:r>
            <a:r>
              <a:rPr lang="en-US" sz="3600" b="1" dirty="0" smtClean="0">
                <a:solidFill>
                  <a:srgbClr val="FF0000"/>
                </a:solidFill>
              </a:rPr>
              <a:t>Cleanse me </a:t>
            </a:r>
            <a:r>
              <a:rPr lang="en-US" sz="3600" dirty="0" smtClean="0"/>
              <a:t>with hyssop, and I will be clean; </a:t>
            </a:r>
            <a:r>
              <a:rPr lang="en-US" sz="3600" b="1" dirty="0" smtClean="0">
                <a:solidFill>
                  <a:srgbClr val="FF0000"/>
                </a:solidFill>
              </a:rPr>
              <a:t>wash me</a:t>
            </a:r>
            <a:r>
              <a:rPr lang="en-US" sz="3600" dirty="0" smtClean="0"/>
              <a:t>, and I will be whiter than snow.” v. 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ox(in)">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box(in)">
                                      <p:cBhvr>
                                        <p:cTn id="12"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r>
              <a:rPr lang="en-US" sz="4800" dirty="0" smtClean="0"/>
              <a:t>What did </a:t>
            </a:r>
            <a:r>
              <a:rPr lang="en-US" sz="4800" u="sng" dirty="0" smtClean="0">
                <a:solidFill>
                  <a:schemeClr val="accent1"/>
                </a:solidFill>
              </a:rPr>
              <a:t>Pharaoh</a:t>
            </a:r>
            <a:r>
              <a:rPr lang="en-US" sz="4800" dirty="0" smtClean="0"/>
              <a:t> do?</a:t>
            </a:r>
          </a:p>
        </p:txBody>
      </p:sp>
      <p:sp>
        <p:nvSpPr>
          <p:cNvPr id="14339" name="Content Placeholder 2"/>
          <p:cNvSpPr>
            <a:spLocks noGrp="1"/>
          </p:cNvSpPr>
          <p:nvPr>
            <p:ph sz="quarter" idx="1"/>
          </p:nvPr>
        </p:nvSpPr>
        <p:spPr/>
        <p:txBody>
          <a:bodyPr>
            <a:normAutofit/>
          </a:bodyPr>
          <a:lstStyle/>
          <a:p>
            <a:r>
              <a:rPr lang="en-US" sz="4000" dirty="0" smtClean="0"/>
              <a:t>Exodus 8:15--- “But when Pharaoh saw that there was relief, he </a:t>
            </a:r>
            <a:r>
              <a:rPr lang="en-US" sz="4000" b="1" dirty="0" smtClean="0">
                <a:solidFill>
                  <a:srgbClr val="FF0000"/>
                </a:solidFill>
              </a:rPr>
              <a:t>hardened his </a:t>
            </a:r>
            <a:r>
              <a:rPr lang="en-US" sz="4000" b="1" i="1" dirty="0" smtClean="0">
                <a:solidFill>
                  <a:srgbClr val="FF0000"/>
                </a:solidFill>
              </a:rPr>
              <a:t>heart</a:t>
            </a:r>
            <a:r>
              <a:rPr lang="en-US" sz="4000" b="1" dirty="0" smtClean="0">
                <a:solidFill>
                  <a:srgbClr val="FF0000"/>
                </a:solidFill>
              </a:rPr>
              <a:t> </a:t>
            </a:r>
            <a:r>
              <a:rPr lang="en-US" sz="4000" dirty="0" smtClean="0"/>
              <a:t>and would not listen to Moses and Aaron, just as the LORD had said.”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linds(horizontal)">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will </a:t>
            </a:r>
            <a:r>
              <a:rPr lang="en-US" sz="5400" b="1" u="sng" dirty="0" smtClean="0">
                <a:solidFill>
                  <a:schemeClr val="accent1"/>
                </a:solidFill>
              </a:rPr>
              <a:t>you</a:t>
            </a:r>
            <a:r>
              <a:rPr lang="en-US" sz="5400" dirty="0" smtClean="0"/>
              <a:t> do?</a:t>
            </a:r>
            <a:endParaRPr lang="en-US" sz="5400" dirty="0"/>
          </a:p>
        </p:txBody>
      </p:sp>
      <p:sp>
        <p:nvSpPr>
          <p:cNvPr id="3" name="Content Placeholder 2"/>
          <p:cNvSpPr>
            <a:spLocks noGrp="1"/>
          </p:cNvSpPr>
          <p:nvPr>
            <p:ph sz="quarter" idx="1"/>
          </p:nvPr>
        </p:nvSpPr>
        <p:spPr/>
        <p:txBody>
          <a:bodyPr>
            <a:normAutofit/>
          </a:bodyPr>
          <a:lstStyle/>
          <a:p>
            <a:r>
              <a:rPr lang="en-US" sz="5400" dirty="0" smtClean="0">
                <a:solidFill>
                  <a:schemeClr val="accent1"/>
                </a:solidFill>
              </a:rPr>
              <a:t>In </a:t>
            </a:r>
            <a:r>
              <a:rPr lang="en-US" sz="5400" u="sng" dirty="0" smtClean="0">
                <a:solidFill>
                  <a:schemeClr val="accent1"/>
                </a:solidFill>
              </a:rPr>
              <a:t>business</a:t>
            </a:r>
            <a:r>
              <a:rPr lang="en-US" sz="3200" dirty="0" smtClean="0"/>
              <a:t>—</a:t>
            </a:r>
          </a:p>
          <a:p>
            <a:r>
              <a:rPr lang="en-US" sz="4000" dirty="0" smtClean="0"/>
              <a:t> “Doing the will of God from your </a:t>
            </a:r>
            <a:r>
              <a:rPr lang="en-US" sz="4000" b="1" i="1" dirty="0" smtClean="0">
                <a:solidFill>
                  <a:srgbClr val="FF0000"/>
                </a:solidFill>
              </a:rPr>
              <a:t>heart</a:t>
            </a:r>
            <a:r>
              <a:rPr lang="en-US" sz="4000" dirty="0" smtClean="0"/>
              <a:t>.”--- Eph. 6:6.</a:t>
            </a:r>
          </a:p>
          <a:p>
            <a:r>
              <a:rPr lang="en-US" sz="4000" dirty="0" smtClean="0"/>
              <a:t>“The wise in </a:t>
            </a:r>
            <a:r>
              <a:rPr lang="en-US" sz="4000" b="1" i="1" dirty="0" smtClean="0">
                <a:solidFill>
                  <a:srgbClr val="FF0000"/>
                </a:solidFill>
              </a:rPr>
              <a:t>heart</a:t>
            </a:r>
            <a:r>
              <a:rPr lang="en-US" sz="4000" dirty="0" smtClean="0"/>
              <a:t> accept commands.” ---Prov. 10:8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will </a:t>
            </a:r>
            <a:r>
              <a:rPr lang="en-US" sz="5400" b="1" u="sng" dirty="0" smtClean="0"/>
              <a:t>you</a:t>
            </a:r>
            <a:r>
              <a:rPr lang="en-US" sz="5400" dirty="0" smtClean="0"/>
              <a:t> do?</a:t>
            </a:r>
            <a:endParaRPr lang="en-US" sz="5400" dirty="0"/>
          </a:p>
        </p:txBody>
      </p:sp>
      <p:sp>
        <p:nvSpPr>
          <p:cNvPr id="3" name="Content Placeholder 2"/>
          <p:cNvSpPr>
            <a:spLocks noGrp="1"/>
          </p:cNvSpPr>
          <p:nvPr>
            <p:ph sz="quarter" idx="1"/>
          </p:nvPr>
        </p:nvSpPr>
        <p:spPr/>
        <p:txBody>
          <a:bodyPr>
            <a:normAutofit lnSpcReduction="10000"/>
          </a:bodyPr>
          <a:lstStyle/>
          <a:p>
            <a:r>
              <a:rPr lang="en-US" sz="5400" dirty="0" smtClean="0">
                <a:solidFill>
                  <a:schemeClr val="accent1"/>
                </a:solidFill>
              </a:rPr>
              <a:t>In the</a:t>
            </a:r>
            <a:r>
              <a:rPr lang="en-US" sz="5400" u="sng" dirty="0" smtClean="0">
                <a:solidFill>
                  <a:schemeClr val="accent1"/>
                </a:solidFill>
              </a:rPr>
              <a:t> affairs of life-</a:t>
            </a:r>
            <a:r>
              <a:rPr lang="en-US" sz="5400" dirty="0" smtClean="0"/>
              <a:t>--</a:t>
            </a:r>
          </a:p>
          <a:p>
            <a:r>
              <a:rPr lang="en-US" sz="3600" dirty="0" smtClean="0"/>
              <a:t> “Mary treasured up all these things and pondered them in her </a:t>
            </a:r>
            <a:r>
              <a:rPr lang="en-US" sz="3600" b="1" i="1" dirty="0" smtClean="0">
                <a:solidFill>
                  <a:srgbClr val="FF0000"/>
                </a:solidFill>
              </a:rPr>
              <a:t>heart</a:t>
            </a:r>
            <a:r>
              <a:rPr lang="en-US" sz="3600" dirty="0" smtClean="0"/>
              <a:t>.”  ---- Luke 2:19.</a:t>
            </a:r>
          </a:p>
          <a:p>
            <a:r>
              <a:rPr lang="en-US" sz="3600" dirty="0" smtClean="0"/>
              <a:t>“Trust in the LORD with all your </a:t>
            </a:r>
            <a:r>
              <a:rPr lang="en-US" sz="3600" b="1" i="1" dirty="0" smtClean="0">
                <a:solidFill>
                  <a:srgbClr val="FF0000"/>
                </a:solidFill>
              </a:rPr>
              <a:t>heart</a:t>
            </a:r>
            <a:r>
              <a:rPr lang="en-US" sz="3600" dirty="0" smtClean="0"/>
              <a:t> and lean not on your own understanding; in all your ways acknowledge him, and he will make your paths straight.” --- Prov. 3:5-6.</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will </a:t>
            </a:r>
            <a:r>
              <a:rPr lang="en-US" sz="5400" b="1" u="sng" dirty="0" smtClean="0"/>
              <a:t>you</a:t>
            </a:r>
            <a:r>
              <a:rPr lang="en-US" sz="5400" dirty="0" smtClean="0"/>
              <a:t> do?</a:t>
            </a:r>
            <a:endParaRPr lang="en-US" sz="5400" dirty="0"/>
          </a:p>
        </p:txBody>
      </p:sp>
      <p:sp>
        <p:nvSpPr>
          <p:cNvPr id="3" name="Content Placeholder 2"/>
          <p:cNvSpPr>
            <a:spLocks noGrp="1"/>
          </p:cNvSpPr>
          <p:nvPr>
            <p:ph sz="quarter" idx="1"/>
          </p:nvPr>
        </p:nvSpPr>
        <p:spPr/>
        <p:txBody>
          <a:bodyPr/>
          <a:lstStyle/>
          <a:p>
            <a:r>
              <a:rPr lang="en-US" sz="5400" dirty="0" smtClean="0">
                <a:solidFill>
                  <a:schemeClr val="accent1"/>
                </a:solidFill>
              </a:rPr>
              <a:t>When things </a:t>
            </a:r>
            <a:r>
              <a:rPr lang="en-US" sz="5400" u="sng" dirty="0" smtClean="0">
                <a:solidFill>
                  <a:schemeClr val="accent1"/>
                </a:solidFill>
              </a:rPr>
              <a:t>go wrong</a:t>
            </a:r>
            <a:r>
              <a:rPr lang="en-US" sz="5400" u="sng" dirty="0" smtClean="0"/>
              <a:t>-</a:t>
            </a:r>
            <a:r>
              <a:rPr lang="en-US" sz="5400" dirty="0" smtClean="0"/>
              <a:t>--</a:t>
            </a:r>
          </a:p>
          <a:p>
            <a:r>
              <a:rPr lang="en-US" sz="3200" dirty="0" smtClean="0"/>
              <a:t> </a:t>
            </a:r>
            <a:r>
              <a:rPr lang="en-US" sz="4000" dirty="0" smtClean="0"/>
              <a:t>“He was glad and encouraged them all to remain true to the Lord with all their </a:t>
            </a:r>
            <a:r>
              <a:rPr lang="en-US" sz="4000" b="1" i="1" dirty="0" smtClean="0">
                <a:solidFill>
                  <a:srgbClr val="FF0000"/>
                </a:solidFill>
              </a:rPr>
              <a:t>hearts</a:t>
            </a:r>
            <a:r>
              <a:rPr lang="en-US" sz="4000" dirty="0" smtClean="0"/>
              <a:t>.”  --- Acts 11:23.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will </a:t>
            </a:r>
            <a:r>
              <a:rPr lang="en-US" sz="5400" b="1" u="sng" dirty="0" smtClean="0"/>
              <a:t>you</a:t>
            </a:r>
            <a:r>
              <a:rPr lang="en-US" sz="5400" dirty="0" smtClean="0"/>
              <a:t> do?</a:t>
            </a:r>
            <a:endParaRPr lang="en-US" sz="5400" dirty="0"/>
          </a:p>
        </p:txBody>
      </p:sp>
      <p:sp>
        <p:nvSpPr>
          <p:cNvPr id="3" name="Content Placeholder 2"/>
          <p:cNvSpPr>
            <a:spLocks noGrp="1"/>
          </p:cNvSpPr>
          <p:nvPr>
            <p:ph sz="quarter" idx="1"/>
          </p:nvPr>
        </p:nvSpPr>
        <p:spPr/>
        <p:txBody>
          <a:bodyPr>
            <a:normAutofit/>
          </a:bodyPr>
          <a:lstStyle/>
          <a:p>
            <a:r>
              <a:rPr lang="en-US" sz="5400" u="sng" dirty="0" smtClean="0">
                <a:solidFill>
                  <a:schemeClr val="accent1"/>
                </a:solidFill>
              </a:rPr>
              <a:t>Obeying</a:t>
            </a:r>
            <a:r>
              <a:rPr lang="en-US" sz="5400" dirty="0" smtClean="0">
                <a:solidFill>
                  <a:schemeClr val="accent1"/>
                </a:solidFill>
              </a:rPr>
              <a:t> God’s Word---</a:t>
            </a:r>
          </a:p>
          <a:p>
            <a:r>
              <a:rPr lang="en-US" sz="3200" dirty="0" smtClean="0"/>
              <a:t> </a:t>
            </a:r>
            <a:r>
              <a:rPr lang="en-US" sz="3600" dirty="0" smtClean="0"/>
              <a:t>“Bind them upon your </a:t>
            </a:r>
            <a:r>
              <a:rPr lang="en-US" sz="3600" b="1" i="1" dirty="0" smtClean="0">
                <a:solidFill>
                  <a:srgbClr val="FF0000"/>
                </a:solidFill>
              </a:rPr>
              <a:t>heart</a:t>
            </a:r>
            <a:r>
              <a:rPr lang="en-US" sz="3600" dirty="0" smtClean="0"/>
              <a:t> forever; fasten them around your neck.  When your walk, they will guide you; when you sleep, they will watch over you; when you awake, they will speak to you.”          Prov. 6:21-22.</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WHAT WILL </a:t>
            </a:r>
            <a:r>
              <a:rPr lang="en-US" sz="4000" b="1" u="sng" dirty="0" smtClean="0"/>
              <a:t>YOU</a:t>
            </a:r>
            <a:r>
              <a:rPr lang="en-US" sz="4000" b="1" dirty="0" smtClean="0"/>
              <a:t> DO?</a:t>
            </a:r>
            <a:endParaRPr lang="en-US" sz="4000" b="1" dirty="0"/>
          </a:p>
        </p:txBody>
      </p:sp>
      <p:sp>
        <p:nvSpPr>
          <p:cNvPr id="3" name="Content Placeholder 2"/>
          <p:cNvSpPr>
            <a:spLocks noGrp="1"/>
          </p:cNvSpPr>
          <p:nvPr>
            <p:ph sz="quarter" idx="1"/>
          </p:nvPr>
        </p:nvSpPr>
        <p:spPr/>
        <p:txBody>
          <a:bodyPr>
            <a:normAutofit/>
          </a:bodyPr>
          <a:lstStyle/>
          <a:p>
            <a:r>
              <a:rPr lang="en-US" sz="5400" dirty="0" smtClean="0">
                <a:solidFill>
                  <a:schemeClr val="accent1"/>
                </a:solidFill>
              </a:rPr>
              <a:t>In your </a:t>
            </a:r>
            <a:r>
              <a:rPr lang="en-US" sz="5400" u="sng" dirty="0" smtClean="0">
                <a:solidFill>
                  <a:schemeClr val="accent1"/>
                </a:solidFill>
              </a:rPr>
              <a:t>prayer life-</a:t>
            </a:r>
            <a:r>
              <a:rPr lang="en-US" sz="5400" dirty="0" smtClean="0">
                <a:solidFill>
                  <a:schemeClr val="accent1"/>
                </a:solidFill>
              </a:rPr>
              <a:t>--</a:t>
            </a:r>
          </a:p>
          <a:p>
            <a:r>
              <a:rPr lang="en-US" sz="4400" dirty="0" smtClean="0"/>
              <a:t>“And he (Jesus) told them a parable to the effect that they ought always to pray and </a:t>
            </a:r>
            <a:r>
              <a:rPr lang="en-US" sz="4400" b="1" dirty="0" smtClean="0">
                <a:solidFill>
                  <a:srgbClr val="FF0000"/>
                </a:solidFill>
              </a:rPr>
              <a:t>not lose </a:t>
            </a:r>
            <a:r>
              <a:rPr lang="en-US" sz="4400" b="1" i="1" dirty="0" smtClean="0">
                <a:solidFill>
                  <a:srgbClr val="FF0000"/>
                </a:solidFill>
              </a:rPr>
              <a:t>heart</a:t>
            </a:r>
            <a:r>
              <a:rPr lang="en-US" sz="4400" dirty="0" smtClean="0"/>
              <a:t>.”     Luke 18:1 (ESV).</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4800" dirty="0" smtClean="0"/>
              <a:t>WHAT WILL </a:t>
            </a:r>
            <a:r>
              <a:rPr lang="en-US" sz="4800" b="1" u="sng" dirty="0" smtClean="0"/>
              <a:t>YOU</a:t>
            </a:r>
            <a:r>
              <a:rPr lang="en-US" sz="4800" dirty="0" smtClean="0"/>
              <a:t> DO?</a:t>
            </a:r>
            <a:endParaRPr lang="en-US" sz="4800" dirty="0"/>
          </a:p>
        </p:txBody>
      </p:sp>
      <p:sp>
        <p:nvSpPr>
          <p:cNvPr id="3" name="Content Placeholder 2"/>
          <p:cNvSpPr>
            <a:spLocks noGrp="1"/>
          </p:cNvSpPr>
          <p:nvPr>
            <p:ph sz="quarter" idx="1"/>
          </p:nvPr>
        </p:nvSpPr>
        <p:spPr>
          <a:xfrm>
            <a:off x="457200" y="1371600"/>
            <a:ext cx="7467600" cy="5102352"/>
          </a:xfrm>
        </p:spPr>
        <p:txBody>
          <a:bodyPr>
            <a:normAutofit fontScale="92500"/>
          </a:bodyPr>
          <a:lstStyle/>
          <a:p>
            <a:r>
              <a:rPr lang="en-US" sz="3900" dirty="0" smtClean="0">
                <a:solidFill>
                  <a:schemeClr val="tx2"/>
                </a:solidFill>
              </a:rPr>
              <a:t>In </a:t>
            </a:r>
            <a:r>
              <a:rPr lang="en-US" sz="5400" dirty="0" smtClean="0">
                <a:solidFill>
                  <a:schemeClr val="tx2"/>
                </a:solidFill>
              </a:rPr>
              <a:t>the </a:t>
            </a:r>
            <a:r>
              <a:rPr lang="en-US" sz="5400" u="sng" dirty="0" smtClean="0">
                <a:solidFill>
                  <a:schemeClr val="tx2"/>
                </a:solidFill>
              </a:rPr>
              <a:t>top priority</a:t>
            </a:r>
            <a:r>
              <a:rPr lang="en-US" sz="5400" dirty="0" smtClean="0">
                <a:solidFill>
                  <a:schemeClr val="tx2"/>
                </a:solidFill>
              </a:rPr>
              <a:t> </a:t>
            </a:r>
            <a:r>
              <a:rPr lang="en-US" sz="3900" dirty="0" smtClean="0">
                <a:solidFill>
                  <a:schemeClr val="tx2"/>
                </a:solidFill>
              </a:rPr>
              <a:t>of your life---</a:t>
            </a:r>
          </a:p>
          <a:p>
            <a:r>
              <a:rPr lang="en-US" sz="3200" dirty="0" smtClean="0"/>
              <a:t>“The most important one,” answered Jesus, “is this: ‘Hear, O Israel, the Lord our God, the Lord is one.  Love the Lord your God with all your </a:t>
            </a:r>
            <a:r>
              <a:rPr lang="en-US" sz="3200" b="1" i="1" dirty="0" smtClean="0">
                <a:solidFill>
                  <a:srgbClr val="FF0000"/>
                </a:solidFill>
              </a:rPr>
              <a:t>heart</a:t>
            </a:r>
            <a:r>
              <a:rPr lang="en-US" sz="3200" dirty="0" smtClean="0"/>
              <a:t> and with all your soul and with all your mind and with all your strength.’  The second is this: ‘Love your neighbor as yourself.’  There is no commandment greater than these.” ---Mark 12:29-31.</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4800" dirty="0" smtClean="0"/>
              <a:t>What will </a:t>
            </a:r>
            <a:r>
              <a:rPr lang="en-US" sz="4800" b="1" u="sng" dirty="0" smtClean="0"/>
              <a:t>you</a:t>
            </a:r>
            <a:r>
              <a:rPr lang="en-US" sz="4800" dirty="0" smtClean="0"/>
              <a:t> do?</a:t>
            </a:r>
            <a:endParaRPr lang="en-US" sz="4800" dirty="0"/>
          </a:p>
        </p:txBody>
      </p:sp>
      <p:sp>
        <p:nvSpPr>
          <p:cNvPr id="3" name="Content Placeholder 2"/>
          <p:cNvSpPr>
            <a:spLocks noGrp="1"/>
          </p:cNvSpPr>
          <p:nvPr>
            <p:ph sz="quarter" idx="1"/>
          </p:nvPr>
        </p:nvSpPr>
        <p:spPr>
          <a:xfrm>
            <a:off x="457200" y="1295400"/>
            <a:ext cx="7467600" cy="5178552"/>
          </a:xfrm>
        </p:spPr>
        <p:txBody>
          <a:bodyPr>
            <a:noAutofit/>
          </a:bodyPr>
          <a:lstStyle/>
          <a:p>
            <a:r>
              <a:rPr lang="en-US" sz="4800" dirty="0" smtClean="0">
                <a:solidFill>
                  <a:schemeClr val="accent1"/>
                </a:solidFill>
              </a:rPr>
              <a:t>If you need to be saved-</a:t>
            </a:r>
            <a:r>
              <a:rPr lang="en-US" sz="3200" dirty="0" smtClean="0"/>
              <a:t>--</a:t>
            </a:r>
          </a:p>
          <a:p>
            <a:r>
              <a:rPr lang="en-US" sz="3200" dirty="0" smtClean="0"/>
              <a:t> “Trust in the LORD  with all your </a:t>
            </a:r>
            <a:r>
              <a:rPr lang="en-US" sz="3200" b="1" i="1" dirty="0" smtClean="0">
                <a:solidFill>
                  <a:srgbClr val="FF0000"/>
                </a:solidFill>
              </a:rPr>
              <a:t>heart</a:t>
            </a:r>
            <a:r>
              <a:rPr lang="en-US" sz="3200" dirty="0" smtClean="0"/>
              <a:t>.” – Prov. 3:5.</a:t>
            </a:r>
          </a:p>
          <a:p>
            <a:r>
              <a:rPr lang="en-US" sz="3200" dirty="0" smtClean="0"/>
              <a:t>“…So that Christ may dwell in your </a:t>
            </a:r>
            <a:r>
              <a:rPr lang="en-US" sz="3200" b="1" i="1" dirty="0" smtClean="0">
                <a:solidFill>
                  <a:srgbClr val="FF0000"/>
                </a:solidFill>
              </a:rPr>
              <a:t>hearts</a:t>
            </a:r>
            <a:r>
              <a:rPr lang="en-US" sz="3200" dirty="0" smtClean="0"/>
              <a:t> through faith.” --- Eph. 3:17.</a:t>
            </a:r>
          </a:p>
          <a:p>
            <a:r>
              <a:rPr lang="en-US" sz="3200" dirty="0" smtClean="0"/>
              <a:t>“That if you confess with your mouth, “Jesus is Lord,” and believe in your </a:t>
            </a:r>
            <a:r>
              <a:rPr lang="en-US" sz="3200" b="1" i="1" dirty="0" smtClean="0">
                <a:solidFill>
                  <a:srgbClr val="FF0000"/>
                </a:solidFill>
              </a:rPr>
              <a:t>heart</a:t>
            </a:r>
            <a:r>
              <a:rPr lang="en-US" sz="3200" dirty="0" smtClean="0"/>
              <a:t> that God raised him from the dead, you will be saved.”  --- Romans 10:9-10.</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dirty="0" smtClean="0">
                <a:solidFill>
                  <a:srgbClr val="FF0000"/>
                </a:solidFill>
              </a:rPr>
              <a:t>3</a:t>
            </a:r>
            <a:r>
              <a:rPr lang="en-US" sz="6000" dirty="0" smtClean="0">
                <a:solidFill>
                  <a:srgbClr val="FF0000"/>
                </a:solidFill>
              </a:rPr>
              <a:t> WORDS FOR SIN</a:t>
            </a:r>
            <a:endParaRPr lang="en-US" sz="6000" dirty="0">
              <a:solidFill>
                <a:srgbClr val="FF0000"/>
              </a:solidFill>
            </a:endParaRPr>
          </a:p>
        </p:txBody>
      </p:sp>
      <p:sp>
        <p:nvSpPr>
          <p:cNvPr id="3" name="Content Placeholder 2"/>
          <p:cNvSpPr>
            <a:spLocks noGrp="1"/>
          </p:cNvSpPr>
          <p:nvPr>
            <p:ph idx="1"/>
          </p:nvPr>
        </p:nvSpPr>
        <p:spPr>
          <a:solidFill>
            <a:schemeClr val="accent2"/>
          </a:solidFill>
        </p:spPr>
        <p:txBody>
          <a:bodyPr>
            <a:normAutofit/>
          </a:bodyPr>
          <a:lstStyle/>
          <a:p>
            <a:r>
              <a:rPr lang="en-US" sz="4000" b="1" dirty="0" smtClean="0"/>
              <a:t>TRANSGRESSIONS</a:t>
            </a:r>
            <a:r>
              <a:rPr lang="en-US" sz="4000" dirty="0" smtClean="0"/>
              <a:t>—to rebel, to revolt</a:t>
            </a:r>
          </a:p>
          <a:p>
            <a:r>
              <a:rPr lang="en-US" sz="4000" b="1" dirty="0" smtClean="0"/>
              <a:t>INIQUITY</a:t>
            </a:r>
            <a:r>
              <a:rPr lang="en-US" sz="4000" dirty="0" smtClean="0"/>
              <a:t>—to twist, to bend, to distort</a:t>
            </a:r>
          </a:p>
          <a:p>
            <a:r>
              <a:rPr lang="en-US" sz="4000" b="1" dirty="0" smtClean="0"/>
              <a:t>SIN</a:t>
            </a:r>
            <a:r>
              <a:rPr lang="en-US" sz="4000" dirty="0" smtClean="0"/>
              <a:t>—to miss the mark, and then to hit another wrong mark</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rgbClr val="FF0000"/>
                </a:solidFill>
              </a:rPr>
              <a:t>3 SOLUTIONS </a:t>
            </a:r>
            <a:r>
              <a:rPr lang="en-US" dirty="0" smtClean="0">
                <a:solidFill>
                  <a:srgbClr val="FF0000"/>
                </a:solidFill>
              </a:rPr>
              <a:t>FOR OUR SIN</a:t>
            </a:r>
            <a:endParaRPr lang="en-US" dirty="0">
              <a:solidFill>
                <a:srgbClr val="FF0000"/>
              </a:solidFill>
            </a:endParaRPr>
          </a:p>
        </p:txBody>
      </p:sp>
      <p:sp>
        <p:nvSpPr>
          <p:cNvPr id="3" name="Content Placeholder 2"/>
          <p:cNvSpPr>
            <a:spLocks noGrp="1"/>
          </p:cNvSpPr>
          <p:nvPr>
            <p:ph idx="1"/>
          </p:nvPr>
        </p:nvSpPr>
        <p:spPr>
          <a:solidFill>
            <a:schemeClr val="accent2"/>
          </a:solidFill>
        </p:spPr>
        <p:txBody>
          <a:bodyPr>
            <a:normAutofit/>
          </a:bodyPr>
          <a:lstStyle/>
          <a:p>
            <a:r>
              <a:rPr lang="en-US" sz="4000" b="1" dirty="0" smtClean="0">
                <a:solidFill>
                  <a:schemeClr val="bg1"/>
                </a:solidFill>
              </a:rPr>
              <a:t>BLOT  OUT  </a:t>
            </a:r>
            <a:r>
              <a:rPr lang="en-US" sz="4000" dirty="0" smtClean="0"/>
              <a:t>MY  TRANSGRESSIONS—51:1 &amp; 9</a:t>
            </a:r>
          </a:p>
          <a:p>
            <a:r>
              <a:rPr lang="en-US" sz="4000" b="1" dirty="0" smtClean="0">
                <a:solidFill>
                  <a:schemeClr val="bg1"/>
                </a:solidFill>
              </a:rPr>
              <a:t>WASH  AWAY </a:t>
            </a:r>
            <a:r>
              <a:rPr lang="en-US" sz="4000" dirty="0" smtClean="0"/>
              <a:t>ALL  MY  INIQUITY—51:2 &amp; 7</a:t>
            </a:r>
          </a:p>
          <a:p>
            <a:r>
              <a:rPr lang="en-US" sz="4000" b="1" dirty="0" smtClean="0">
                <a:solidFill>
                  <a:schemeClr val="bg1"/>
                </a:solidFill>
              </a:rPr>
              <a:t>CLEANSE</a:t>
            </a:r>
            <a:r>
              <a:rPr lang="en-US" sz="4000" dirty="0" smtClean="0"/>
              <a:t>  ME  FROM  MY  SIN—51:2 &amp; 7</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FF0000"/>
                </a:solidFill>
              </a:rPr>
              <a:t>3 REQUIREMENTS</a:t>
            </a:r>
            <a:endParaRPr lang="en-US" sz="6000" dirty="0">
              <a:solidFill>
                <a:srgbClr val="FF0000"/>
              </a:solidFill>
            </a:endParaRPr>
          </a:p>
        </p:txBody>
      </p:sp>
      <p:sp>
        <p:nvSpPr>
          <p:cNvPr id="3" name="Content Placeholder 2"/>
          <p:cNvSpPr>
            <a:spLocks noGrp="1"/>
          </p:cNvSpPr>
          <p:nvPr>
            <p:ph idx="1"/>
          </p:nvPr>
        </p:nvSpPr>
        <p:spPr>
          <a:xfrm>
            <a:off x="685800" y="1524000"/>
            <a:ext cx="7772400" cy="5334000"/>
          </a:xfrm>
          <a:solidFill>
            <a:schemeClr val="accent2"/>
          </a:solidFill>
        </p:spPr>
        <p:txBody>
          <a:bodyPr>
            <a:normAutofit/>
          </a:bodyPr>
          <a:lstStyle/>
          <a:p>
            <a:r>
              <a:rPr lang="en-US" sz="4400" b="1" dirty="0" smtClean="0">
                <a:solidFill>
                  <a:schemeClr val="bg1"/>
                </a:solidFill>
              </a:rPr>
              <a:t>ACKNOWLEDGE</a:t>
            </a:r>
            <a:r>
              <a:rPr lang="en-US" sz="4400" dirty="0" smtClean="0"/>
              <a:t>  SIN—51:4</a:t>
            </a:r>
          </a:p>
          <a:p>
            <a:r>
              <a:rPr lang="en-US" sz="4400" b="1" dirty="0" smtClean="0">
                <a:solidFill>
                  <a:schemeClr val="bg1"/>
                </a:solidFill>
              </a:rPr>
              <a:t>PRAY</a:t>
            </a:r>
            <a:r>
              <a:rPr lang="en-US" sz="4400" dirty="0" smtClean="0"/>
              <a:t>  FOR  PURITY—51:7-12</a:t>
            </a:r>
          </a:p>
          <a:p>
            <a:r>
              <a:rPr lang="en-US" sz="4400" b="1" dirty="0" smtClean="0">
                <a:solidFill>
                  <a:schemeClr val="bg1"/>
                </a:solidFill>
              </a:rPr>
              <a:t>PRAISE</a:t>
            </a:r>
            <a:r>
              <a:rPr lang="en-US" sz="4400" dirty="0" smtClean="0"/>
              <a:t>  THE  LORD—51:13-19</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to="" calcmode="lin" valueType="num">
                                      <p:cBhvr>
                                        <p:cTn id="7" dur="1" fill="hold"/>
                                        <p:tgtEl>
                                          <p:spTgt spid="3">
                                            <p:bg/>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FF0000"/>
                </a:solidFill>
              </a:rPr>
              <a:t>PSALM 51:10</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“Create in me a </a:t>
            </a:r>
            <a:r>
              <a:rPr lang="en-US" sz="4400" dirty="0" smtClean="0">
                <a:solidFill>
                  <a:srgbClr val="FF0000"/>
                </a:solidFill>
              </a:rPr>
              <a:t>pure</a:t>
            </a:r>
            <a:r>
              <a:rPr lang="en-US" sz="4400" dirty="0" smtClean="0"/>
              <a:t> </a:t>
            </a:r>
            <a:r>
              <a:rPr lang="en-US" sz="4400" dirty="0" smtClean="0">
                <a:solidFill>
                  <a:srgbClr val="FF0000"/>
                </a:solidFill>
              </a:rPr>
              <a:t>heart</a:t>
            </a:r>
            <a:r>
              <a:rPr lang="en-US" sz="4400" dirty="0" smtClean="0"/>
              <a:t>, O God, and renew a steadfast spirit within me.”  </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FF0000"/>
                </a:solidFill>
              </a:rPr>
              <a:t>PSALM 51:17</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“The sacrifices of God are a broken spirit; </a:t>
            </a:r>
            <a:r>
              <a:rPr lang="en-US" sz="4400" dirty="0" smtClean="0">
                <a:solidFill>
                  <a:srgbClr val="FF0000"/>
                </a:solidFill>
              </a:rPr>
              <a:t>a broken and contrite</a:t>
            </a:r>
            <a:r>
              <a:rPr lang="en-US" sz="4400" dirty="0" smtClean="0"/>
              <a:t> </a:t>
            </a:r>
            <a:r>
              <a:rPr lang="en-US" sz="4400" dirty="0" smtClean="0">
                <a:solidFill>
                  <a:srgbClr val="FF0000"/>
                </a:solidFill>
              </a:rPr>
              <a:t>heart</a:t>
            </a:r>
            <a:r>
              <a:rPr lang="en-US" sz="4400" dirty="0" smtClean="0"/>
              <a:t>, O God, you will not despise.”  </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2"/>
          <p:cNvSpPr>
            <a:spLocks noGrp="1"/>
          </p:cNvSpPr>
          <p:nvPr>
            <p:ph type="title"/>
          </p:nvPr>
        </p:nvSpPr>
        <p:spPr/>
        <p:txBody>
          <a:bodyPr>
            <a:normAutofit fontScale="90000"/>
          </a:bodyPr>
          <a:lstStyle/>
          <a:p>
            <a:r>
              <a:rPr lang="en-US" sz="8000" smtClean="0">
                <a:solidFill>
                  <a:srgbClr val="FF0000"/>
                </a:solidFill>
                <a:latin typeface="Algerian" pitchFamily="82" charset="0"/>
              </a:rPr>
              <a:t>HEART</a:t>
            </a:r>
          </a:p>
        </p:txBody>
      </p:sp>
      <p:sp>
        <p:nvSpPr>
          <p:cNvPr id="2" name="Content Placeholder 1"/>
          <p:cNvSpPr>
            <a:spLocks noGrp="1"/>
          </p:cNvSpPr>
          <p:nvPr>
            <p:ph sz="quarter" idx="1"/>
          </p:nvPr>
        </p:nvSpPr>
        <p:spPr>
          <a:xfrm>
            <a:off x="612648" y="914400"/>
            <a:ext cx="8153400" cy="5181600"/>
          </a:xfrm>
        </p:spPr>
        <p:txBody>
          <a:bodyPr>
            <a:normAutofit/>
          </a:bodyPr>
          <a:lstStyle/>
          <a:p>
            <a:pPr>
              <a:buNone/>
            </a:pPr>
            <a:endParaRPr lang="en-US" sz="3600" dirty="0" smtClean="0"/>
          </a:p>
          <a:p>
            <a:r>
              <a:rPr lang="en-US" sz="4400" dirty="0" smtClean="0"/>
              <a:t>Definition</a:t>
            </a:r>
            <a:r>
              <a:rPr lang="en-US" sz="4400" i="1" dirty="0" smtClean="0"/>
              <a:t>—The inner man, the seat and center of all life, the soul, or mind as the seat of thoughts.</a:t>
            </a:r>
          </a:p>
          <a:p>
            <a:r>
              <a:rPr lang="en-US" sz="4400" dirty="0" smtClean="0"/>
              <a:t>The “hidden person of the heart.”              </a:t>
            </a:r>
            <a:r>
              <a:rPr lang="en-US" sz="3200" dirty="0" smtClean="0"/>
              <a:t>1 Peter 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2"/>
          <p:cNvSpPr>
            <a:spLocks noGrp="1"/>
          </p:cNvSpPr>
          <p:nvPr>
            <p:ph type="title"/>
          </p:nvPr>
        </p:nvSpPr>
        <p:spPr/>
        <p:txBody>
          <a:bodyPr>
            <a:normAutofit fontScale="90000"/>
          </a:bodyPr>
          <a:lstStyle/>
          <a:p>
            <a:r>
              <a:rPr lang="en-US" sz="8000" smtClean="0">
                <a:solidFill>
                  <a:srgbClr val="FF0000"/>
                </a:solidFill>
                <a:latin typeface="Algerian" pitchFamily="82" charset="0"/>
              </a:rPr>
              <a:t>HEART</a:t>
            </a:r>
          </a:p>
        </p:txBody>
      </p:sp>
      <p:sp>
        <p:nvSpPr>
          <p:cNvPr id="2" name="Content Placeholder 1"/>
          <p:cNvSpPr>
            <a:spLocks noGrp="1"/>
          </p:cNvSpPr>
          <p:nvPr>
            <p:ph sz="quarter" idx="1"/>
          </p:nvPr>
        </p:nvSpPr>
        <p:spPr/>
        <p:txBody>
          <a:bodyPr>
            <a:normAutofit/>
          </a:bodyPr>
          <a:lstStyle/>
          <a:p>
            <a:r>
              <a:rPr lang="en-US" sz="4400" dirty="0" smtClean="0"/>
              <a:t>800 TIMES IN THE OT (</a:t>
            </a:r>
            <a:r>
              <a:rPr lang="en-US" sz="4400" b="1" i="1" dirty="0" smtClean="0"/>
              <a:t>LEB</a:t>
            </a:r>
            <a:r>
              <a:rPr lang="en-US" sz="4400" dirty="0" smtClean="0"/>
              <a:t> in Hebrew).</a:t>
            </a:r>
          </a:p>
          <a:p>
            <a:r>
              <a:rPr lang="en-US" sz="4400" dirty="0" smtClean="0"/>
              <a:t>150 TIMES </a:t>
            </a:r>
            <a:r>
              <a:rPr lang="en-US" sz="4400" dirty="0" smtClean="0"/>
              <a:t>IN </a:t>
            </a:r>
            <a:r>
              <a:rPr lang="en-US" sz="4400" dirty="0" smtClean="0"/>
              <a:t>THE NT(</a:t>
            </a:r>
            <a:r>
              <a:rPr lang="en-US" sz="4400" b="1" i="1" dirty="0" smtClean="0"/>
              <a:t>CARDIA</a:t>
            </a:r>
            <a:r>
              <a:rPr lang="en-US" sz="4400" i="1" dirty="0" smtClean="0"/>
              <a:t> </a:t>
            </a:r>
            <a:r>
              <a:rPr lang="en-US" sz="4400" dirty="0" smtClean="0"/>
              <a:t>in Greek</a:t>
            </a:r>
            <a:r>
              <a:rPr lang="en-US" sz="4400" dirty="0" smtClean="0"/>
              <a:t>).</a:t>
            </a:r>
            <a:endParaRPr lang="en-US" sz="4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1868</TotalTime>
  <Words>1187</Words>
  <Application>Microsoft Office PowerPoint</Application>
  <PresentationFormat>On-screen Show (4:3)</PresentationFormat>
  <Paragraphs>90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Median</vt:lpstr>
      <vt:lpstr>MATTERS OF THE HEART</vt:lpstr>
      <vt:lpstr>PSALM 51</vt:lpstr>
      <vt:lpstr>3 WORDS FOR SIN</vt:lpstr>
      <vt:lpstr>3 SOLUTIONS FOR OUR SIN</vt:lpstr>
      <vt:lpstr>3 REQUIREMENTS</vt:lpstr>
      <vt:lpstr>PSALM 51:10</vt:lpstr>
      <vt:lpstr>PSALM 51:17</vt:lpstr>
      <vt:lpstr>HEART</vt:lpstr>
      <vt:lpstr>HEART</vt:lpstr>
      <vt:lpstr>HEART</vt:lpstr>
      <vt:lpstr>HEART PROBLEMS--- </vt:lpstr>
      <vt:lpstr>A DISCOURAGED HEART</vt:lpstr>
      <vt:lpstr>GRIEVING HEART</vt:lpstr>
      <vt:lpstr>FEARFUL AND FALTERING HEART</vt:lpstr>
      <vt:lpstr>DOUBLE HEART</vt:lpstr>
      <vt:lpstr>PERVERSE AND PROUD HEART</vt:lpstr>
      <vt:lpstr>STUBBORN HEART</vt:lpstr>
      <vt:lpstr>UNREPENTANT HEART</vt:lpstr>
      <vt:lpstr>GOD’S ANSWERS  TO HEART PROBLEMS</vt:lpstr>
      <vt:lpstr>What did David do?</vt:lpstr>
      <vt:lpstr>What did Pharaoh do?</vt:lpstr>
      <vt:lpstr>What will you do?</vt:lpstr>
      <vt:lpstr>What will you do?</vt:lpstr>
      <vt:lpstr>What will you do?</vt:lpstr>
      <vt:lpstr>What will you do?</vt:lpstr>
      <vt:lpstr>WHAT WILL YOU DO?</vt:lpstr>
      <vt:lpstr>WHAT WILL YOU DO?</vt:lpstr>
      <vt:lpstr>What will you do?</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PROBLEMS</dc:title>
  <dc:creator>PastorSteve</dc:creator>
  <cp:lastModifiedBy>PastorSteve</cp:lastModifiedBy>
  <cp:revision>17</cp:revision>
  <dcterms:created xsi:type="dcterms:W3CDTF">2017-10-30T15:47:01Z</dcterms:created>
  <dcterms:modified xsi:type="dcterms:W3CDTF">2019-10-31T15:32:12Z</dcterms:modified>
</cp:coreProperties>
</file>