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58" r:id="rId4"/>
    <p:sldId id="257" r:id="rId5"/>
    <p:sldId id="260" r:id="rId6"/>
    <p:sldId id="284" r:id="rId7"/>
    <p:sldId id="294" r:id="rId8"/>
    <p:sldId id="305" r:id="rId9"/>
    <p:sldId id="261" r:id="rId10"/>
    <p:sldId id="259" r:id="rId11"/>
    <p:sldId id="316" r:id="rId12"/>
    <p:sldId id="317" r:id="rId13"/>
    <p:sldId id="306" r:id="rId14"/>
    <p:sldId id="315" r:id="rId15"/>
    <p:sldId id="318" r:id="rId16"/>
    <p:sldId id="292" r:id="rId17"/>
    <p:sldId id="262" r:id="rId18"/>
    <p:sldId id="263" r:id="rId19"/>
    <p:sldId id="264" r:id="rId20"/>
    <p:sldId id="265" r:id="rId21"/>
    <p:sldId id="266" r:id="rId22"/>
    <p:sldId id="267" r:id="rId23"/>
    <p:sldId id="268" r:id="rId24"/>
    <p:sldId id="269" r:id="rId25"/>
    <p:sldId id="270" r:id="rId26"/>
    <p:sldId id="271" r:id="rId27"/>
    <p:sldId id="273" r:id="rId28"/>
    <p:sldId id="309" r:id="rId29"/>
    <p:sldId id="275" r:id="rId30"/>
    <p:sldId id="276" r:id="rId31"/>
    <p:sldId id="277" r:id="rId32"/>
    <p:sldId id="278" r:id="rId33"/>
    <p:sldId id="279" r:id="rId34"/>
    <p:sldId id="280" r:id="rId35"/>
    <p:sldId id="281" r:id="rId36"/>
    <p:sldId id="282" r:id="rId37"/>
    <p:sldId id="283" r:id="rId38"/>
    <p:sldId id="314" r:id="rId39"/>
    <p:sldId id="285" r:id="rId40"/>
    <p:sldId id="286" r:id="rId41"/>
    <p:sldId id="287" r:id="rId42"/>
    <p:sldId id="288" r:id="rId43"/>
    <p:sldId id="290" r:id="rId44"/>
    <p:sldId id="310" r:id="rId45"/>
    <p:sldId id="293" r:id="rId46"/>
    <p:sldId id="295" r:id="rId47"/>
    <p:sldId id="274" r:id="rId48"/>
    <p:sldId id="296" r:id="rId49"/>
    <p:sldId id="297" r:id="rId50"/>
    <p:sldId id="298" r:id="rId51"/>
    <p:sldId id="299" r:id="rId52"/>
    <p:sldId id="300" r:id="rId53"/>
    <p:sldId id="301" r:id="rId54"/>
    <p:sldId id="311" r:id="rId55"/>
    <p:sldId id="302" r:id="rId56"/>
    <p:sldId id="303" r:id="rId57"/>
    <p:sldId id="319" r:id="rId58"/>
    <p:sldId id="304" r:id="rId59"/>
    <p:sldId id="313" r:id="rId60"/>
    <p:sldId id="312" r:id="rId61"/>
    <p:sldId id="289" r:id="rId62"/>
    <p:sldId id="308" r:id="rId63"/>
    <p:sldId id="307"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F6511DA-8B71-4DC2-9BB8-D6E982AD621E}" type="datetimeFigureOut">
              <a:rPr lang="en-US" smtClean="0"/>
              <a:pPr/>
              <a:t>7/25/2019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B2A7798-C01B-4CD8-B0F8-E9EAC778E6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6511DA-8B71-4DC2-9BB8-D6E982AD621E}" type="datetimeFigureOut">
              <a:rPr lang="en-US" smtClean="0"/>
              <a:pPr/>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A7798-C01B-4CD8-B0F8-E9EAC778E6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F6511DA-8B71-4DC2-9BB8-D6E982AD621E}" type="datetimeFigureOut">
              <a:rPr lang="en-US" smtClean="0"/>
              <a:pPr/>
              <a:t>7/25/2019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B2A7798-C01B-4CD8-B0F8-E9EAC778E6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F6511DA-8B71-4DC2-9BB8-D6E982AD621E}" type="datetimeFigureOut">
              <a:rPr lang="en-US" smtClean="0"/>
              <a:pPr/>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B2A7798-C01B-4CD8-B0F8-E9EAC778E6AF}"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F6511DA-8B71-4DC2-9BB8-D6E982AD621E}" type="datetimeFigureOut">
              <a:rPr lang="en-US" smtClean="0"/>
              <a:pPr/>
              <a:t>7/25/2019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B2A7798-C01B-4CD8-B0F8-E9EAC778E6A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F6511DA-8B71-4DC2-9BB8-D6E982AD621E}" type="datetimeFigureOut">
              <a:rPr lang="en-US" smtClean="0"/>
              <a:pPr/>
              <a:t>7/25/2019</a:t>
            </a:fld>
            <a:endParaRPr lang="en-US"/>
          </a:p>
        </p:txBody>
      </p:sp>
      <p:sp>
        <p:nvSpPr>
          <p:cNvPr id="10" name="Slide Number Placeholder 9"/>
          <p:cNvSpPr>
            <a:spLocks noGrp="1"/>
          </p:cNvSpPr>
          <p:nvPr>
            <p:ph type="sldNum" sz="quarter" idx="16"/>
          </p:nvPr>
        </p:nvSpPr>
        <p:spPr/>
        <p:txBody>
          <a:bodyPr rtlCol="0"/>
          <a:lstStyle/>
          <a:p>
            <a:fld id="{AB2A7798-C01B-4CD8-B0F8-E9EAC778E6AF}"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F6511DA-8B71-4DC2-9BB8-D6E982AD621E}" type="datetimeFigureOut">
              <a:rPr lang="en-US" smtClean="0"/>
              <a:pPr/>
              <a:t>7/25/2019</a:t>
            </a:fld>
            <a:endParaRPr lang="en-US"/>
          </a:p>
        </p:txBody>
      </p:sp>
      <p:sp>
        <p:nvSpPr>
          <p:cNvPr id="12" name="Slide Number Placeholder 11"/>
          <p:cNvSpPr>
            <a:spLocks noGrp="1"/>
          </p:cNvSpPr>
          <p:nvPr>
            <p:ph type="sldNum" sz="quarter" idx="16"/>
          </p:nvPr>
        </p:nvSpPr>
        <p:spPr/>
        <p:txBody>
          <a:bodyPr rtlCol="0"/>
          <a:lstStyle/>
          <a:p>
            <a:fld id="{AB2A7798-C01B-4CD8-B0F8-E9EAC778E6AF}"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6511DA-8B71-4DC2-9BB8-D6E982AD621E}" type="datetimeFigureOut">
              <a:rPr lang="en-US" smtClean="0"/>
              <a:pPr/>
              <a:t>7/25/2019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B2A7798-C01B-4CD8-B0F8-E9EAC778E6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511DA-8B71-4DC2-9BB8-D6E982AD621E}" type="datetimeFigureOut">
              <a:rPr lang="en-US" smtClean="0"/>
              <a:pPr/>
              <a:t>7/25/2019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B2A7798-C01B-4CD8-B0F8-E9EAC778E6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6511DA-8B71-4DC2-9BB8-D6E982AD621E}" type="datetimeFigureOut">
              <a:rPr lang="en-US" smtClean="0"/>
              <a:pPr/>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B2A7798-C01B-4CD8-B0F8-E9EAC778E6AF}"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F6511DA-8B71-4DC2-9BB8-D6E982AD621E}" type="datetimeFigureOut">
              <a:rPr lang="en-US" smtClean="0"/>
              <a:pPr/>
              <a:t>7/25/2019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B2A7798-C01B-4CD8-B0F8-E9EAC778E6AF}"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F6511DA-8B71-4DC2-9BB8-D6E982AD621E}" type="datetimeFigureOut">
              <a:rPr lang="en-US" smtClean="0"/>
              <a:pPr/>
              <a:t>7/25/2019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B2A7798-C01B-4CD8-B0F8-E9EAC778E6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4190999"/>
          </a:xfrm>
        </p:spPr>
        <p:txBody>
          <a:bodyPr>
            <a:noAutofit/>
          </a:bodyPr>
          <a:lstStyle/>
          <a:p>
            <a:pPr algn="r"/>
            <a:r>
              <a:rPr lang="en-US" sz="8800" dirty="0" smtClean="0">
                <a:solidFill>
                  <a:srgbClr val="FF0000"/>
                </a:solidFill>
                <a:latin typeface="Algerian" pitchFamily="82" charset="0"/>
              </a:rPr>
              <a:t>HEAVEN,</a:t>
            </a:r>
            <a:br>
              <a:rPr lang="en-US" sz="8800" dirty="0" smtClean="0">
                <a:solidFill>
                  <a:srgbClr val="FF0000"/>
                </a:solidFill>
                <a:latin typeface="Algerian" pitchFamily="82" charset="0"/>
              </a:rPr>
            </a:br>
            <a:r>
              <a:rPr lang="en-US" sz="8800" dirty="0" smtClean="0">
                <a:solidFill>
                  <a:srgbClr val="FF0000"/>
                </a:solidFill>
                <a:latin typeface="Algerian" pitchFamily="82" charset="0"/>
              </a:rPr>
              <a:t>HELP THE HOME!</a:t>
            </a:r>
            <a:endParaRPr lang="en-US" sz="8800" dirty="0">
              <a:solidFill>
                <a:srgbClr val="FF0000"/>
              </a:solidFill>
              <a:latin typeface="Algerian" pitchFamily="82" charset="0"/>
            </a:endParaRPr>
          </a:p>
        </p:txBody>
      </p:sp>
      <p:sp>
        <p:nvSpPr>
          <p:cNvPr id="3" name="Subtitle 2"/>
          <p:cNvSpPr>
            <a:spLocks noGrp="1"/>
          </p:cNvSpPr>
          <p:nvPr>
            <p:ph type="subTitle" idx="1"/>
          </p:nvPr>
        </p:nvSpPr>
        <p:spPr>
          <a:xfrm>
            <a:off x="1371600" y="4876800"/>
            <a:ext cx="6400800" cy="762000"/>
          </a:xfrm>
        </p:spPr>
        <p:txBody>
          <a:bodyPr>
            <a:normAutofit/>
          </a:bodyPr>
          <a:lstStyle/>
          <a:p>
            <a:r>
              <a:rPr lang="en-US" sz="4400" dirty="0" smtClean="0">
                <a:solidFill>
                  <a:schemeClr val="tx1"/>
                </a:solidFill>
              </a:rPr>
              <a:t>EPHESIANS 6:1-4</a:t>
            </a:r>
            <a:endParaRPr lang="en-US" sz="4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FROG IN THE KETTLE</a:t>
            </a:r>
            <a:endParaRPr lang="en-US" sz="6000" dirty="0"/>
          </a:p>
        </p:txBody>
      </p:sp>
      <p:sp>
        <p:nvSpPr>
          <p:cNvPr id="3" name="Content Placeholder 2"/>
          <p:cNvSpPr>
            <a:spLocks noGrp="1"/>
          </p:cNvSpPr>
          <p:nvPr>
            <p:ph sz="quarter" idx="1"/>
          </p:nvPr>
        </p:nvSpPr>
        <p:spPr/>
        <p:txBody>
          <a:bodyPr>
            <a:normAutofit fontScale="92500"/>
          </a:bodyPr>
          <a:lstStyle/>
          <a:p>
            <a:r>
              <a:rPr lang="en-US" sz="3900" b="1" dirty="0" smtClean="0"/>
              <a:t>THE WATER IS HEATING UP!  </a:t>
            </a:r>
            <a:r>
              <a:rPr lang="en-US" sz="3200" dirty="0" smtClean="0"/>
              <a:t>If my grandmother could come back and see what we now tolerate…</a:t>
            </a:r>
          </a:p>
          <a:p>
            <a:r>
              <a:rPr lang="en-US" sz="3200" dirty="0" smtClean="0"/>
              <a:t>88% of sex depicted on TV is outside marriage.</a:t>
            </a:r>
          </a:p>
          <a:p>
            <a:r>
              <a:rPr lang="en-US" sz="3200" dirty="0" smtClean="0"/>
              <a:t>10 to 1, alcohol is the drink of choice on TV.</a:t>
            </a:r>
          </a:p>
          <a:p>
            <a:r>
              <a:rPr lang="en-US" sz="3200" dirty="0" smtClean="0"/>
              <a:t>4 top themes of music are: #1 Rebellion;          #2 Sex; #3Drugs/alcohol; #4 Satanism/Death.</a:t>
            </a:r>
          </a:p>
          <a:p>
            <a:r>
              <a:rPr lang="en-US" sz="3200" dirty="0" smtClean="0"/>
              <a:t>Over 1 ¼  million abortions each year, etc. </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400" dirty="0" smtClean="0"/>
              <a:t>If a teenage boy (12-22 yrs.) has no father in the home he is 300 times more likely to get in trouble with the law!!!! </a:t>
            </a:r>
            <a:endParaRPr lang="en-US"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400" dirty="0" smtClean="0"/>
              <a:t>A girl who loses her father before she is 6 years old is 5 times more likely to be sexually promiscuous before she is 17 !!!!</a:t>
            </a:r>
            <a:endParaRPr lang="en-US" sz="4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t>Sign of the end times</a:t>
            </a:r>
            <a:endParaRPr lang="en-US" sz="6600" dirty="0"/>
          </a:p>
        </p:txBody>
      </p:sp>
      <p:sp>
        <p:nvSpPr>
          <p:cNvPr id="3" name="Content Placeholder 2"/>
          <p:cNvSpPr>
            <a:spLocks noGrp="1"/>
          </p:cNvSpPr>
          <p:nvPr>
            <p:ph sz="quarter" idx="1"/>
          </p:nvPr>
        </p:nvSpPr>
        <p:spPr/>
        <p:txBody>
          <a:bodyPr>
            <a:normAutofit lnSpcReduction="10000"/>
          </a:bodyPr>
          <a:lstStyle/>
          <a:p>
            <a:r>
              <a:rPr lang="en-US" dirty="0" smtClean="0"/>
              <a:t>2 Timothy 3:1ff – “But mark this: There will be terrible times in the last days.  People will be lovers of themselves, lovers of money, boastful, proud, abusive, </a:t>
            </a:r>
            <a:r>
              <a:rPr lang="en-US" sz="4000" dirty="0" smtClean="0"/>
              <a:t>disobedient to their parents</a:t>
            </a:r>
            <a:r>
              <a:rPr lang="en-US" dirty="0" smtClean="0"/>
              <a:t>, ungrateful, unholy, without love , unforgiving, slanderous, without self-control, brutal, not lovers of the good, treacherous, rash, conceited, lovers of pleasure rather than lovers of God–</a:t>
            </a:r>
            <a:r>
              <a:rPr lang="en-US" sz="3600" dirty="0" smtClean="0"/>
              <a:t> having a form of godliness </a:t>
            </a:r>
            <a:r>
              <a:rPr lang="en-US" dirty="0" smtClean="0"/>
              <a:t>but denying its power. Have nothing to do with them.”</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Malachi 4:5-6</a:t>
            </a:r>
            <a:endParaRPr lang="en-US" sz="5400" dirty="0"/>
          </a:p>
        </p:txBody>
      </p:sp>
      <p:sp>
        <p:nvSpPr>
          <p:cNvPr id="3" name="Content Placeholder 2"/>
          <p:cNvSpPr>
            <a:spLocks noGrp="1"/>
          </p:cNvSpPr>
          <p:nvPr>
            <p:ph sz="quarter" idx="1"/>
          </p:nvPr>
        </p:nvSpPr>
        <p:spPr/>
        <p:txBody>
          <a:bodyPr>
            <a:normAutofit/>
          </a:bodyPr>
          <a:lstStyle/>
          <a:p>
            <a:r>
              <a:rPr lang="en-US" sz="4000" dirty="0" smtClean="0"/>
              <a:t>“…Before that great and dreadful day of the LORD comes.  He [Elijah] will turn the hearts of the fathers to their children, and the hearts of the children to their fathers; or else I will come and strike the land with a curse.”</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FORK IN THE ROAD</a:t>
            </a:r>
            <a:endParaRPr lang="en-US" sz="6000" dirty="0"/>
          </a:p>
        </p:txBody>
      </p:sp>
      <p:sp>
        <p:nvSpPr>
          <p:cNvPr id="3" name="Content Placeholder 2"/>
          <p:cNvSpPr>
            <a:spLocks noGrp="1"/>
          </p:cNvSpPr>
          <p:nvPr>
            <p:ph sz="quarter" idx="1"/>
          </p:nvPr>
        </p:nvSpPr>
        <p:spPr/>
        <p:txBody>
          <a:bodyPr>
            <a:normAutofit/>
          </a:bodyPr>
          <a:lstStyle/>
          <a:p>
            <a:r>
              <a:rPr lang="en-US" sz="4800" dirty="0" smtClean="0"/>
              <a:t>Not right or left.</a:t>
            </a:r>
          </a:p>
          <a:p>
            <a:r>
              <a:rPr lang="en-US" sz="4800" dirty="0" smtClean="0"/>
              <a:t>Heaven or hell.</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Proverbs</a:t>
            </a:r>
            <a:endParaRPr lang="en-US" sz="7200" dirty="0"/>
          </a:p>
        </p:txBody>
      </p:sp>
      <p:sp>
        <p:nvSpPr>
          <p:cNvPr id="3" name="Content Placeholder 2"/>
          <p:cNvSpPr>
            <a:spLocks noGrp="1"/>
          </p:cNvSpPr>
          <p:nvPr>
            <p:ph sz="quarter" idx="1"/>
          </p:nvPr>
        </p:nvSpPr>
        <p:spPr/>
        <p:txBody>
          <a:bodyPr>
            <a:normAutofit/>
          </a:bodyPr>
          <a:lstStyle/>
          <a:p>
            <a:r>
              <a:rPr lang="en-US" sz="4800" dirty="0" smtClean="0"/>
              <a:t>Solomon wrote a book of the Bible (basically) for his children.</a:t>
            </a:r>
            <a:endParaRPr lang="en-US" sz="4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1:8</a:t>
            </a:r>
            <a:endParaRPr lang="en-US" sz="5400" dirty="0"/>
          </a:p>
        </p:txBody>
      </p:sp>
      <p:sp>
        <p:nvSpPr>
          <p:cNvPr id="3" name="Content Placeholder 2"/>
          <p:cNvSpPr>
            <a:spLocks noGrp="1"/>
          </p:cNvSpPr>
          <p:nvPr>
            <p:ph sz="quarter" idx="1"/>
          </p:nvPr>
        </p:nvSpPr>
        <p:spPr/>
        <p:txBody>
          <a:bodyPr>
            <a:normAutofit/>
          </a:bodyPr>
          <a:lstStyle/>
          <a:p>
            <a:r>
              <a:rPr lang="en-US" sz="4800" dirty="0" smtClean="0"/>
              <a:t>“Listen, my son, to your father’s instruction and do not forsake your mother’s teaching.”</a:t>
            </a:r>
            <a:endParaRPr lang="en-US" sz="4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2:1</a:t>
            </a:r>
            <a:endParaRPr lang="en-US" sz="5400" dirty="0"/>
          </a:p>
        </p:txBody>
      </p:sp>
      <p:sp>
        <p:nvSpPr>
          <p:cNvPr id="3" name="Content Placeholder 2"/>
          <p:cNvSpPr>
            <a:spLocks noGrp="1"/>
          </p:cNvSpPr>
          <p:nvPr>
            <p:ph sz="quarter" idx="1"/>
          </p:nvPr>
        </p:nvSpPr>
        <p:spPr/>
        <p:txBody>
          <a:bodyPr>
            <a:normAutofit/>
          </a:bodyPr>
          <a:lstStyle/>
          <a:p>
            <a:r>
              <a:rPr lang="en-US" sz="4800" dirty="0" smtClean="0"/>
              <a:t>“My son, if you accept my words and store up my commands within you…”</a:t>
            </a:r>
            <a:endParaRPr lang="en-US" sz="4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3:1-2</a:t>
            </a:r>
            <a:endParaRPr lang="en-US" sz="5400" dirty="0"/>
          </a:p>
        </p:txBody>
      </p:sp>
      <p:sp>
        <p:nvSpPr>
          <p:cNvPr id="3" name="Content Placeholder 2"/>
          <p:cNvSpPr>
            <a:spLocks noGrp="1"/>
          </p:cNvSpPr>
          <p:nvPr>
            <p:ph sz="quarter" idx="1"/>
          </p:nvPr>
        </p:nvSpPr>
        <p:spPr/>
        <p:txBody>
          <a:bodyPr>
            <a:normAutofit/>
          </a:bodyPr>
          <a:lstStyle/>
          <a:p>
            <a:r>
              <a:rPr lang="en-US" sz="4800" dirty="0" smtClean="0"/>
              <a:t>“My son, do not forget my teaching, but keep my commands in your heart, for they will prolong your life many years and bring you prosperity.”</a:t>
            </a:r>
            <a:endParaRPr lang="en-US"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EPHESIANS 6:1-4</a:t>
            </a:r>
            <a:endParaRPr lang="en-US" sz="8000"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4:1</a:t>
            </a:r>
            <a:endParaRPr lang="en-US" sz="5400" dirty="0"/>
          </a:p>
        </p:txBody>
      </p:sp>
      <p:sp>
        <p:nvSpPr>
          <p:cNvPr id="3" name="Content Placeholder 2"/>
          <p:cNvSpPr>
            <a:spLocks noGrp="1"/>
          </p:cNvSpPr>
          <p:nvPr>
            <p:ph sz="quarter" idx="1"/>
          </p:nvPr>
        </p:nvSpPr>
        <p:spPr/>
        <p:txBody>
          <a:bodyPr>
            <a:normAutofit/>
          </a:bodyPr>
          <a:lstStyle/>
          <a:p>
            <a:r>
              <a:rPr lang="en-US" sz="4800" dirty="0" smtClean="0"/>
              <a:t>“Listen, my sons, to a father’s instruction; pay attention and gain understanding.”</a:t>
            </a:r>
            <a:endParaRPr lang="en-US" sz="4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4:10</a:t>
            </a:r>
            <a:endParaRPr lang="en-US" sz="5400" dirty="0"/>
          </a:p>
        </p:txBody>
      </p:sp>
      <p:sp>
        <p:nvSpPr>
          <p:cNvPr id="3" name="Content Placeholder 2"/>
          <p:cNvSpPr>
            <a:spLocks noGrp="1"/>
          </p:cNvSpPr>
          <p:nvPr>
            <p:ph sz="quarter" idx="1"/>
          </p:nvPr>
        </p:nvSpPr>
        <p:spPr/>
        <p:txBody>
          <a:bodyPr>
            <a:normAutofit/>
          </a:bodyPr>
          <a:lstStyle/>
          <a:p>
            <a:r>
              <a:rPr lang="en-US" sz="4800" dirty="0" smtClean="0"/>
              <a:t>“Listen, my son, accept what I say, and the years of your life will be many.”</a:t>
            </a:r>
            <a:endParaRPr lang="en-US" sz="4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5:1</a:t>
            </a:r>
            <a:endParaRPr lang="en-US" sz="5400" dirty="0"/>
          </a:p>
        </p:txBody>
      </p:sp>
      <p:sp>
        <p:nvSpPr>
          <p:cNvPr id="3" name="Content Placeholder 2"/>
          <p:cNvSpPr>
            <a:spLocks noGrp="1"/>
          </p:cNvSpPr>
          <p:nvPr>
            <p:ph sz="quarter" idx="1"/>
          </p:nvPr>
        </p:nvSpPr>
        <p:spPr/>
        <p:txBody>
          <a:bodyPr>
            <a:normAutofit/>
          </a:bodyPr>
          <a:lstStyle/>
          <a:p>
            <a:r>
              <a:rPr lang="en-US" sz="4800" dirty="0" smtClean="0"/>
              <a:t>“My son, pay attention to my wisdom, listen well to my words of insight…”</a:t>
            </a:r>
            <a:endParaRPr lang="en-US" sz="4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6:1, 6, &amp; 9</a:t>
            </a:r>
            <a:endParaRPr lang="en-US" sz="5400" dirty="0"/>
          </a:p>
        </p:txBody>
      </p:sp>
      <p:sp>
        <p:nvSpPr>
          <p:cNvPr id="3" name="Content Placeholder 2"/>
          <p:cNvSpPr>
            <a:spLocks noGrp="1"/>
          </p:cNvSpPr>
          <p:nvPr>
            <p:ph sz="quarter" idx="1"/>
          </p:nvPr>
        </p:nvSpPr>
        <p:spPr/>
        <p:txBody>
          <a:bodyPr>
            <a:normAutofit/>
          </a:bodyPr>
          <a:lstStyle/>
          <a:p>
            <a:r>
              <a:rPr lang="en-US" sz="4400" dirty="0" smtClean="0"/>
              <a:t>“</a:t>
            </a:r>
            <a:r>
              <a:rPr lang="en-US" sz="5400" dirty="0" smtClean="0"/>
              <a:t>My son</a:t>
            </a:r>
            <a:r>
              <a:rPr lang="en-US" sz="4400" dirty="0" smtClean="0"/>
              <a:t>…go to the ant, you sluggard: consider its ways and be wise! … How long will you lie there, you sluggard?  When will you get up from your sleep?”</a:t>
            </a:r>
            <a:endParaRPr lang="en-US"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7:1-2</a:t>
            </a:r>
            <a:endParaRPr lang="en-US" sz="5400" dirty="0"/>
          </a:p>
        </p:txBody>
      </p:sp>
      <p:sp>
        <p:nvSpPr>
          <p:cNvPr id="3" name="Content Placeholder 2"/>
          <p:cNvSpPr>
            <a:spLocks noGrp="1"/>
          </p:cNvSpPr>
          <p:nvPr>
            <p:ph sz="quarter" idx="1"/>
          </p:nvPr>
        </p:nvSpPr>
        <p:spPr/>
        <p:txBody>
          <a:bodyPr>
            <a:normAutofit/>
          </a:bodyPr>
          <a:lstStyle/>
          <a:p>
            <a:r>
              <a:rPr lang="en-US" sz="4400" dirty="0" smtClean="0"/>
              <a:t>“My son, keep my words and store up my commands within you.  Keep my commands and you will live; guard my teachings as the apple of your eye.”</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7:24</a:t>
            </a:r>
            <a:endParaRPr lang="en-US" sz="5400" dirty="0"/>
          </a:p>
        </p:txBody>
      </p:sp>
      <p:sp>
        <p:nvSpPr>
          <p:cNvPr id="3" name="Content Placeholder 2"/>
          <p:cNvSpPr>
            <a:spLocks noGrp="1"/>
          </p:cNvSpPr>
          <p:nvPr>
            <p:ph sz="quarter" idx="1"/>
          </p:nvPr>
        </p:nvSpPr>
        <p:spPr/>
        <p:txBody>
          <a:bodyPr>
            <a:normAutofit/>
          </a:bodyPr>
          <a:lstStyle/>
          <a:p>
            <a:r>
              <a:rPr lang="en-US" sz="4400" dirty="0" smtClean="0"/>
              <a:t>“Now then, my sons, listen to me; pay attention to what I say…” </a:t>
            </a:r>
            <a:r>
              <a:rPr lang="en-US" sz="4000" dirty="0" smtClean="0"/>
              <a:t>(warnings about the adulteress, prostitute follow).</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8:32</a:t>
            </a:r>
            <a:endParaRPr lang="en-US" sz="5400" dirty="0"/>
          </a:p>
        </p:txBody>
      </p:sp>
      <p:sp>
        <p:nvSpPr>
          <p:cNvPr id="3" name="Content Placeholder 2"/>
          <p:cNvSpPr>
            <a:spLocks noGrp="1"/>
          </p:cNvSpPr>
          <p:nvPr>
            <p:ph sz="quarter" idx="1"/>
          </p:nvPr>
        </p:nvSpPr>
        <p:spPr/>
        <p:txBody>
          <a:bodyPr>
            <a:normAutofit/>
          </a:bodyPr>
          <a:lstStyle/>
          <a:p>
            <a:r>
              <a:rPr lang="en-US" sz="4800" dirty="0" smtClean="0"/>
              <a:t>“Now then, my sons , listen to me; blessed are those who keep my ways.”</a:t>
            </a:r>
            <a:endParaRPr lang="en-US" sz="4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13:1</a:t>
            </a:r>
            <a:endParaRPr lang="en-US" sz="5400" dirty="0"/>
          </a:p>
        </p:txBody>
      </p:sp>
      <p:sp>
        <p:nvSpPr>
          <p:cNvPr id="3" name="Content Placeholder 2"/>
          <p:cNvSpPr>
            <a:spLocks noGrp="1"/>
          </p:cNvSpPr>
          <p:nvPr>
            <p:ph sz="quarter" idx="1"/>
          </p:nvPr>
        </p:nvSpPr>
        <p:spPr/>
        <p:txBody>
          <a:bodyPr>
            <a:normAutofit/>
          </a:bodyPr>
          <a:lstStyle/>
          <a:p>
            <a:r>
              <a:rPr lang="en-US" sz="4800" dirty="0" smtClean="0"/>
              <a:t>“A wise son heeds his father’s instruction, but a mocker does not listen to rebuke.”</a:t>
            </a:r>
            <a:endParaRPr lang="en-US" sz="4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15:5</a:t>
            </a:r>
            <a:endParaRPr lang="en-US" sz="5400" dirty="0"/>
          </a:p>
        </p:txBody>
      </p:sp>
      <p:sp>
        <p:nvSpPr>
          <p:cNvPr id="3" name="Content Placeholder 2"/>
          <p:cNvSpPr>
            <a:spLocks noGrp="1"/>
          </p:cNvSpPr>
          <p:nvPr>
            <p:ph sz="quarter" idx="1"/>
          </p:nvPr>
        </p:nvSpPr>
        <p:spPr/>
        <p:txBody>
          <a:bodyPr>
            <a:normAutofit/>
          </a:bodyPr>
          <a:lstStyle/>
          <a:p>
            <a:r>
              <a:rPr lang="en-US" sz="4800" dirty="0" smtClean="0"/>
              <a:t>“A fool spurns his father’s discipline, but whoever heeds correction shows prudence.”</a:t>
            </a:r>
            <a:endParaRPr lang="en-US" sz="4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15:20</a:t>
            </a:r>
            <a:endParaRPr lang="en-US" sz="5400" dirty="0"/>
          </a:p>
        </p:txBody>
      </p:sp>
      <p:sp>
        <p:nvSpPr>
          <p:cNvPr id="3" name="Content Placeholder 2"/>
          <p:cNvSpPr>
            <a:spLocks noGrp="1"/>
          </p:cNvSpPr>
          <p:nvPr>
            <p:ph sz="quarter" idx="1"/>
          </p:nvPr>
        </p:nvSpPr>
        <p:spPr/>
        <p:txBody>
          <a:bodyPr>
            <a:normAutofit/>
          </a:bodyPr>
          <a:lstStyle/>
          <a:p>
            <a:r>
              <a:rPr lang="en-US" sz="4800" dirty="0" smtClean="0"/>
              <a:t>“A wise son brings joy to his father, but a foolish man despises his mother.”</a:t>
            </a:r>
            <a:endParaRPr 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4 FAMILY RESPONSIBILITIES</a:t>
            </a:r>
            <a:endParaRPr lang="en-US" sz="5400" dirty="0"/>
          </a:p>
        </p:txBody>
      </p:sp>
      <p:sp>
        <p:nvSpPr>
          <p:cNvPr id="3" name="Content Placeholder 2"/>
          <p:cNvSpPr>
            <a:spLocks noGrp="1"/>
          </p:cNvSpPr>
          <p:nvPr>
            <p:ph sz="quarter" idx="1"/>
          </p:nvPr>
        </p:nvSpPr>
        <p:spPr/>
        <p:txBody>
          <a:bodyPr>
            <a:normAutofit/>
          </a:bodyPr>
          <a:lstStyle/>
          <a:p>
            <a:r>
              <a:rPr lang="en-US" sz="4000" dirty="0" smtClean="0"/>
              <a:t>1.  </a:t>
            </a:r>
            <a:r>
              <a:rPr lang="en-US" sz="4000" dirty="0" smtClean="0">
                <a:solidFill>
                  <a:schemeClr val="accent4"/>
                </a:solidFill>
              </a:rPr>
              <a:t>HUSBANDS</a:t>
            </a:r>
            <a:r>
              <a:rPr lang="en-US" sz="4000" dirty="0" smtClean="0"/>
              <a:t>—LOVING COMMITMENT</a:t>
            </a:r>
          </a:p>
          <a:p>
            <a:r>
              <a:rPr lang="en-US" sz="4000" dirty="0" smtClean="0"/>
              <a:t>2.  </a:t>
            </a:r>
            <a:r>
              <a:rPr lang="en-US" sz="4000" dirty="0" smtClean="0">
                <a:solidFill>
                  <a:schemeClr val="accent4"/>
                </a:solidFill>
              </a:rPr>
              <a:t>WIFE</a:t>
            </a:r>
            <a:r>
              <a:rPr lang="en-US" sz="4000" dirty="0" smtClean="0"/>
              <a:t>—LOVING SUBMISSION/RESPECT</a:t>
            </a:r>
          </a:p>
          <a:p>
            <a:r>
              <a:rPr lang="en-US" sz="4000" dirty="0" smtClean="0"/>
              <a:t>3.  </a:t>
            </a:r>
            <a:r>
              <a:rPr lang="en-US" sz="4000" dirty="0" smtClean="0">
                <a:solidFill>
                  <a:schemeClr val="accent4"/>
                </a:solidFill>
              </a:rPr>
              <a:t>CHILDREN</a:t>
            </a:r>
            <a:r>
              <a:rPr lang="en-US" sz="4000" dirty="0" smtClean="0"/>
              <a:t>—LOVING OBEDIENCE</a:t>
            </a:r>
          </a:p>
          <a:p>
            <a:r>
              <a:rPr lang="en-US" sz="4000" dirty="0" smtClean="0"/>
              <a:t>4.  </a:t>
            </a:r>
            <a:r>
              <a:rPr lang="en-US" sz="4000" dirty="0" smtClean="0">
                <a:solidFill>
                  <a:schemeClr val="accent4"/>
                </a:solidFill>
              </a:rPr>
              <a:t>PARENTS</a:t>
            </a:r>
            <a:r>
              <a:rPr lang="en-US" sz="4000" dirty="0" smtClean="0"/>
              <a:t>—LOVING DISCIPLINE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17:6</a:t>
            </a:r>
            <a:endParaRPr lang="en-US" sz="5400" dirty="0"/>
          </a:p>
        </p:txBody>
      </p:sp>
      <p:sp>
        <p:nvSpPr>
          <p:cNvPr id="3" name="Content Placeholder 2"/>
          <p:cNvSpPr>
            <a:spLocks noGrp="1"/>
          </p:cNvSpPr>
          <p:nvPr>
            <p:ph sz="quarter" idx="1"/>
          </p:nvPr>
        </p:nvSpPr>
        <p:spPr/>
        <p:txBody>
          <a:bodyPr>
            <a:normAutofit/>
          </a:bodyPr>
          <a:lstStyle/>
          <a:p>
            <a:r>
              <a:rPr lang="en-US" sz="4800" dirty="0" smtClean="0"/>
              <a:t>“Children’s children are a crown to the aged, and parents are the pride of their children.”</a:t>
            </a:r>
            <a:endParaRPr lang="en-US" sz="4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17:21</a:t>
            </a:r>
            <a:endParaRPr lang="en-US" sz="5400" dirty="0"/>
          </a:p>
        </p:txBody>
      </p:sp>
      <p:sp>
        <p:nvSpPr>
          <p:cNvPr id="3" name="Content Placeholder 2"/>
          <p:cNvSpPr>
            <a:spLocks noGrp="1"/>
          </p:cNvSpPr>
          <p:nvPr>
            <p:ph sz="quarter" idx="1"/>
          </p:nvPr>
        </p:nvSpPr>
        <p:spPr/>
        <p:txBody>
          <a:bodyPr>
            <a:normAutofit/>
          </a:bodyPr>
          <a:lstStyle/>
          <a:p>
            <a:r>
              <a:rPr lang="en-US" sz="4800" dirty="0" smtClean="0"/>
              <a:t>“To have a fool for a son brings grief; there is no joy for the father of a fool.”</a:t>
            </a:r>
            <a:endParaRPr lang="en-US" sz="4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20:11</a:t>
            </a:r>
            <a:endParaRPr lang="en-US" sz="5400" dirty="0"/>
          </a:p>
        </p:txBody>
      </p:sp>
      <p:sp>
        <p:nvSpPr>
          <p:cNvPr id="3" name="Content Placeholder 2"/>
          <p:cNvSpPr>
            <a:spLocks noGrp="1"/>
          </p:cNvSpPr>
          <p:nvPr>
            <p:ph sz="quarter" idx="1"/>
          </p:nvPr>
        </p:nvSpPr>
        <p:spPr/>
        <p:txBody>
          <a:bodyPr>
            <a:normAutofit/>
          </a:bodyPr>
          <a:lstStyle/>
          <a:p>
            <a:r>
              <a:rPr lang="en-US" sz="4800" dirty="0" smtClean="0"/>
              <a:t>“Even a child is known by his actions, by whether his conduct is pure and right.”</a:t>
            </a:r>
            <a:endParaRPr lang="en-US" sz="4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23:19</a:t>
            </a:r>
            <a:endParaRPr lang="en-US" sz="5400" dirty="0"/>
          </a:p>
        </p:txBody>
      </p:sp>
      <p:sp>
        <p:nvSpPr>
          <p:cNvPr id="3" name="Content Placeholder 2"/>
          <p:cNvSpPr>
            <a:spLocks noGrp="1"/>
          </p:cNvSpPr>
          <p:nvPr>
            <p:ph sz="quarter" idx="1"/>
          </p:nvPr>
        </p:nvSpPr>
        <p:spPr/>
        <p:txBody>
          <a:bodyPr>
            <a:normAutofit/>
          </a:bodyPr>
          <a:lstStyle/>
          <a:p>
            <a:r>
              <a:rPr lang="en-US" sz="4800" dirty="0" smtClean="0"/>
              <a:t>“Listen, my son, and be wise, and keep your heart on the right path.”</a:t>
            </a:r>
            <a:endParaRPr lang="en-US" sz="4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23:26</a:t>
            </a:r>
            <a:endParaRPr lang="en-US" sz="5400" dirty="0"/>
          </a:p>
        </p:txBody>
      </p:sp>
      <p:sp>
        <p:nvSpPr>
          <p:cNvPr id="3" name="Content Placeholder 2"/>
          <p:cNvSpPr>
            <a:spLocks noGrp="1"/>
          </p:cNvSpPr>
          <p:nvPr>
            <p:ph sz="quarter" idx="1"/>
          </p:nvPr>
        </p:nvSpPr>
        <p:spPr/>
        <p:txBody>
          <a:bodyPr>
            <a:normAutofit/>
          </a:bodyPr>
          <a:lstStyle/>
          <a:p>
            <a:r>
              <a:rPr lang="en-US" sz="4800" dirty="0" smtClean="0"/>
              <a:t>“My son, give me your heart and let your eyes keep to my ways…”</a:t>
            </a:r>
            <a:endParaRPr lang="en-US" sz="4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24:21</a:t>
            </a:r>
            <a:endParaRPr lang="en-US" sz="5400" dirty="0"/>
          </a:p>
        </p:txBody>
      </p:sp>
      <p:sp>
        <p:nvSpPr>
          <p:cNvPr id="3" name="Content Placeholder 2"/>
          <p:cNvSpPr>
            <a:spLocks noGrp="1"/>
          </p:cNvSpPr>
          <p:nvPr>
            <p:ph sz="quarter" idx="1"/>
          </p:nvPr>
        </p:nvSpPr>
        <p:spPr/>
        <p:txBody>
          <a:bodyPr>
            <a:normAutofit/>
          </a:bodyPr>
          <a:lstStyle/>
          <a:p>
            <a:r>
              <a:rPr lang="en-US" sz="4800" dirty="0" smtClean="0"/>
              <a:t>“Fear the LORD and the king, my son.”</a:t>
            </a:r>
            <a:endParaRPr lang="en-US" sz="4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27:11</a:t>
            </a:r>
            <a:endParaRPr lang="en-US" sz="5400" dirty="0"/>
          </a:p>
        </p:txBody>
      </p:sp>
      <p:sp>
        <p:nvSpPr>
          <p:cNvPr id="3" name="Content Placeholder 2"/>
          <p:cNvSpPr>
            <a:spLocks noGrp="1"/>
          </p:cNvSpPr>
          <p:nvPr>
            <p:ph sz="quarter" idx="1"/>
          </p:nvPr>
        </p:nvSpPr>
        <p:spPr/>
        <p:txBody>
          <a:bodyPr>
            <a:normAutofit/>
          </a:bodyPr>
          <a:lstStyle/>
          <a:p>
            <a:r>
              <a:rPr lang="en-US" sz="4800" dirty="0" smtClean="0"/>
              <a:t>“Be wise, my son, and bring joy to my heart.”</a:t>
            </a:r>
            <a:endParaRPr lang="en-US" sz="4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31:2-5</a:t>
            </a:r>
            <a:endParaRPr lang="en-US" sz="5400" dirty="0"/>
          </a:p>
        </p:txBody>
      </p:sp>
      <p:sp>
        <p:nvSpPr>
          <p:cNvPr id="3" name="Content Placeholder 2"/>
          <p:cNvSpPr>
            <a:spLocks noGrp="1"/>
          </p:cNvSpPr>
          <p:nvPr>
            <p:ph sz="quarter" idx="1"/>
          </p:nvPr>
        </p:nvSpPr>
        <p:spPr/>
        <p:txBody>
          <a:bodyPr>
            <a:normAutofit/>
          </a:bodyPr>
          <a:lstStyle/>
          <a:p>
            <a:r>
              <a:rPr lang="en-US" sz="4000" dirty="0" smtClean="0"/>
              <a:t>“</a:t>
            </a:r>
            <a:r>
              <a:rPr lang="en-US" sz="5400" dirty="0" smtClean="0"/>
              <a:t>O my son</a:t>
            </a:r>
            <a:r>
              <a:rPr lang="en-US" sz="4000" dirty="0" smtClean="0"/>
              <a:t>,  O son of my womb,  O son of my vows… It is not for kings to drink wine, not for rulers to crave beer, lest they drink and forget… and deprive all the oppressed of their rights…”</a:t>
            </a:r>
            <a:endParaRPr lang="en-US" sz="4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1.  CHILDREN TO PARENTS:</a:t>
            </a:r>
            <a:r>
              <a:rPr lang="en-US" dirty="0" smtClean="0"/>
              <a:t/>
            </a:r>
            <a:br>
              <a:rPr lang="en-US" dirty="0" smtClean="0"/>
            </a:br>
            <a:r>
              <a:rPr lang="en-US" sz="6000" dirty="0" smtClean="0">
                <a:solidFill>
                  <a:srgbClr val="FF0000"/>
                </a:solidFill>
              </a:rPr>
              <a:t>LOVING OBEDIENCE</a:t>
            </a:r>
            <a:r>
              <a:rPr lang="en-US" sz="6000" dirty="0" smtClean="0"/>
              <a:t>.</a:t>
            </a:r>
            <a:endParaRPr lang="en-US" sz="6000" dirty="0"/>
          </a:p>
        </p:txBody>
      </p:sp>
      <p:sp>
        <p:nvSpPr>
          <p:cNvPr id="3" name="Content Placeholder 2"/>
          <p:cNvSpPr>
            <a:spLocks noGrp="1"/>
          </p:cNvSpPr>
          <p:nvPr>
            <p:ph sz="quarter" idx="1"/>
          </p:nvPr>
        </p:nvSpPr>
        <p:spPr/>
        <p:txBody>
          <a:bodyPr>
            <a:normAutofit/>
          </a:bodyPr>
          <a:lstStyle/>
          <a:p>
            <a:r>
              <a:rPr lang="en-US" sz="4000" dirty="0" smtClean="0"/>
              <a:t>“Children, obey your parents in the Lord, for this is right.  “Honor your father and mother”—which is the first commandment with a promise– “that it may go well with you and that you may enjoy long life on the earth.” (6:1-3)</a:t>
            </a:r>
            <a:endParaRPr lang="en-US" sz="4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2.  PARENTS TO CHILDREN:</a:t>
            </a:r>
            <a:r>
              <a:rPr lang="en-US" dirty="0" smtClean="0"/>
              <a:t/>
            </a:r>
            <a:br>
              <a:rPr lang="en-US" dirty="0" smtClean="0"/>
            </a:br>
            <a:r>
              <a:rPr lang="en-US" sz="5400" dirty="0" smtClean="0">
                <a:solidFill>
                  <a:srgbClr val="FF0000"/>
                </a:solidFill>
              </a:rPr>
              <a:t>LOVING DISCIPLINE.  </a:t>
            </a:r>
            <a:endParaRPr lang="en-US" sz="5400" dirty="0">
              <a:solidFill>
                <a:srgbClr val="FF0000"/>
              </a:solidFill>
            </a:endParaRPr>
          </a:p>
        </p:txBody>
      </p:sp>
      <p:sp>
        <p:nvSpPr>
          <p:cNvPr id="3" name="Content Placeholder 2"/>
          <p:cNvSpPr>
            <a:spLocks noGrp="1"/>
          </p:cNvSpPr>
          <p:nvPr>
            <p:ph sz="quarter" idx="1"/>
          </p:nvPr>
        </p:nvSpPr>
        <p:spPr/>
        <p:txBody>
          <a:bodyPr>
            <a:normAutofit/>
          </a:bodyPr>
          <a:lstStyle/>
          <a:p>
            <a:r>
              <a:rPr lang="en-US" sz="4800" dirty="0" smtClean="0"/>
              <a:t>“Fathers, do not exasperate your children; instead, bring them up in the training and instruction of the Lord.”       (Eph. 6:4)</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EPHESIANS 6:1-4</a:t>
            </a:r>
            <a:endParaRPr lang="en-US" sz="8000"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t>“Do not exasperate…”</a:t>
            </a:r>
            <a:endParaRPr lang="en-US" sz="6600" dirty="0"/>
          </a:p>
        </p:txBody>
      </p:sp>
      <p:sp>
        <p:nvSpPr>
          <p:cNvPr id="3" name="Content Placeholder 2"/>
          <p:cNvSpPr>
            <a:spLocks noGrp="1"/>
          </p:cNvSpPr>
          <p:nvPr>
            <p:ph sz="quarter" idx="1"/>
          </p:nvPr>
        </p:nvSpPr>
        <p:spPr/>
        <p:txBody>
          <a:bodyPr>
            <a:normAutofit/>
          </a:bodyPr>
          <a:lstStyle/>
          <a:p>
            <a:r>
              <a:rPr lang="en-US" sz="4400" dirty="0" smtClean="0"/>
              <a:t>“To irritate, to make very mad or angry.”</a:t>
            </a:r>
          </a:p>
          <a:p>
            <a:r>
              <a:rPr lang="en-US" sz="4400" dirty="0" smtClean="0"/>
              <a:t>Col. 3:21– “Fathers, do not embitter your children, or they will become discouraged.”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how you might do it…</a:t>
            </a:r>
            <a:endParaRPr lang="en-US" dirty="0"/>
          </a:p>
        </p:txBody>
      </p:sp>
      <p:sp>
        <p:nvSpPr>
          <p:cNvPr id="3" name="Content Placeholder 2"/>
          <p:cNvSpPr>
            <a:spLocks noGrp="1"/>
          </p:cNvSpPr>
          <p:nvPr>
            <p:ph sz="quarter" idx="1"/>
          </p:nvPr>
        </p:nvSpPr>
        <p:spPr/>
        <p:txBody>
          <a:bodyPr>
            <a:noAutofit/>
          </a:bodyPr>
          <a:lstStyle/>
          <a:p>
            <a:r>
              <a:rPr lang="en-US" sz="3600" dirty="0" smtClean="0"/>
              <a:t>Overprotection</a:t>
            </a:r>
          </a:p>
          <a:p>
            <a:r>
              <a:rPr lang="en-US" sz="3600" dirty="0" smtClean="0"/>
              <a:t>Favoritism (Isaac &amp; Rebecca)</a:t>
            </a:r>
          </a:p>
          <a:p>
            <a:r>
              <a:rPr lang="en-US" sz="3600" dirty="0" smtClean="0"/>
              <a:t>Push, push, push achievement</a:t>
            </a:r>
          </a:p>
          <a:p>
            <a:r>
              <a:rPr lang="en-US" sz="3600" dirty="0" smtClean="0"/>
              <a:t>Discourage them, never give approval</a:t>
            </a:r>
          </a:p>
          <a:p>
            <a:r>
              <a:rPr lang="en-US" sz="3600" dirty="0" smtClean="0"/>
              <a:t>Neglect them (David and Absalom)</a:t>
            </a:r>
          </a:p>
          <a:p>
            <a:r>
              <a:rPr lang="en-US" sz="3600" dirty="0" smtClean="0"/>
              <a:t>Bitter words</a:t>
            </a:r>
          </a:p>
          <a:p>
            <a:r>
              <a:rPr lang="en-US" sz="3600" dirty="0" smtClean="0"/>
              <a:t>Cruel punishment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“Instead bring them up in the </a:t>
            </a:r>
            <a:r>
              <a:rPr lang="en-US" dirty="0" smtClean="0">
                <a:solidFill>
                  <a:srgbClr val="FF0000"/>
                </a:solidFill>
              </a:rPr>
              <a:t>training </a:t>
            </a:r>
            <a:r>
              <a:rPr lang="en-US" dirty="0" smtClean="0"/>
              <a:t>and instruction of the Lord.”</a:t>
            </a:r>
            <a:endParaRPr lang="en-US" dirty="0"/>
          </a:p>
        </p:txBody>
      </p:sp>
      <p:sp>
        <p:nvSpPr>
          <p:cNvPr id="3" name="Content Placeholder 2"/>
          <p:cNvSpPr>
            <a:spLocks noGrp="1"/>
          </p:cNvSpPr>
          <p:nvPr>
            <p:ph sz="quarter" idx="1"/>
          </p:nvPr>
        </p:nvSpPr>
        <p:spPr/>
        <p:txBody>
          <a:bodyPr>
            <a:normAutofit lnSpcReduction="10000"/>
          </a:bodyPr>
          <a:lstStyle/>
          <a:p>
            <a:r>
              <a:rPr lang="en-US" sz="5400" b="1" dirty="0" smtClean="0">
                <a:solidFill>
                  <a:srgbClr val="FF0000"/>
                </a:solidFill>
              </a:rPr>
              <a:t>Training</a:t>
            </a:r>
            <a:r>
              <a:rPr lang="en-US" sz="4800" dirty="0" smtClean="0"/>
              <a:t>=discipline them in love not in anger, fairly and consistently.</a:t>
            </a:r>
          </a:p>
          <a:p>
            <a:r>
              <a:rPr lang="en-US" sz="4800" dirty="0" smtClean="0"/>
              <a:t>Instruction=admonition (KJV), what you say to teach them, like in Proverbs.</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solidFill>
                  <a:srgbClr val="FF0000"/>
                </a:solidFill>
              </a:rPr>
              <a:t>Training</a:t>
            </a:r>
            <a:r>
              <a:rPr lang="en-US" sz="5400" dirty="0" smtClean="0"/>
              <a:t>=Christian Discipline</a:t>
            </a:r>
            <a:endParaRPr lang="en-US" sz="5400" dirty="0"/>
          </a:p>
        </p:txBody>
      </p:sp>
      <p:sp>
        <p:nvSpPr>
          <p:cNvPr id="3" name="Content Placeholder 2"/>
          <p:cNvSpPr>
            <a:spLocks noGrp="1"/>
          </p:cNvSpPr>
          <p:nvPr>
            <p:ph sz="quarter" idx="1"/>
          </p:nvPr>
        </p:nvSpPr>
        <p:spPr/>
        <p:txBody>
          <a:bodyPr>
            <a:normAutofit/>
          </a:bodyPr>
          <a:lstStyle/>
          <a:p>
            <a:r>
              <a:rPr lang="en-US" sz="4800" dirty="0" smtClean="0"/>
              <a:t>“The heart of Christian discipline is to bring the heart of the child to the heart of the Savior.”</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3:11-12</a:t>
            </a:r>
            <a:endParaRPr lang="en-US" sz="5400" dirty="0"/>
          </a:p>
        </p:txBody>
      </p:sp>
      <p:sp>
        <p:nvSpPr>
          <p:cNvPr id="3" name="Content Placeholder 2"/>
          <p:cNvSpPr>
            <a:spLocks noGrp="1"/>
          </p:cNvSpPr>
          <p:nvPr>
            <p:ph sz="quarter" idx="1"/>
          </p:nvPr>
        </p:nvSpPr>
        <p:spPr/>
        <p:txBody>
          <a:bodyPr>
            <a:normAutofit/>
          </a:bodyPr>
          <a:lstStyle/>
          <a:p>
            <a:r>
              <a:rPr lang="en-US" sz="4800" dirty="0" smtClean="0"/>
              <a:t>“My son, do not despise the LORD’s discipline and do not resent his rebuke, because the LORD disciplines  those he loves, as a father the son he delights in.”</a:t>
            </a:r>
            <a:endParaRPr lang="en-US" sz="4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Proverbs 12:1</a:t>
            </a:r>
            <a:endParaRPr lang="en-US" sz="5400" dirty="0"/>
          </a:p>
        </p:txBody>
      </p:sp>
      <p:sp>
        <p:nvSpPr>
          <p:cNvPr id="3" name="Content Placeholder 2"/>
          <p:cNvSpPr>
            <a:spLocks noGrp="1"/>
          </p:cNvSpPr>
          <p:nvPr>
            <p:ph sz="quarter" idx="1"/>
          </p:nvPr>
        </p:nvSpPr>
        <p:spPr/>
        <p:txBody>
          <a:bodyPr>
            <a:normAutofit/>
          </a:bodyPr>
          <a:lstStyle/>
          <a:p>
            <a:pPr>
              <a:buNone/>
            </a:pPr>
            <a:r>
              <a:rPr lang="en-US" sz="4800" dirty="0" smtClean="0"/>
              <a:t> “Whoever loves discipline loves knowledge, but he who hates correction is stupid.”</a:t>
            </a:r>
            <a:endParaRPr lang="en-US" sz="4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13:24</a:t>
            </a:r>
            <a:endParaRPr lang="en-US" sz="5400" dirty="0"/>
          </a:p>
        </p:txBody>
      </p:sp>
      <p:sp>
        <p:nvSpPr>
          <p:cNvPr id="3" name="Content Placeholder 2"/>
          <p:cNvSpPr>
            <a:spLocks noGrp="1"/>
          </p:cNvSpPr>
          <p:nvPr>
            <p:ph sz="quarter" idx="1"/>
          </p:nvPr>
        </p:nvSpPr>
        <p:spPr/>
        <p:txBody>
          <a:bodyPr>
            <a:normAutofit/>
          </a:bodyPr>
          <a:lstStyle/>
          <a:p>
            <a:r>
              <a:rPr lang="en-US" sz="4800" dirty="0" smtClean="0"/>
              <a:t>“He who spares the rod hates his son, but he who loves him is careful to discipline him.”</a:t>
            </a:r>
            <a:endParaRPr lang="en-US" sz="4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15:5</a:t>
            </a:r>
            <a:endParaRPr lang="en-US" sz="5400" dirty="0"/>
          </a:p>
        </p:txBody>
      </p:sp>
      <p:sp>
        <p:nvSpPr>
          <p:cNvPr id="3" name="Content Placeholder 2"/>
          <p:cNvSpPr>
            <a:spLocks noGrp="1"/>
          </p:cNvSpPr>
          <p:nvPr>
            <p:ph sz="quarter" idx="1"/>
          </p:nvPr>
        </p:nvSpPr>
        <p:spPr/>
        <p:txBody>
          <a:bodyPr>
            <a:normAutofit/>
          </a:bodyPr>
          <a:lstStyle/>
          <a:p>
            <a:r>
              <a:rPr lang="en-US" sz="4800" dirty="0" smtClean="0"/>
              <a:t>“A fool spurns his father’s discipline, but whoever heeds correction shows prudence.”</a:t>
            </a:r>
            <a:endParaRPr lang="en-US" sz="4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19:18</a:t>
            </a:r>
            <a:endParaRPr lang="en-US" sz="5400" dirty="0"/>
          </a:p>
        </p:txBody>
      </p:sp>
      <p:sp>
        <p:nvSpPr>
          <p:cNvPr id="3" name="Content Placeholder 2"/>
          <p:cNvSpPr>
            <a:spLocks noGrp="1"/>
          </p:cNvSpPr>
          <p:nvPr>
            <p:ph sz="quarter" idx="1"/>
          </p:nvPr>
        </p:nvSpPr>
        <p:spPr/>
        <p:txBody>
          <a:bodyPr>
            <a:normAutofit/>
          </a:bodyPr>
          <a:lstStyle/>
          <a:p>
            <a:r>
              <a:rPr lang="en-US" sz="4800" dirty="0" smtClean="0"/>
              <a:t>“Discipline your son, for in that there is hope; do not be a willing party to his death.”</a:t>
            </a:r>
            <a:endParaRPr lang="en-US" sz="4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22:6</a:t>
            </a:r>
            <a:endParaRPr lang="en-US" sz="5400" dirty="0"/>
          </a:p>
        </p:txBody>
      </p:sp>
      <p:sp>
        <p:nvSpPr>
          <p:cNvPr id="3" name="Content Placeholder 2"/>
          <p:cNvSpPr>
            <a:spLocks noGrp="1"/>
          </p:cNvSpPr>
          <p:nvPr>
            <p:ph sz="quarter" idx="1"/>
          </p:nvPr>
        </p:nvSpPr>
        <p:spPr/>
        <p:txBody>
          <a:bodyPr>
            <a:normAutofit/>
          </a:bodyPr>
          <a:lstStyle/>
          <a:p>
            <a:r>
              <a:rPr lang="en-US" sz="4800" dirty="0" smtClean="0"/>
              <a:t>“Train a child in the way he should go and when he is old he will not turn from it.”</a:t>
            </a:r>
            <a:endParaRPr lang="en-US" sz="4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1.  CHILDREN TO PARENTS:</a:t>
            </a:r>
            <a:r>
              <a:rPr lang="en-US" dirty="0" smtClean="0"/>
              <a:t/>
            </a:r>
            <a:br>
              <a:rPr lang="en-US" dirty="0" smtClean="0"/>
            </a:br>
            <a:r>
              <a:rPr lang="en-US" sz="6700" dirty="0" smtClean="0">
                <a:solidFill>
                  <a:srgbClr val="FF0000"/>
                </a:solidFill>
              </a:rPr>
              <a:t>LOVING OBEDIENCE</a:t>
            </a:r>
            <a:r>
              <a:rPr lang="en-US" sz="6000" dirty="0" smtClean="0"/>
              <a:t>.</a:t>
            </a:r>
            <a:endParaRPr lang="en-US" sz="6000" dirty="0"/>
          </a:p>
        </p:txBody>
      </p:sp>
      <p:sp>
        <p:nvSpPr>
          <p:cNvPr id="3" name="Content Placeholder 2"/>
          <p:cNvSpPr>
            <a:spLocks noGrp="1"/>
          </p:cNvSpPr>
          <p:nvPr>
            <p:ph sz="quarter" idx="1"/>
          </p:nvPr>
        </p:nvSpPr>
        <p:spPr/>
        <p:txBody>
          <a:bodyPr>
            <a:normAutofit/>
          </a:bodyPr>
          <a:lstStyle/>
          <a:p>
            <a:pPr>
              <a:buNone/>
            </a:pPr>
            <a:r>
              <a:rPr lang="en-US" sz="4000" dirty="0" smtClean="0"/>
              <a:t>Eph. 6:1-3</a:t>
            </a:r>
            <a:endParaRPr lang="en-US" sz="4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22:15</a:t>
            </a:r>
            <a:endParaRPr lang="en-US" sz="5400" dirty="0"/>
          </a:p>
        </p:txBody>
      </p:sp>
      <p:sp>
        <p:nvSpPr>
          <p:cNvPr id="3" name="Content Placeholder 2"/>
          <p:cNvSpPr>
            <a:spLocks noGrp="1"/>
          </p:cNvSpPr>
          <p:nvPr>
            <p:ph sz="quarter" idx="1"/>
          </p:nvPr>
        </p:nvSpPr>
        <p:spPr/>
        <p:txBody>
          <a:bodyPr>
            <a:normAutofit/>
          </a:bodyPr>
          <a:lstStyle/>
          <a:p>
            <a:r>
              <a:rPr lang="en-US" sz="4800" dirty="0" smtClean="0"/>
              <a:t>“Folly is bound up in the heart of a child, but the rod of discipline will drive it far from him.”</a:t>
            </a:r>
            <a:endParaRPr lang="en-US" sz="4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23:13-14</a:t>
            </a:r>
            <a:endParaRPr lang="en-US" sz="5400" dirty="0"/>
          </a:p>
        </p:txBody>
      </p:sp>
      <p:sp>
        <p:nvSpPr>
          <p:cNvPr id="3" name="Content Placeholder 2"/>
          <p:cNvSpPr>
            <a:spLocks noGrp="1"/>
          </p:cNvSpPr>
          <p:nvPr>
            <p:ph sz="quarter" idx="1"/>
          </p:nvPr>
        </p:nvSpPr>
        <p:spPr/>
        <p:txBody>
          <a:bodyPr>
            <a:normAutofit/>
          </a:bodyPr>
          <a:lstStyle/>
          <a:p>
            <a:r>
              <a:rPr lang="en-US" sz="4800" dirty="0" smtClean="0"/>
              <a:t>“Do not withhold discipline from  a child; if you punish him with the rod, he will not die.  Punish him with the rod and save his soul from death.”</a:t>
            </a:r>
            <a:endParaRPr lang="en-US" sz="48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Prov. 29:15</a:t>
            </a:r>
            <a:endParaRPr lang="en-US" sz="5400" dirty="0"/>
          </a:p>
        </p:txBody>
      </p:sp>
      <p:sp>
        <p:nvSpPr>
          <p:cNvPr id="3" name="Content Placeholder 2"/>
          <p:cNvSpPr>
            <a:spLocks noGrp="1"/>
          </p:cNvSpPr>
          <p:nvPr>
            <p:ph sz="quarter" idx="1"/>
          </p:nvPr>
        </p:nvSpPr>
        <p:spPr/>
        <p:txBody>
          <a:bodyPr>
            <a:normAutofit/>
          </a:bodyPr>
          <a:lstStyle/>
          <a:p>
            <a:r>
              <a:rPr lang="en-US" sz="4800" dirty="0" smtClean="0"/>
              <a:t>“The rod of correction imparts wisdom, but a child left to himself disgraces his mother.”</a:t>
            </a:r>
            <a:endParaRPr lang="en-US" sz="4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Prov. 29:17</a:t>
            </a:r>
            <a:endParaRPr lang="en-US" sz="5400" dirty="0"/>
          </a:p>
        </p:txBody>
      </p:sp>
      <p:sp>
        <p:nvSpPr>
          <p:cNvPr id="3" name="Content Placeholder 2"/>
          <p:cNvSpPr>
            <a:spLocks noGrp="1"/>
          </p:cNvSpPr>
          <p:nvPr>
            <p:ph sz="quarter" idx="1"/>
          </p:nvPr>
        </p:nvSpPr>
        <p:spPr/>
        <p:txBody>
          <a:bodyPr>
            <a:normAutofit/>
          </a:bodyPr>
          <a:lstStyle/>
          <a:p>
            <a:r>
              <a:rPr lang="en-US" sz="4800" dirty="0" smtClean="0"/>
              <a:t>“Discipline your son, and he will give you peace; he will bring delight to your soul.”</a:t>
            </a:r>
            <a:endParaRPr lang="en-US" sz="4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6:4</a:t>
            </a:r>
            <a:endParaRPr lang="en-US" sz="5400" dirty="0"/>
          </a:p>
        </p:txBody>
      </p:sp>
      <p:sp>
        <p:nvSpPr>
          <p:cNvPr id="3" name="Content Placeholder 2"/>
          <p:cNvSpPr>
            <a:spLocks noGrp="1"/>
          </p:cNvSpPr>
          <p:nvPr>
            <p:ph sz="quarter" idx="1"/>
          </p:nvPr>
        </p:nvSpPr>
        <p:spPr/>
        <p:txBody>
          <a:bodyPr>
            <a:normAutofit/>
          </a:bodyPr>
          <a:lstStyle/>
          <a:p>
            <a:r>
              <a:rPr lang="en-US" sz="4800" dirty="0" smtClean="0"/>
              <a:t>“…Instead, bring them up in the training and instruction of the Lord.”</a:t>
            </a:r>
            <a:endParaRPr lang="en-US" sz="48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solidFill>
                  <a:srgbClr val="FF0000"/>
                </a:solidFill>
              </a:rPr>
              <a:t>“Instruction</a:t>
            </a:r>
            <a:r>
              <a:rPr lang="en-US" sz="6000" dirty="0" smtClean="0"/>
              <a:t> of the Lord.”</a:t>
            </a:r>
            <a:endParaRPr lang="en-US" sz="6000" dirty="0"/>
          </a:p>
        </p:txBody>
      </p:sp>
      <p:sp>
        <p:nvSpPr>
          <p:cNvPr id="3" name="Content Placeholder 2"/>
          <p:cNvSpPr>
            <a:spLocks noGrp="1"/>
          </p:cNvSpPr>
          <p:nvPr>
            <p:ph sz="quarter" idx="1"/>
          </p:nvPr>
        </p:nvSpPr>
        <p:spPr/>
        <p:txBody>
          <a:bodyPr>
            <a:normAutofit fontScale="92500"/>
          </a:bodyPr>
          <a:lstStyle/>
          <a:p>
            <a:r>
              <a:rPr lang="en-US" sz="4800" dirty="0" smtClean="0"/>
              <a:t>Training=discipline them with love.</a:t>
            </a:r>
          </a:p>
          <a:p>
            <a:r>
              <a:rPr lang="en-US" sz="4800" dirty="0" smtClean="0">
                <a:solidFill>
                  <a:srgbClr val="FF0000"/>
                </a:solidFill>
              </a:rPr>
              <a:t>Instruction</a:t>
            </a:r>
            <a:r>
              <a:rPr lang="en-US" sz="4800" dirty="0" smtClean="0"/>
              <a:t>=(</a:t>
            </a:r>
            <a:r>
              <a:rPr lang="en-US" sz="4800" b="1" i="1" dirty="0" smtClean="0"/>
              <a:t>nouthesia</a:t>
            </a:r>
            <a:r>
              <a:rPr lang="en-US" sz="4800" dirty="0" smtClean="0"/>
              <a:t>), </a:t>
            </a:r>
            <a:r>
              <a:rPr lang="en-US" sz="4800" b="1" i="1" dirty="0" smtClean="0"/>
              <a:t>nous</a:t>
            </a:r>
            <a:r>
              <a:rPr lang="en-US" sz="4800" dirty="0" smtClean="0"/>
              <a:t>, mind, </a:t>
            </a:r>
            <a:r>
              <a:rPr lang="en-US" sz="4800" b="1" i="1" dirty="0" smtClean="0"/>
              <a:t>thesia</a:t>
            </a:r>
            <a:r>
              <a:rPr lang="en-US" sz="4800" dirty="0" smtClean="0"/>
              <a:t>,to put. Lit. a putting in mind.  “Admonition” (KJV), what you say to teach them, like the wise counsel in Proverbs.</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solidFill>
                  <a:srgbClr val="FF0000"/>
                </a:solidFill>
              </a:rPr>
              <a:t>“Instruction”</a:t>
            </a:r>
            <a:endParaRPr lang="en-US" sz="7200" dirty="0">
              <a:solidFill>
                <a:srgbClr val="FF0000"/>
              </a:solidFill>
            </a:endParaRPr>
          </a:p>
        </p:txBody>
      </p:sp>
      <p:sp>
        <p:nvSpPr>
          <p:cNvPr id="3" name="Content Placeholder 2"/>
          <p:cNvSpPr>
            <a:spLocks noGrp="1"/>
          </p:cNvSpPr>
          <p:nvPr>
            <p:ph sz="quarter" idx="1"/>
          </p:nvPr>
        </p:nvSpPr>
        <p:spPr>
          <a:xfrm>
            <a:off x="612648" y="1447800"/>
            <a:ext cx="8153400" cy="4648200"/>
          </a:xfrm>
        </p:spPr>
        <p:txBody>
          <a:bodyPr>
            <a:noAutofit/>
          </a:bodyPr>
          <a:lstStyle/>
          <a:p>
            <a:r>
              <a:rPr lang="en-US" sz="4000" dirty="0" smtClean="0"/>
              <a:t>Talk to them.  Explain why you disciplined them. </a:t>
            </a:r>
          </a:p>
          <a:p>
            <a:r>
              <a:rPr lang="en-US" sz="4000" dirty="0" smtClean="0"/>
              <a:t>Use rewards, stickers, allowance, etc. </a:t>
            </a:r>
          </a:p>
          <a:p>
            <a:r>
              <a:rPr lang="en-US" sz="4000" dirty="0" smtClean="0"/>
              <a:t>Have family devotions.</a:t>
            </a:r>
          </a:p>
          <a:p>
            <a:r>
              <a:rPr lang="en-US" sz="4000" dirty="0" smtClean="0"/>
              <a:t>Decide what is really important and stick w/it.  Most parents start out young– you will make mistakes.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solidFill>
                  <a:srgbClr val="FF0000"/>
                </a:solidFill>
              </a:rPr>
              <a:t>“Instruction”</a:t>
            </a:r>
            <a:endParaRPr lang="en-US" sz="7200" dirty="0">
              <a:solidFill>
                <a:srgbClr val="FF0000"/>
              </a:solidFill>
            </a:endParaRPr>
          </a:p>
        </p:txBody>
      </p:sp>
      <p:sp>
        <p:nvSpPr>
          <p:cNvPr id="3" name="Content Placeholder 2"/>
          <p:cNvSpPr>
            <a:spLocks noGrp="1"/>
          </p:cNvSpPr>
          <p:nvPr>
            <p:ph sz="quarter" idx="1"/>
          </p:nvPr>
        </p:nvSpPr>
        <p:spPr/>
        <p:txBody>
          <a:bodyPr>
            <a:normAutofit/>
          </a:bodyPr>
          <a:lstStyle/>
          <a:p>
            <a:r>
              <a:rPr lang="en-US" sz="4000" dirty="0" smtClean="0"/>
              <a:t>Write notes of encouragement.</a:t>
            </a:r>
          </a:p>
          <a:p>
            <a:r>
              <a:rPr lang="en-US" sz="4000" dirty="0" smtClean="0"/>
              <a:t>Say “I love you.”</a:t>
            </a:r>
          </a:p>
          <a:p>
            <a:r>
              <a:rPr lang="en-US" sz="4000" dirty="0" smtClean="0"/>
              <a:t>Hug your kids/ grandkids.</a:t>
            </a:r>
          </a:p>
          <a:p>
            <a:r>
              <a:rPr lang="en-US" sz="4000" dirty="0" smtClean="0"/>
              <a:t>Spend some quality, “one on one” time with each child.  Time is the most valuable gift you can give.</a:t>
            </a:r>
            <a:endParaRPr lang="en-US" sz="40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Deut. 6:6-7</a:t>
            </a:r>
            <a:endParaRPr lang="en-US" sz="6000" dirty="0"/>
          </a:p>
        </p:txBody>
      </p:sp>
      <p:sp>
        <p:nvSpPr>
          <p:cNvPr id="3" name="Content Placeholder 2"/>
          <p:cNvSpPr>
            <a:spLocks noGrp="1"/>
          </p:cNvSpPr>
          <p:nvPr>
            <p:ph sz="quarter" idx="1"/>
          </p:nvPr>
        </p:nvSpPr>
        <p:spPr/>
        <p:txBody>
          <a:bodyPr>
            <a:noAutofit/>
          </a:bodyPr>
          <a:lstStyle/>
          <a:p>
            <a:r>
              <a:rPr lang="en-US" sz="4400" dirty="0" smtClean="0"/>
              <a:t>“These commandments that I give you today are to be </a:t>
            </a:r>
            <a:r>
              <a:rPr lang="en-US" sz="4400" dirty="0" smtClean="0">
                <a:solidFill>
                  <a:srgbClr val="FF0000"/>
                </a:solidFill>
              </a:rPr>
              <a:t>upon your hearts</a:t>
            </a:r>
            <a:r>
              <a:rPr lang="en-US" sz="4400" dirty="0" smtClean="0"/>
              <a:t>.  Impress them on your children.  Talk about them when you sit at home and when you walk along the road, when you lie down and when you get up.”</a:t>
            </a:r>
            <a:endParaRPr lang="en-US" sz="44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Deut. 6:6-7</a:t>
            </a:r>
            <a:endParaRPr lang="en-US" sz="6000" dirty="0"/>
          </a:p>
        </p:txBody>
      </p:sp>
      <p:sp>
        <p:nvSpPr>
          <p:cNvPr id="3" name="Content Placeholder 2"/>
          <p:cNvSpPr>
            <a:spLocks noGrp="1"/>
          </p:cNvSpPr>
          <p:nvPr>
            <p:ph sz="quarter" idx="1"/>
          </p:nvPr>
        </p:nvSpPr>
        <p:spPr/>
        <p:txBody>
          <a:bodyPr>
            <a:noAutofit/>
          </a:bodyPr>
          <a:lstStyle/>
          <a:p>
            <a:r>
              <a:rPr lang="en-US" sz="4400" dirty="0" smtClean="0"/>
              <a:t>“These commandments that I give you today are to be upon your hearts. </a:t>
            </a:r>
            <a:r>
              <a:rPr lang="en-US" sz="4400" dirty="0" smtClean="0">
                <a:solidFill>
                  <a:srgbClr val="FF0000"/>
                </a:solidFill>
              </a:rPr>
              <a:t> Impress them on your children.  </a:t>
            </a:r>
            <a:r>
              <a:rPr lang="en-US" sz="4400" dirty="0" smtClean="0"/>
              <a:t>Talk about them when you sit at home and when you walk along the road, when you lie down and when you get up.”</a:t>
            </a:r>
            <a:endParaRPr lang="en-US"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CHILDREN TO PARENTS:</a:t>
            </a:r>
            <a:br>
              <a:rPr lang="en-US" dirty="0" smtClean="0"/>
            </a:br>
            <a:r>
              <a:rPr lang="en-US" sz="6000" dirty="0" smtClean="0">
                <a:solidFill>
                  <a:srgbClr val="FF0000"/>
                </a:solidFill>
              </a:rPr>
              <a:t>LOVING OBEDIENCE</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4000" dirty="0" smtClean="0"/>
              <a:t>“Children, </a:t>
            </a:r>
            <a:r>
              <a:rPr lang="en-US" sz="4000" b="1" dirty="0" smtClean="0"/>
              <a:t>obey</a:t>
            </a:r>
            <a:r>
              <a:rPr lang="en-US" sz="4000" dirty="0" smtClean="0"/>
              <a:t> your parents in the Lord, for this is right.  “</a:t>
            </a:r>
            <a:r>
              <a:rPr lang="en-US" sz="4000" b="1" dirty="0" smtClean="0"/>
              <a:t>Honor</a:t>
            </a:r>
            <a:r>
              <a:rPr lang="en-US" sz="4000" dirty="0" smtClean="0"/>
              <a:t> your father and mother”—which is the first commandment with a promise– “that it may go well with you and that you may enjoy long life on the earth.” (Eph. 6:1-3)</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Deut. 6:6-7</a:t>
            </a:r>
            <a:endParaRPr lang="en-US" sz="6000" dirty="0"/>
          </a:p>
        </p:txBody>
      </p:sp>
      <p:sp>
        <p:nvSpPr>
          <p:cNvPr id="3" name="Content Placeholder 2"/>
          <p:cNvSpPr>
            <a:spLocks noGrp="1"/>
          </p:cNvSpPr>
          <p:nvPr>
            <p:ph sz="quarter" idx="1"/>
          </p:nvPr>
        </p:nvSpPr>
        <p:spPr/>
        <p:txBody>
          <a:bodyPr>
            <a:noAutofit/>
          </a:bodyPr>
          <a:lstStyle/>
          <a:p>
            <a:r>
              <a:rPr lang="en-US" sz="4400" dirty="0" smtClean="0"/>
              <a:t>“These commandments that I give you today are to be upon your hearts.  Impress them on your children.  </a:t>
            </a:r>
            <a:r>
              <a:rPr lang="en-US" sz="4400" dirty="0" smtClean="0">
                <a:solidFill>
                  <a:srgbClr val="FF0000"/>
                </a:solidFill>
              </a:rPr>
              <a:t>Talk about them </a:t>
            </a:r>
            <a:r>
              <a:rPr lang="en-US" sz="4400" dirty="0" smtClean="0"/>
              <a:t>when you sit at home and when you walk along the road, when you lie down and when you get up.”</a:t>
            </a:r>
            <a:endParaRPr lang="en-US" sz="44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Raising kids is like </a:t>
            </a:r>
            <a:r>
              <a:rPr lang="en-US" dirty="0" smtClean="0">
                <a:solidFill>
                  <a:srgbClr val="FF0000"/>
                </a:solidFill>
              </a:rPr>
              <a:t>SAILING</a:t>
            </a:r>
            <a:r>
              <a:rPr lang="en-US" dirty="0" smtClean="0"/>
              <a:t>.</a:t>
            </a:r>
            <a:endParaRPr lang="en-US" dirty="0"/>
          </a:p>
        </p:txBody>
      </p:sp>
      <p:sp>
        <p:nvSpPr>
          <p:cNvPr id="3" name="Content Placeholder 2"/>
          <p:cNvSpPr>
            <a:spLocks noGrp="1"/>
          </p:cNvSpPr>
          <p:nvPr>
            <p:ph sz="quarter" idx="1"/>
          </p:nvPr>
        </p:nvSpPr>
        <p:spPr>
          <a:xfrm>
            <a:off x="612648" y="1600200"/>
            <a:ext cx="8153400" cy="5029200"/>
          </a:xfrm>
        </p:spPr>
        <p:txBody>
          <a:bodyPr>
            <a:normAutofit/>
          </a:bodyPr>
          <a:lstStyle/>
          <a:p>
            <a:r>
              <a:rPr lang="en-US" sz="4400" dirty="0" smtClean="0"/>
              <a:t>Many forces come into play:</a:t>
            </a:r>
          </a:p>
          <a:p>
            <a:r>
              <a:rPr lang="en-US" sz="3600" dirty="0" smtClean="0"/>
              <a:t>Wind.</a:t>
            </a:r>
          </a:p>
          <a:p>
            <a:r>
              <a:rPr lang="en-US" sz="3600" dirty="0" smtClean="0"/>
              <a:t>Current.</a:t>
            </a:r>
          </a:p>
          <a:p>
            <a:r>
              <a:rPr lang="en-US" sz="3600" dirty="0" smtClean="0"/>
              <a:t>Sail.</a:t>
            </a:r>
          </a:p>
          <a:p>
            <a:r>
              <a:rPr lang="en-US" sz="3600" dirty="0" smtClean="0"/>
              <a:t>Rudder.</a:t>
            </a:r>
          </a:p>
          <a:p>
            <a:r>
              <a:rPr lang="en-US" sz="3600" dirty="0" smtClean="0"/>
              <a:t>Keel.</a:t>
            </a:r>
          </a:p>
          <a:p>
            <a:r>
              <a:rPr lang="en-US" dirty="0" smtClean="0"/>
              <a:t>If you know what you are doing you can sail almost directly into the wind!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t>HYMN # 505</a:t>
            </a:r>
            <a:endParaRPr lang="en-US" sz="6600" dirty="0"/>
          </a:p>
        </p:txBody>
      </p:sp>
      <p:sp>
        <p:nvSpPr>
          <p:cNvPr id="3" name="Content Placeholder 2"/>
          <p:cNvSpPr>
            <a:spLocks noGrp="1"/>
          </p:cNvSpPr>
          <p:nvPr>
            <p:ph sz="quarter" idx="1"/>
          </p:nvPr>
        </p:nvSpPr>
        <p:spPr/>
        <p:txBody>
          <a:bodyPr>
            <a:normAutofit/>
          </a:bodyPr>
          <a:lstStyle/>
          <a:p>
            <a:r>
              <a:rPr lang="en-US" sz="5400" dirty="0" smtClean="0"/>
              <a:t>“HAPPY THE HOME WHEN GOD IS THERE”</a:t>
            </a:r>
            <a:endParaRPr lang="en-US" sz="5400" dirty="0"/>
          </a:p>
        </p:txBody>
      </p:sp>
    </p:spTree>
  </p:cSld>
  <p:clrMapOvr>
    <a:masterClrMapping/>
  </p:clrMapOvr>
  <p:transition>
    <p:sndAc>
      <p:stSnd>
        <p:snd r:embed="rId2" name="arrow.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OBEY</a:t>
            </a:r>
            <a:endParaRPr lang="en-US" sz="7200" b="1" dirty="0"/>
          </a:p>
        </p:txBody>
      </p:sp>
      <p:sp>
        <p:nvSpPr>
          <p:cNvPr id="3" name="Content Placeholder 2"/>
          <p:cNvSpPr>
            <a:spLocks noGrp="1"/>
          </p:cNvSpPr>
          <p:nvPr>
            <p:ph sz="quarter" idx="1"/>
          </p:nvPr>
        </p:nvSpPr>
        <p:spPr/>
        <p:txBody>
          <a:bodyPr/>
          <a:lstStyle/>
          <a:p>
            <a:r>
              <a:rPr lang="en-US" sz="4800" dirty="0" smtClean="0"/>
              <a:t>“Obey” </a:t>
            </a:r>
            <a:r>
              <a:rPr lang="en-US" sz="4800" b="1" i="1" dirty="0" smtClean="0"/>
              <a:t>(</a:t>
            </a:r>
            <a:r>
              <a:rPr lang="en-US" sz="4800" b="1" i="1" dirty="0" err="1" smtClean="0"/>
              <a:t>hupakouo</a:t>
            </a:r>
            <a:r>
              <a:rPr lang="en-US" sz="4800" b="1" i="1" dirty="0" smtClean="0"/>
              <a:t>)</a:t>
            </a:r>
            <a:r>
              <a:rPr lang="en-US" sz="4800" i="1" dirty="0" smtClean="0"/>
              <a:t>,</a:t>
            </a:r>
            <a:r>
              <a:rPr lang="en-US" sz="4800" dirty="0" smtClean="0"/>
              <a:t> “under/ to hear”: thus</a:t>
            </a:r>
            <a:r>
              <a:rPr lang="en-US" sz="4800" i="1" dirty="0" smtClean="0"/>
              <a:t>, </a:t>
            </a:r>
            <a:r>
              <a:rPr lang="en-US" sz="4800" dirty="0" smtClean="0"/>
              <a:t>to be under authority</a:t>
            </a:r>
            <a:r>
              <a:rPr lang="en-US" dirty="0" smtClean="0"/>
              <a:t>.</a:t>
            </a:r>
          </a:p>
          <a:p>
            <a:r>
              <a:rPr lang="en-US" sz="4400" dirty="0" smtClean="0"/>
              <a:t>Present active command.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HONOR</a:t>
            </a:r>
            <a:endParaRPr lang="en-US" sz="7200" b="1" dirty="0"/>
          </a:p>
        </p:txBody>
      </p:sp>
      <p:sp>
        <p:nvSpPr>
          <p:cNvPr id="3" name="Content Placeholder 2"/>
          <p:cNvSpPr>
            <a:spLocks noGrp="1"/>
          </p:cNvSpPr>
          <p:nvPr>
            <p:ph sz="quarter" idx="1"/>
          </p:nvPr>
        </p:nvSpPr>
        <p:spPr/>
        <p:txBody>
          <a:bodyPr>
            <a:normAutofit lnSpcReduction="10000"/>
          </a:bodyPr>
          <a:lstStyle/>
          <a:p>
            <a:r>
              <a:rPr lang="en-US" sz="4800" dirty="0" smtClean="0"/>
              <a:t>“Honor”  (</a:t>
            </a:r>
            <a:r>
              <a:rPr lang="en-US" sz="4800" b="1" i="1" dirty="0" err="1" smtClean="0"/>
              <a:t>timao</a:t>
            </a:r>
            <a:r>
              <a:rPr lang="en-US" sz="4800" dirty="0" smtClean="0"/>
              <a:t>), “to honor, to revere, the duty of children to honor their parents.”</a:t>
            </a:r>
          </a:p>
          <a:p>
            <a:r>
              <a:rPr lang="en-US" sz="4800" dirty="0" smtClean="0"/>
              <a:t>More than just to obey. To show respect and love, to care for them.</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TESTAMENT LAW</a:t>
            </a:r>
            <a:endParaRPr lang="en-US" dirty="0"/>
          </a:p>
        </p:txBody>
      </p:sp>
      <p:sp>
        <p:nvSpPr>
          <p:cNvPr id="3" name="Content Placeholder 2"/>
          <p:cNvSpPr>
            <a:spLocks noGrp="1"/>
          </p:cNvSpPr>
          <p:nvPr>
            <p:ph sz="quarter" idx="1"/>
          </p:nvPr>
        </p:nvSpPr>
        <p:spPr/>
        <p:txBody>
          <a:bodyPr>
            <a:normAutofit/>
          </a:bodyPr>
          <a:lstStyle/>
          <a:p>
            <a:r>
              <a:rPr lang="en-US" sz="4000" dirty="0" smtClean="0"/>
              <a:t>Ex. 21:17– “Anyone who curses his father or mother must be put to death.”</a:t>
            </a:r>
          </a:p>
          <a:p>
            <a:r>
              <a:rPr lang="en-US" sz="4000" dirty="0" smtClean="0"/>
              <a:t>Ex. 21:15– “Anyone who attacks his father or his mother must be put to death.”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3041</TotalTime>
  <Words>1880</Words>
  <Application>Microsoft Office PowerPoint</Application>
  <PresentationFormat>On-screen Show (4:3)</PresentationFormat>
  <Paragraphs>152</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Median</vt:lpstr>
      <vt:lpstr>HEAVEN, HELP THE HOME!</vt:lpstr>
      <vt:lpstr>EPHESIANS 6:1-4</vt:lpstr>
      <vt:lpstr>4 FAMILY RESPONSIBILITIES</vt:lpstr>
      <vt:lpstr>EPHESIANS 6:1-4</vt:lpstr>
      <vt:lpstr>1.  CHILDREN TO PARENTS: LOVING OBEDIENCE.</vt:lpstr>
      <vt:lpstr>1.  CHILDREN TO PARENTS: LOVING OBEDIENCE.</vt:lpstr>
      <vt:lpstr>OBEY</vt:lpstr>
      <vt:lpstr>HONOR</vt:lpstr>
      <vt:lpstr>OLD TESTAMENT LAW</vt:lpstr>
      <vt:lpstr>FROG IN THE KETTLE</vt:lpstr>
      <vt:lpstr>PowerPoint Presentation</vt:lpstr>
      <vt:lpstr>PowerPoint Presentation</vt:lpstr>
      <vt:lpstr>Sign of the end times</vt:lpstr>
      <vt:lpstr>Malachi 4:5-6</vt:lpstr>
      <vt:lpstr>FORK IN THE ROAD</vt:lpstr>
      <vt:lpstr>Proverbs</vt:lpstr>
      <vt:lpstr>Prov. 1:8</vt:lpstr>
      <vt:lpstr>Prov. 2:1</vt:lpstr>
      <vt:lpstr>Prov. 3:1-2</vt:lpstr>
      <vt:lpstr>Prov. 4:1</vt:lpstr>
      <vt:lpstr>Prov. 4:10</vt:lpstr>
      <vt:lpstr>Prov. 5:1</vt:lpstr>
      <vt:lpstr>Prov. 6:1, 6, &amp; 9</vt:lpstr>
      <vt:lpstr>Prov. 7:1-2</vt:lpstr>
      <vt:lpstr>Prov. 7:24</vt:lpstr>
      <vt:lpstr>Prov.  8:32</vt:lpstr>
      <vt:lpstr>Prov. 13:1</vt:lpstr>
      <vt:lpstr>Prov. 15:5</vt:lpstr>
      <vt:lpstr>Prov. 15:20</vt:lpstr>
      <vt:lpstr>Prov. 17:6</vt:lpstr>
      <vt:lpstr>Prov. 17:21</vt:lpstr>
      <vt:lpstr>Prov. 20:11</vt:lpstr>
      <vt:lpstr>Prov. 23:19</vt:lpstr>
      <vt:lpstr>Prov. 23:26</vt:lpstr>
      <vt:lpstr>Prov. 24:21</vt:lpstr>
      <vt:lpstr>Prov. 27:11</vt:lpstr>
      <vt:lpstr>Prov. 31:2-5</vt:lpstr>
      <vt:lpstr>1.  CHILDREN TO PARENTS: LOVING OBEDIENCE.</vt:lpstr>
      <vt:lpstr>2.  PARENTS TO CHILDREN: LOVING DISCIPLINE.  </vt:lpstr>
      <vt:lpstr>“Do not exasperate…”</vt:lpstr>
      <vt:lpstr>Here’s how you might do it…</vt:lpstr>
      <vt:lpstr>“Instead bring them up in the training and instruction of the Lord.”</vt:lpstr>
      <vt:lpstr>Training=Christian Discipline</vt:lpstr>
      <vt:lpstr>Prov. 3:11-12</vt:lpstr>
      <vt:lpstr>Proverbs 12:1</vt:lpstr>
      <vt:lpstr>Prov. 13:24</vt:lpstr>
      <vt:lpstr>Prov. 15:5</vt:lpstr>
      <vt:lpstr>Prov. 19:18</vt:lpstr>
      <vt:lpstr>Prov. 22:6</vt:lpstr>
      <vt:lpstr>Prov. 22:15</vt:lpstr>
      <vt:lpstr>Prov. 23:13-14</vt:lpstr>
      <vt:lpstr>Prov. 29:15</vt:lpstr>
      <vt:lpstr>Prov. 29:17</vt:lpstr>
      <vt:lpstr>Ephesians 6:4</vt:lpstr>
      <vt:lpstr>“Instruction of the Lord.”</vt:lpstr>
      <vt:lpstr>“Instruction”</vt:lpstr>
      <vt:lpstr>“Instruction”</vt:lpstr>
      <vt:lpstr>Deut. 6:6-7</vt:lpstr>
      <vt:lpstr>Deut. 6:6-7</vt:lpstr>
      <vt:lpstr>Deut. 6:6-7</vt:lpstr>
      <vt:lpstr>Raising kids is like SAILING.</vt:lpstr>
      <vt:lpstr>PowerPoint Presentation</vt:lpstr>
      <vt:lpstr>HYMN # 505</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 HELP THE HOME!</dc:title>
  <dc:creator>PastorSteve</dc:creator>
  <cp:lastModifiedBy>SoundBooth</cp:lastModifiedBy>
  <cp:revision>7</cp:revision>
  <dcterms:created xsi:type="dcterms:W3CDTF">2019-07-22T15:06:14Z</dcterms:created>
  <dcterms:modified xsi:type="dcterms:W3CDTF">2019-07-25T14:30:47Z</dcterms:modified>
</cp:coreProperties>
</file>