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93" r:id="rId3"/>
    <p:sldId id="262" r:id="rId4"/>
    <p:sldId id="259" r:id="rId5"/>
    <p:sldId id="260" r:id="rId6"/>
    <p:sldId id="261" r:id="rId7"/>
    <p:sldId id="257" r:id="rId8"/>
    <p:sldId id="288" r:id="rId9"/>
    <p:sldId id="263" r:id="rId10"/>
    <p:sldId id="296" r:id="rId11"/>
    <p:sldId id="292" r:id="rId12"/>
    <p:sldId id="264" r:id="rId13"/>
    <p:sldId id="289" r:id="rId14"/>
    <p:sldId id="265" r:id="rId15"/>
    <p:sldId id="266" r:id="rId16"/>
    <p:sldId id="291" r:id="rId17"/>
    <p:sldId id="267" r:id="rId18"/>
    <p:sldId id="268" r:id="rId19"/>
    <p:sldId id="269" r:id="rId20"/>
    <p:sldId id="297" r:id="rId21"/>
    <p:sldId id="270" r:id="rId22"/>
    <p:sldId id="271" r:id="rId23"/>
    <p:sldId id="272" r:id="rId24"/>
    <p:sldId id="274" r:id="rId25"/>
    <p:sldId id="275" r:id="rId26"/>
    <p:sldId id="276" r:id="rId27"/>
    <p:sldId id="273" r:id="rId28"/>
    <p:sldId id="277" r:id="rId29"/>
    <p:sldId id="278" r:id="rId30"/>
    <p:sldId id="279" r:id="rId31"/>
    <p:sldId id="280" r:id="rId32"/>
    <p:sldId id="281" r:id="rId33"/>
    <p:sldId id="282" r:id="rId34"/>
    <p:sldId id="294" r:id="rId35"/>
    <p:sldId id="283" r:id="rId36"/>
    <p:sldId id="284" r:id="rId37"/>
    <p:sldId id="287" r:id="rId38"/>
    <p:sldId id="286" r:id="rId39"/>
    <p:sldId id="285"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137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DD7F9DD7-D96F-4F7F-AAD1-A9DE606A5B69}" type="datetimeFigureOut">
              <a:rPr lang="en-US" smtClean="0"/>
              <a:pPr/>
              <a:t>7/11/2019</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536CE6B2-F7A7-446D-A148-E50455B5AFB2}"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7F9DD7-D96F-4F7F-AAD1-A9DE606A5B69}" type="datetimeFigureOut">
              <a:rPr lang="en-US" smtClean="0"/>
              <a:pPr/>
              <a:t>7/11/2019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36CE6B2-F7A7-446D-A148-E50455B5AFB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7F9DD7-D96F-4F7F-AAD1-A9DE606A5B69}" type="datetimeFigureOut">
              <a:rPr lang="en-US" smtClean="0"/>
              <a:pPr/>
              <a:t>7/11/2019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36CE6B2-F7A7-446D-A148-E50455B5AF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7F9DD7-D96F-4F7F-AAD1-A9DE606A5B69}" type="datetimeFigureOut">
              <a:rPr lang="en-US" smtClean="0"/>
              <a:pPr/>
              <a:t>7/11/2019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36CE6B2-F7A7-446D-A148-E50455B5AF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DD7F9DD7-D96F-4F7F-AAD1-A9DE606A5B69}" type="datetimeFigureOut">
              <a:rPr lang="en-US" smtClean="0"/>
              <a:pPr/>
              <a:t>7/11/2019</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536CE6B2-F7A7-446D-A148-E50455B5AFB2}"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D7F9DD7-D96F-4F7F-AAD1-A9DE606A5B69}" type="datetimeFigureOut">
              <a:rPr lang="en-US" smtClean="0"/>
              <a:pPr/>
              <a:t>7/11/2019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536CE6B2-F7A7-446D-A148-E50455B5AFB2}"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D7F9DD7-D96F-4F7F-AAD1-A9DE606A5B69}" type="datetimeFigureOut">
              <a:rPr lang="en-US" smtClean="0"/>
              <a:pPr/>
              <a:t>7/11/2019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536CE6B2-F7A7-446D-A148-E50455B5AF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D7F9DD7-D96F-4F7F-AAD1-A9DE606A5B69}" type="datetimeFigureOut">
              <a:rPr lang="en-US" smtClean="0"/>
              <a:pPr/>
              <a:t>7/11/2019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36CE6B2-F7A7-446D-A148-E50455B5AFB2}"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D7F9DD7-D96F-4F7F-AAD1-A9DE606A5B69}" type="datetimeFigureOut">
              <a:rPr lang="en-US" smtClean="0"/>
              <a:pPr/>
              <a:t>7/11/2019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36CE6B2-F7A7-446D-A148-E50455B5AF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DD7F9DD7-D96F-4F7F-AAD1-A9DE606A5B69}" type="datetimeFigureOut">
              <a:rPr lang="en-US" smtClean="0"/>
              <a:pPr/>
              <a:t>7/11/2019</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536CE6B2-F7A7-446D-A148-E50455B5AFB2}"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DD7F9DD7-D96F-4F7F-AAD1-A9DE606A5B69}" type="datetimeFigureOut">
              <a:rPr lang="en-US" smtClean="0"/>
              <a:pPr/>
              <a:t>7/11/2019</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536CE6B2-F7A7-446D-A148-E50455B5AFB2}"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DD7F9DD7-D96F-4F7F-AAD1-A9DE606A5B69}" type="datetimeFigureOut">
              <a:rPr lang="en-US" smtClean="0"/>
              <a:pPr/>
              <a:t>7/11/2019</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536CE6B2-F7A7-446D-A148-E50455B5AFB2}"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2438400"/>
          </a:xfrm>
        </p:spPr>
        <p:txBody>
          <a:bodyPr>
            <a:noAutofit/>
          </a:bodyPr>
          <a:lstStyle/>
          <a:p>
            <a:r>
              <a:rPr lang="en-US" sz="7200" dirty="0" smtClean="0">
                <a:solidFill>
                  <a:srgbClr val="FF0000"/>
                </a:solidFill>
                <a:latin typeface="Algerian" pitchFamily="82" charset="0"/>
              </a:rPr>
              <a:t>BE FILLED WITH THE SPIRIT</a:t>
            </a:r>
            <a:endParaRPr lang="en-US" sz="7200" dirty="0">
              <a:solidFill>
                <a:srgbClr val="FF0000"/>
              </a:solidFill>
              <a:latin typeface="Algerian" pitchFamily="82" charset="0"/>
            </a:endParaRPr>
          </a:p>
        </p:txBody>
      </p:sp>
      <p:sp>
        <p:nvSpPr>
          <p:cNvPr id="3" name="Subtitle 2"/>
          <p:cNvSpPr>
            <a:spLocks noGrp="1"/>
          </p:cNvSpPr>
          <p:nvPr>
            <p:ph type="subTitle" idx="1"/>
          </p:nvPr>
        </p:nvSpPr>
        <p:spPr>
          <a:xfrm>
            <a:off x="2133600" y="3810000"/>
            <a:ext cx="6560234" cy="762000"/>
          </a:xfrm>
        </p:spPr>
        <p:txBody>
          <a:bodyPr>
            <a:normAutofit lnSpcReduction="10000"/>
          </a:bodyPr>
          <a:lstStyle/>
          <a:p>
            <a:r>
              <a:rPr lang="en-US" sz="4800" dirty="0" smtClean="0">
                <a:solidFill>
                  <a:schemeClr val="tx1"/>
                </a:solidFill>
              </a:rPr>
              <a:t>EPHESIANS 5:1-20</a:t>
            </a:r>
            <a:endParaRPr lang="en-US" sz="4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Michael Chriswell</a:t>
            </a:r>
            <a:endParaRPr lang="en-US" dirty="0"/>
          </a:p>
        </p:txBody>
      </p:sp>
      <p:sp>
        <p:nvSpPr>
          <p:cNvPr id="3" name="Content Placeholder 2"/>
          <p:cNvSpPr>
            <a:spLocks noGrp="1"/>
          </p:cNvSpPr>
          <p:nvPr>
            <p:ph idx="1"/>
          </p:nvPr>
        </p:nvSpPr>
        <p:spPr/>
        <p:txBody>
          <a:bodyPr/>
          <a:lstStyle/>
          <a:p>
            <a:r>
              <a:rPr lang="en-US" dirty="0" smtClean="0"/>
              <a:t>“What would you prefer, for your son Tyler to never do anything wrong and to perfectly follow your every rule and command, but to show you no real love and affection, or would you prefer an imperfect son who makes mistakes often, but who comes running and screaming, “Daddy, daddy, daddy,” when that garage door opens?”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SERIES OF CONTRASTS</a:t>
            </a:r>
            <a:endParaRPr lang="en-US" dirty="0"/>
          </a:p>
        </p:txBody>
      </p:sp>
      <p:sp>
        <p:nvSpPr>
          <p:cNvPr id="3" name="Content Placeholder 2"/>
          <p:cNvSpPr>
            <a:spLocks noGrp="1"/>
          </p:cNvSpPr>
          <p:nvPr>
            <p:ph idx="1"/>
          </p:nvPr>
        </p:nvSpPr>
        <p:spPr/>
        <p:txBody>
          <a:bodyPr/>
          <a:lstStyle/>
          <a:p>
            <a:r>
              <a:rPr lang="en-US" dirty="0" smtClean="0"/>
              <a:t>THE WAY OF LOVE (5:1-2) vs. IMMORALITY (5:3-7).</a:t>
            </a:r>
          </a:p>
          <a:p>
            <a:r>
              <a:rPr lang="en-US" dirty="0" smtClean="0">
                <a:solidFill>
                  <a:schemeClr val="bg1"/>
                </a:solidFill>
              </a:rPr>
              <a:t>LIGHT vs. DARKNESS (5:8-14).</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 5:8</a:t>
            </a:r>
            <a:endParaRPr lang="en-US" dirty="0"/>
          </a:p>
        </p:txBody>
      </p:sp>
      <p:sp>
        <p:nvSpPr>
          <p:cNvPr id="3" name="Content Placeholder 2"/>
          <p:cNvSpPr>
            <a:spLocks noGrp="1"/>
          </p:cNvSpPr>
          <p:nvPr>
            <p:ph idx="1"/>
          </p:nvPr>
        </p:nvSpPr>
        <p:spPr/>
        <p:txBody>
          <a:bodyPr>
            <a:normAutofit/>
          </a:bodyPr>
          <a:lstStyle/>
          <a:p>
            <a:r>
              <a:rPr lang="en-US" sz="4400" dirty="0" smtClean="0"/>
              <a:t>“For you were once darkness, but now you are light in the Lord.  </a:t>
            </a:r>
            <a:r>
              <a:rPr lang="en-US" sz="4400" dirty="0" smtClean="0">
                <a:solidFill>
                  <a:schemeClr val="bg1"/>
                </a:solidFill>
              </a:rPr>
              <a:t>Live as children of light</a:t>
            </a:r>
            <a:r>
              <a:rPr lang="en-US" sz="4400" dirty="0" smtClean="0"/>
              <a:t>…”</a:t>
            </a:r>
            <a:endParaRPr lang="en-US" sz="4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SERIES OF CONTRASTS</a:t>
            </a:r>
            <a:endParaRPr lang="en-US" dirty="0"/>
          </a:p>
        </p:txBody>
      </p:sp>
      <p:sp>
        <p:nvSpPr>
          <p:cNvPr id="3" name="Content Placeholder 2"/>
          <p:cNvSpPr>
            <a:spLocks noGrp="1"/>
          </p:cNvSpPr>
          <p:nvPr>
            <p:ph idx="1"/>
          </p:nvPr>
        </p:nvSpPr>
        <p:spPr/>
        <p:txBody>
          <a:bodyPr/>
          <a:lstStyle/>
          <a:p>
            <a:r>
              <a:rPr lang="en-US" dirty="0" smtClean="0"/>
              <a:t>THE WAY OF LOVE (5:1-2) vs. IMMORALITY (5:3-7).</a:t>
            </a:r>
          </a:p>
          <a:p>
            <a:r>
              <a:rPr lang="en-US" dirty="0" smtClean="0"/>
              <a:t>LIGHT vs. DARKNESS (5:8-14).</a:t>
            </a:r>
          </a:p>
          <a:p>
            <a:r>
              <a:rPr lang="en-US" dirty="0" smtClean="0">
                <a:solidFill>
                  <a:schemeClr val="bg1"/>
                </a:solidFill>
              </a:rPr>
              <a:t>WISDOM vs. FOOLISHNESS (5:15-17).</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 5:15-16</a:t>
            </a:r>
            <a:endParaRPr lang="en-US" dirty="0"/>
          </a:p>
        </p:txBody>
      </p:sp>
      <p:sp>
        <p:nvSpPr>
          <p:cNvPr id="3" name="Content Placeholder 2"/>
          <p:cNvSpPr>
            <a:spLocks noGrp="1"/>
          </p:cNvSpPr>
          <p:nvPr>
            <p:ph idx="1"/>
          </p:nvPr>
        </p:nvSpPr>
        <p:spPr/>
        <p:txBody>
          <a:bodyPr>
            <a:normAutofit/>
          </a:bodyPr>
          <a:lstStyle/>
          <a:p>
            <a:r>
              <a:rPr lang="en-US" sz="4400" dirty="0" smtClean="0"/>
              <a:t>“</a:t>
            </a:r>
            <a:r>
              <a:rPr lang="en-US" sz="4400" dirty="0" smtClean="0">
                <a:solidFill>
                  <a:schemeClr val="bg1"/>
                </a:solidFill>
              </a:rPr>
              <a:t>Be very careful, then, how you live</a:t>
            </a:r>
            <a:r>
              <a:rPr lang="en-US" sz="4400" dirty="0" smtClean="0"/>
              <a:t>—not as unwise but as wise, making the most of every opportunity, because the days are evil.”</a:t>
            </a:r>
            <a:endParaRPr lang="en-US" sz="4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 5:17</a:t>
            </a:r>
            <a:endParaRPr lang="en-US" dirty="0"/>
          </a:p>
        </p:txBody>
      </p:sp>
      <p:sp>
        <p:nvSpPr>
          <p:cNvPr id="3" name="Content Placeholder 2"/>
          <p:cNvSpPr>
            <a:spLocks noGrp="1"/>
          </p:cNvSpPr>
          <p:nvPr>
            <p:ph idx="1"/>
          </p:nvPr>
        </p:nvSpPr>
        <p:spPr/>
        <p:txBody>
          <a:bodyPr>
            <a:normAutofit/>
          </a:bodyPr>
          <a:lstStyle/>
          <a:p>
            <a:r>
              <a:rPr lang="en-US" sz="4400" dirty="0" smtClean="0"/>
              <a:t>“Therefore do not be foolish, but </a:t>
            </a:r>
            <a:r>
              <a:rPr lang="en-US" sz="4400" dirty="0" smtClean="0">
                <a:solidFill>
                  <a:schemeClr val="bg1"/>
                </a:solidFill>
              </a:rPr>
              <a:t>understand what the Lord’s will is</a:t>
            </a:r>
            <a:r>
              <a:rPr lang="en-US" sz="4400" dirty="0" smtClean="0"/>
              <a:t>.”</a:t>
            </a:r>
            <a:endParaRPr lang="en-US" sz="4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SERIES OF CONTRASTS</a:t>
            </a:r>
            <a:endParaRPr lang="en-US" dirty="0"/>
          </a:p>
        </p:txBody>
      </p:sp>
      <p:sp>
        <p:nvSpPr>
          <p:cNvPr id="3" name="Content Placeholder 2"/>
          <p:cNvSpPr>
            <a:spLocks noGrp="1"/>
          </p:cNvSpPr>
          <p:nvPr>
            <p:ph idx="1"/>
          </p:nvPr>
        </p:nvSpPr>
        <p:spPr/>
        <p:txBody>
          <a:bodyPr/>
          <a:lstStyle/>
          <a:p>
            <a:r>
              <a:rPr lang="en-US" dirty="0" smtClean="0"/>
              <a:t>THE WAY OF LOVE (5:1-2) vs. IMMORALITY (5:3-7).</a:t>
            </a:r>
          </a:p>
          <a:p>
            <a:r>
              <a:rPr lang="en-US" dirty="0" smtClean="0"/>
              <a:t>LIGHT vs. DARKNESS (5:8-14).</a:t>
            </a:r>
          </a:p>
          <a:p>
            <a:r>
              <a:rPr lang="en-US" dirty="0" smtClean="0"/>
              <a:t>WISDOM vs. FOOLISHNESS (5:15-17).</a:t>
            </a:r>
          </a:p>
          <a:p>
            <a:r>
              <a:rPr lang="en-US" dirty="0" smtClean="0">
                <a:solidFill>
                  <a:schemeClr val="bg1"/>
                </a:solidFill>
              </a:rPr>
              <a:t>FILLED WITH THE SPIRIT vs. FILLED WITH (DRUNK ON) WINE (5:18-20).</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 5:18</a:t>
            </a:r>
            <a:endParaRPr lang="en-US" dirty="0"/>
          </a:p>
        </p:txBody>
      </p:sp>
      <p:sp>
        <p:nvSpPr>
          <p:cNvPr id="3" name="Content Placeholder 2"/>
          <p:cNvSpPr>
            <a:spLocks noGrp="1"/>
          </p:cNvSpPr>
          <p:nvPr>
            <p:ph idx="1"/>
          </p:nvPr>
        </p:nvSpPr>
        <p:spPr/>
        <p:txBody>
          <a:bodyPr>
            <a:normAutofit/>
          </a:bodyPr>
          <a:lstStyle/>
          <a:p>
            <a:r>
              <a:rPr lang="en-US" sz="4400" dirty="0" smtClean="0"/>
              <a:t>“Do not get drunk on wine, which leads to debauchery.  Instead,</a:t>
            </a:r>
            <a:r>
              <a:rPr lang="en-US" sz="4400" dirty="0" smtClean="0">
                <a:solidFill>
                  <a:schemeClr val="bg1"/>
                </a:solidFill>
              </a:rPr>
              <a:t> be filled with the Spirit</a:t>
            </a:r>
            <a:r>
              <a:rPr lang="en-US" sz="4400" dirty="0" smtClean="0"/>
              <a:t>.”</a:t>
            </a:r>
            <a:endParaRPr lang="en-US" sz="4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 5:19</a:t>
            </a:r>
            <a:endParaRPr lang="en-US" dirty="0"/>
          </a:p>
        </p:txBody>
      </p:sp>
      <p:sp>
        <p:nvSpPr>
          <p:cNvPr id="3" name="Content Placeholder 2"/>
          <p:cNvSpPr>
            <a:spLocks noGrp="1"/>
          </p:cNvSpPr>
          <p:nvPr>
            <p:ph idx="1"/>
          </p:nvPr>
        </p:nvSpPr>
        <p:spPr/>
        <p:txBody>
          <a:bodyPr>
            <a:normAutofit/>
          </a:bodyPr>
          <a:lstStyle/>
          <a:p>
            <a:r>
              <a:rPr lang="en-US" sz="4400" dirty="0" smtClean="0"/>
              <a:t>“</a:t>
            </a:r>
            <a:r>
              <a:rPr lang="en-US" sz="4400" dirty="0" smtClean="0">
                <a:solidFill>
                  <a:schemeClr val="bg1"/>
                </a:solidFill>
              </a:rPr>
              <a:t>Speak</a:t>
            </a:r>
            <a:r>
              <a:rPr lang="en-US" sz="4400" dirty="0" smtClean="0"/>
              <a:t> to one another with psalms, hymns and spiritual songs. </a:t>
            </a:r>
            <a:r>
              <a:rPr lang="en-US" sz="4400" dirty="0" smtClean="0">
                <a:solidFill>
                  <a:schemeClr val="bg1"/>
                </a:solidFill>
              </a:rPr>
              <a:t> Sing and make music </a:t>
            </a:r>
            <a:r>
              <a:rPr lang="en-US" sz="4400" dirty="0" smtClean="0"/>
              <a:t>in your heart to the Lord.”</a:t>
            </a:r>
            <a:endParaRPr lang="en-US" sz="4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 5:20</a:t>
            </a:r>
            <a:endParaRPr lang="en-US" dirty="0"/>
          </a:p>
        </p:txBody>
      </p:sp>
      <p:sp>
        <p:nvSpPr>
          <p:cNvPr id="3" name="Content Placeholder 2"/>
          <p:cNvSpPr>
            <a:spLocks noGrp="1"/>
          </p:cNvSpPr>
          <p:nvPr>
            <p:ph idx="1"/>
          </p:nvPr>
        </p:nvSpPr>
        <p:spPr/>
        <p:txBody>
          <a:bodyPr>
            <a:normAutofit/>
          </a:bodyPr>
          <a:lstStyle/>
          <a:p>
            <a:r>
              <a:rPr lang="en-US" sz="4400" dirty="0" smtClean="0"/>
              <a:t>“</a:t>
            </a:r>
            <a:r>
              <a:rPr lang="en-US" sz="4400" dirty="0" smtClean="0">
                <a:solidFill>
                  <a:schemeClr val="bg1"/>
                </a:solidFill>
              </a:rPr>
              <a:t>Always giving thanks </a:t>
            </a:r>
            <a:r>
              <a:rPr lang="en-US" sz="4400" dirty="0" smtClean="0"/>
              <a:t>to God the Father for everything, in the name of our Lord Jesus Christ.”</a:t>
            </a:r>
            <a:endParaRPr lang="en-US" sz="4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LAST WEEK</a:t>
            </a:r>
            <a:endParaRPr lang="en-US" sz="8000"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 5:18a</a:t>
            </a:r>
            <a:endParaRPr lang="en-US" dirty="0"/>
          </a:p>
        </p:txBody>
      </p:sp>
      <p:sp>
        <p:nvSpPr>
          <p:cNvPr id="3" name="Content Placeholder 2"/>
          <p:cNvSpPr>
            <a:spLocks noGrp="1"/>
          </p:cNvSpPr>
          <p:nvPr>
            <p:ph idx="1"/>
          </p:nvPr>
        </p:nvSpPr>
        <p:spPr/>
        <p:txBody>
          <a:bodyPr/>
          <a:lstStyle/>
          <a:p>
            <a:r>
              <a:rPr lang="en-US" b="1" dirty="0" smtClean="0">
                <a:solidFill>
                  <a:schemeClr val="bg1"/>
                </a:solidFill>
              </a:rPr>
              <a:t>“Do not get drunk on wine, which leads to debauchery.”</a:t>
            </a:r>
          </a:p>
          <a:p>
            <a:r>
              <a:rPr lang="en-US" dirty="0" smtClean="0"/>
              <a:t>There are 20 million alcoholics in America.</a:t>
            </a:r>
          </a:p>
          <a:p>
            <a:r>
              <a:rPr lang="en-US" dirty="0" smtClean="0"/>
              <a:t>3 ½ million are teenage alcoholics.</a:t>
            </a:r>
          </a:p>
          <a:p>
            <a:r>
              <a:rPr lang="en-US" dirty="0" smtClean="0"/>
              <a:t>40% of violent deaths are alcohol related.</a:t>
            </a:r>
          </a:p>
          <a:p>
            <a:r>
              <a:rPr lang="en-US" dirty="0" smtClean="0"/>
              <a:t>50% of traffic fatalities are alcohol related.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THE KEY</a:t>
            </a:r>
            <a:endParaRPr lang="en-US" sz="7200" dirty="0"/>
          </a:p>
        </p:txBody>
      </p:sp>
      <p:sp>
        <p:nvSpPr>
          <p:cNvPr id="3" name="Content Placeholder 2"/>
          <p:cNvSpPr>
            <a:spLocks noGrp="1"/>
          </p:cNvSpPr>
          <p:nvPr>
            <p:ph idx="1"/>
          </p:nvPr>
        </p:nvSpPr>
        <p:spPr/>
        <p:txBody>
          <a:bodyPr>
            <a:normAutofit/>
          </a:bodyPr>
          <a:lstStyle/>
          <a:p>
            <a:r>
              <a:rPr lang="en-US" sz="5400" dirty="0" smtClean="0">
                <a:solidFill>
                  <a:schemeClr val="bg1"/>
                </a:solidFill>
              </a:rPr>
              <a:t>“Instead, be filled with the Spirit.”</a:t>
            </a:r>
          </a:p>
          <a:p>
            <a:r>
              <a:rPr lang="en-US" sz="5400" dirty="0" smtClean="0"/>
              <a:t>Everything else hangs on this one command.</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Colossians 3:16</a:t>
            </a:r>
            <a:endParaRPr lang="en-US" dirty="0"/>
          </a:p>
        </p:txBody>
      </p:sp>
      <p:sp>
        <p:nvSpPr>
          <p:cNvPr id="3" name="Content Placeholder 2"/>
          <p:cNvSpPr>
            <a:spLocks noGrp="1"/>
          </p:cNvSpPr>
          <p:nvPr>
            <p:ph idx="1"/>
          </p:nvPr>
        </p:nvSpPr>
        <p:spPr/>
        <p:txBody>
          <a:bodyPr/>
          <a:lstStyle/>
          <a:p>
            <a:r>
              <a:rPr lang="en-US" sz="4000" dirty="0" smtClean="0"/>
              <a:t>In the parallel passage in Colossians he says,</a:t>
            </a:r>
          </a:p>
          <a:p>
            <a:r>
              <a:rPr lang="en-US" sz="4800" dirty="0" smtClean="0">
                <a:solidFill>
                  <a:schemeClr val="bg1"/>
                </a:solidFill>
              </a:rPr>
              <a:t>“Let the word of Christ dwell in you richly…”</a:t>
            </a:r>
          </a:p>
          <a:p>
            <a:r>
              <a:rPr lang="en-US" sz="4000" dirty="0" smtClean="0"/>
              <a:t>These 2 phrases seem to be used synonymously.</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95401"/>
            <a:ext cx="8229600" cy="838199"/>
          </a:xfrm>
        </p:spPr>
        <p:txBody>
          <a:bodyPr/>
          <a:lstStyle/>
          <a:p>
            <a:r>
              <a:rPr lang="en-US" sz="4400" dirty="0" smtClean="0"/>
              <a:t>“Be filled with the Spirit.”</a:t>
            </a:r>
          </a:p>
          <a:p>
            <a:endParaRPr lang="en-US" sz="4400" dirty="0" smtClean="0"/>
          </a:p>
          <a:p>
            <a:endParaRPr lang="en-US" sz="4400" dirty="0" smtClean="0"/>
          </a:p>
          <a:p>
            <a:endParaRPr lang="en-US" dirty="0"/>
          </a:p>
        </p:txBody>
      </p:sp>
      <p:sp>
        <p:nvSpPr>
          <p:cNvPr id="5" name="Rectangle 4"/>
          <p:cNvSpPr/>
          <p:nvPr/>
        </p:nvSpPr>
        <p:spPr>
          <a:xfrm>
            <a:off x="914400" y="2286000"/>
            <a:ext cx="6172200" cy="1446550"/>
          </a:xfrm>
          <a:prstGeom prst="rect">
            <a:avLst/>
          </a:prstGeom>
        </p:spPr>
        <p:txBody>
          <a:bodyPr wrap="square">
            <a:spAutoFit/>
          </a:bodyPr>
          <a:lstStyle/>
          <a:p>
            <a:r>
              <a:rPr lang="en-US" sz="4400" dirty="0" smtClean="0"/>
              <a:t>“Let the word of Christ dwell in you richly…”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MacArthur</a:t>
            </a:r>
            <a:endParaRPr lang="en-US" dirty="0"/>
          </a:p>
        </p:txBody>
      </p:sp>
      <p:sp>
        <p:nvSpPr>
          <p:cNvPr id="3" name="Content Placeholder 2"/>
          <p:cNvSpPr>
            <a:spLocks noGrp="1"/>
          </p:cNvSpPr>
          <p:nvPr>
            <p:ph idx="1"/>
          </p:nvPr>
        </p:nvSpPr>
        <p:spPr/>
        <p:txBody>
          <a:bodyPr>
            <a:normAutofit/>
          </a:bodyPr>
          <a:lstStyle/>
          <a:p>
            <a:r>
              <a:rPr lang="en-US" sz="4000" dirty="0" smtClean="0"/>
              <a:t>“Outside of the command for unbelievers to trust Christ for salvation there is no more practical and necessary command in Scripture than the one for believers to be filled with the Spirit.”</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Billy Graham</a:t>
            </a:r>
            <a:endParaRPr lang="en-US" dirty="0"/>
          </a:p>
        </p:txBody>
      </p:sp>
      <p:sp>
        <p:nvSpPr>
          <p:cNvPr id="3" name="Content Placeholder 2"/>
          <p:cNvSpPr>
            <a:spLocks noGrp="1"/>
          </p:cNvSpPr>
          <p:nvPr>
            <p:ph idx="1"/>
          </p:nvPr>
        </p:nvSpPr>
        <p:spPr/>
        <p:txBody>
          <a:bodyPr>
            <a:normAutofit/>
          </a:bodyPr>
          <a:lstStyle/>
          <a:p>
            <a:r>
              <a:rPr lang="en-US" sz="4800" dirty="0" smtClean="0"/>
              <a:t>“Ninety percent (90%) of Christians live defeated lives.”</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Charles Finney</a:t>
            </a:r>
            <a:endParaRPr lang="en-US" dirty="0"/>
          </a:p>
        </p:txBody>
      </p:sp>
      <p:sp>
        <p:nvSpPr>
          <p:cNvPr id="3" name="Content Placeholder 2"/>
          <p:cNvSpPr>
            <a:spLocks noGrp="1"/>
          </p:cNvSpPr>
          <p:nvPr>
            <p:ph idx="1"/>
          </p:nvPr>
        </p:nvSpPr>
        <p:spPr/>
        <p:txBody>
          <a:bodyPr>
            <a:normAutofit/>
          </a:bodyPr>
          <a:lstStyle/>
          <a:p>
            <a:r>
              <a:rPr lang="en-US" sz="4800" dirty="0" smtClean="0"/>
              <a:t>“Christians are as guilty for not being filled with the Holy Spirit as sinners are for not repenting.”</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2184864"/>
          </a:xfrm>
        </p:spPr>
        <p:txBody>
          <a:bodyPr/>
          <a:lstStyle/>
          <a:p>
            <a:pPr algn="l"/>
            <a:r>
              <a:rPr lang="en-US" dirty="0" smtClean="0"/>
              <a:t>I have some questions, </a:t>
            </a:r>
            <a:br>
              <a:rPr lang="en-US" dirty="0" smtClean="0"/>
            </a:br>
            <a:r>
              <a:rPr lang="en-US" sz="6600" dirty="0" smtClean="0"/>
              <a:t>1. WHY?</a:t>
            </a:r>
            <a:endParaRPr lang="en-US" sz="6600" dirty="0"/>
          </a:p>
        </p:txBody>
      </p:sp>
      <p:sp>
        <p:nvSpPr>
          <p:cNvPr id="3" name="Content Placeholder 2"/>
          <p:cNvSpPr>
            <a:spLocks noGrp="1"/>
          </p:cNvSpPr>
          <p:nvPr>
            <p:ph idx="1"/>
          </p:nvPr>
        </p:nvSpPr>
        <p:spPr>
          <a:xfrm>
            <a:off x="457200" y="2209799"/>
            <a:ext cx="8229600" cy="3962717"/>
          </a:xfrm>
        </p:spPr>
        <p:txBody>
          <a:bodyPr>
            <a:normAutofit fontScale="92500" lnSpcReduction="20000"/>
          </a:bodyPr>
          <a:lstStyle/>
          <a:p>
            <a:pPr>
              <a:buNone/>
            </a:pPr>
            <a:endParaRPr lang="en-US" sz="5400" dirty="0" smtClean="0"/>
          </a:p>
          <a:p>
            <a:r>
              <a:rPr lang="en-US" sz="5400" dirty="0" smtClean="0"/>
              <a:t>It is </a:t>
            </a:r>
            <a:r>
              <a:rPr lang="en-US" sz="5400" b="1" dirty="0" smtClean="0">
                <a:solidFill>
                  <a:schemeClr val="bg1"/>
                </a:solidFill>
              </a:rPr>
              <a:t>COMMANDED</a:t>
            </a:r>
            <a:r>
              <a:rPr lang="en-US" sz="5400" dirty="0" smtClean="0"/>
              <a:t>.</a:t>
            </a:r>
          </a:p>
          <a:p>
            <a:r>
              <a:rPr lang="en-US" sz="5400" dirty="0" smtClean="0"/>
              <a:t>“Keep on being filled with the Spirit (Lit.), it is present, passive, imperative.</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8000" dirty="0" smtClean="0"/>
              <a:t>2. WHAT?</a:t>
            </a:r>
            <a:endParaRPr lang="en-US" sz="8000" dirty="0"/>
          </a:p>
        </p:txBody>
      </p:sp>
      <p:sp>
        <p:nvSpPr>
          <p:cNvPr id="3" name="Content Placeholder 2"/>
          <p:cNvSpPr>
            <a:spLocks noGrp="1"/>
          </p:cNvSpPr>
          <p:nvPr>
            <p:ph idx="1"/>
          </p:nvPr>
        </p:nvSpPr>
        <p:spPr/>
        <p:txBody>
          <a:bodyPr>
            <a:normAutofit/>
          </a:bodyPr>
          <a:lstStyle/>
          <a:p>
            <a:r>
              <a:rPr lang="en-US" sz="5400" dirty="0" smtClean="0"/>
              <a:t>Spirit Filling =         </a:t>
            </a:r>
            <a:r>
              <a:rPr lang="en-US" sz="5400" b="1" dirty="0" smtClean="0">
                <a:solidFill>
                  <a:schemeClr val="bg1"/>
                </a:solidFill>
              </a:rPr>
              <a:t>Spirit Control</a:t>
            </a:r>
          </a:p>
          <a:p>
            <a:r>
              <a:rPr lang="en-US" sz="4400" dirty="0" smtClean="0"/>
              <a:t>All areas of life are to be under His control.</a:t>
            </a:r>
          </a:p>
          <a:p>
            <a:r>
              <a:rPr lang="en-US" sz="4400" dirty="0" smtClean="0"/>
              <a:t>Cp. Eph. 5:19-6:20 and Gal. 5:22-23.</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8000" dirty="0" smtClean="0"/>
              <a:t>3.  HOW?</a:t>
            </a:r>
            <a:endParaRPr lang="en-US" sz="8000" dirty="0"/>
          </a:p>
        </p:txBody>
      </p:sp>
      <p:sp>
        <p:nvSpPr>
          <p:cNvPr id="3" name="Content Placeholder 2"/>
          <p:cNvSpPr>
            <a:spLocks noGrp="1"/>
          </p:cNvSpPr>
          <p:nvPr>
            <p:ph idx="1"/>
          </p:nvPr>
        </p:nvSpPr>
        <p:spPr/>
        <p:txBody>
          <a:bodyPr/>
          <a:lstStyle/>
          <a:p>
            <a:r>
              <a:rPr lang="en-US" sz="4800" dirty="0" smtClean="0"/>
              <a:t>How can I be filled?</a:t>
            </a:r>
          </a:p>
          <a:p>
            <a:r>
              <a:rPr lang="en-US" sz="4800" dirty="0" smtClean="0"/>
              <a:t>A.  </a:t>
            </a:r>
            <a:r>
              <a:rPr lang="en-US" sz="4800" b="1" dirty="0" smtClean="0">
                <a:solidFill>
                  <a:schemeClr val="bg1"/>
                </a:solidFill>
              </a:rPr>
              <a:t>DESIRE IT</a:t>
            </a:r>
            <a:r>
              <a:rPr lang="en-US" dirty="0" smtClean="0">
                <a:solidFill>
                  <a:schemeClr val="bg1"/>
                </a:solidFill>
              </a:rPr>
              <a:t>.</a:t>
            </a:r>
          </a:p>
          <a:p>
            <a:r>
              <a:rPr lang="en-US" sz="4000" dirty="0" smtClean="0"/>
              <a:t>Matt.5:6– “Blessed are those who hunger and thirst for righteousness, for they will be filled.”</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4172712"/>
          </a:xfrm>
        </p:spPr>
        <p:txBody>
          <a:bodyPr>
            <a:noAutofit/>
          </a:bodyPr>
          <a:lstStyle/>
          <a:p>
            <a:r>
              <a:rPr lang="en-US" sz="8800" dirty="0" smtClean="0">
                <a:solidFill>
                  <a:schemeClr val="accent3"/>
                </a:solidFill>
              </a:rPr>
              <a:t>3 KEYS </a:t>
            </a:r>
            <a:br>
              <a:rPr lang="en-US" sz="8800" dirty="0" smtClean="0">
                <a:solidFill>
                  <a:schemeClr val="accent3"/>
                </a:solidFill>
              </a:rPr>
            </a:br>
            <a:r>
              <a:rPr lang="en-US" sz="6000" dirty="0" smtClean="0"/>
              <a:t>TO DRESS FOR A SUCCESSFUL CHRISTIAN LIFE.</a:t>
            </a:r>
            <a:endParaRPr lang="en-US" sz="6000" dirty="0"/>
          </a:p>
        </p:txBody>
      </p:sp>
      <p:sp>
        <p:nvSpPr>
          <p:cNvPr id="3" name="Content Placeholder 2"/>
          <p:cNvSpPr>
            <a:spLocks noGrp="1"/>
          </p:cNvSpPr>
          <p:nvPr>
            <p:ph idx="1"/>
          </p:nvPr>
        </p:nvSpPr>
        <p:spPr>
          <a:xfrm>
            <a:off x="457200" y="5486400"/>
            <a:ext cx="8229600" cy="838200"/>
          </a:xfrm>
        </p:spPr>
        <p:txBody>
          <a:bodyPr/>
          <a:lstStyle/>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8000" dirty="0" smtClean="0"/>
              <a:t>3.  HOW?</a:t>
            </a:r>
            <a:endParaRPr lang="en-US" sz="8000" dirty="0"/>
          </a:p>
        </p:txBody>
      </p:sp>
      <p:sp>
        <p:nvSpPr>
          <p:cNvPr id="3" name="Content Placeholder 2"/>
          <p:cNvSpPr>
            <a:spLocks noGrp="1"/>
          </p:cNvSpPr>
          <p:nvPr>
            <p:ph idx="1"/>
          </p:nvPr>
        </p:nvSpPr>
        <p:spPr>
          <a:xfrm>
            <a:off x="457200" y="838200"/>
            <a:ext cx="8229600" cy="5334317"/>
          </a:xfrm>
        </p:spPr>
        <p:txBody>
          <a:bodyPr>
            <a:normAutofit/>
          </a:bodyPr>
          <a:lstStyle/>
          <a:p>
            <a:pPr>
              <a:buNone/>
            </a:pPr>
            <a:endParaRPr lang="en-US" sz="4800" dirty="0" smtClean="0"/>
          </a:p>
          <a:p>
            <a:r>
              <a:rPr lang="en-US" sz="4800" dirty="0" smtClean="0"/>
              <a:t>B.  </a:t>
            </a:r>
            <a:r>
              <a:rPr lang="en-US" sz="4800" b="1" dirty="0" smtClean="0">
                <a:solidFill>
                  <a:schemeClr val="bg1"/>
                </a:solidFill>
              </a:rPr>
              <a:t>CONFESS YOUR SINS.</a:t>
            </a:r>
          </a:p>
          <a:p>
            <a:r>
              <a:rPr lang="en-US" sz="4800" dirty="0" smtClean="0"/>
              <a:t>1 John 1:9– “If we confess our sins He is faithful and just and will forgive us our sins and purify us from all unrighteousness.”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8000" dirty="0" smtClean="0"/>
              <a:t>3.  HOW?</a:t>
            </a:r>
            <a:endParaRPr lang="en-US" sz="8000" dirty="0"/>
          </a:p>
        </p:txBody>
      </p:sp>
      <p:sp>
        <p:nvSpPr>
          <p:cNvPr id="3" name="Content Placeholder 2"/>
          <p:cNvSpPr>
            <a:spLocks noGrp="1"/>
          </p:cNvSpPr>
          <p:nvPr>
            <p:ph idx="1"/>
          </p:nvPr>
        </p:nvSpPr>
        <p:spPr>
          <a:xfrm>
            <a:off x="457200" y="762000"/>
            <a:ext cx="8229600" cy="5410517"/>
          </a:xfrm>
        </p:spPr>
        <p:txBody>
          <a:bodyPr>
            <a:noAutofit/>
          </a:bodyPr>
          <a:lstStyle/>
          <a:p>
            <a:pPr>
              <a:buNone/>
            </a:pPr>
            <a:endParaRPr lang="en-US" sz="4000" dirty="0" smtClean="0"/>
          </a:p>
          <a:p>
            <a:r>
              <a:rPr lang="en-US" sz="4400" dirty="0" smtClean="0"/>
              <a:t>C.  </a:t>
            </a:r>
            <a:r>
              <a:rPr lang="en-US" sz="4400" b="1" dirty="0" smtClean="0">
                <a:solidFill>
                  <a:schemeClr val="bg1"/>
                </a:solidFill>
              </a:rPr>
              <a:t>PRESENT EVERY AREA OF LIFE TO GOD</a:t>
            </a:r>
            <a:r>
              <a:rPr lang="en-US" sz="4000" b="1" dirty="0" smtClean="0">
                <a:solidFill>
                  <a:schemeClr val="bg1"/>
                </a:solidFill>
              </a:rPr>
              <a:t>.</a:t>
            </a:r>
          </a:p>
          <a:p>
            <a:r>
              <a:rPr lang="en-US" sz="4000" dirty="0" smtClean="0"/>
              <a:t>Romans 12:1– “I urge you brothers, in view of God’s mercy, to offer your bodies as living sacrifices, holy and pleasing to God—this is your spiritual act of worship.”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8000" dirty="0" smtClean="0"/>
              <a:t>3.  HOW?</a:t>
            </a:r>
            <a:endParaRPr lang="en-US" sz="8000" dirty="0"/>
          </a:p>
        </p:txBody>
      </p:sp>
      <p:sp>
        <p:nvSpPr>
          <p:cNvPr id="3" name="Content Placeholder 2"/>
          <p:cNvSpPr>
            <a:spLocks noGrp="1"/>
          </p:cNvSpPr>
          <p:nvPr>
            <p:ph idx="1"/>
          </p:nvPr>
        </p:nvSpPr>
        <p:spPr>
          <a:xfrm>
            <a:off x="457200" y="838200"/>
            <a:ext cx="8229600" cy="5334317"/>
          </a:xfrm>
        </p:spPr>
        <p:txBody>
          <a:bodyPr>
            <a:noAutofit/>
          </a:bodyPr>
          <a:lstStyle/>
          <a:p>
            <a:pPr>
              <a:buNone/>
            </a:pPr>
            <a:endParaRPr lang="en-US" sz="4000" dirty="0" smtClean="0"/>
          </a:p>
          <a:p>
            <a:r>
              <a:rPr lang="en-US" sz="4400" dirty="0" smtClean="0"/>
              <a:t>D.  </a:t>
            </a:r>
            <a:r>
              <a:rPr lang="en-US" sz="4400" b="1" dirty="0" smtClean="0">
                <a:solidFill>
                  <a:schemeClr val="bg1"/>
                </a:solidFill>
              </a:rPr>
              <a:t>ASK GOD TO FILL / CONTROL YOU</a:t>
            </a:r>
            <a:r>
              <a:rPr lang="en-US" sz="4400" dirty="0" smtClean="0">
                <a:solidFill>
                  <a:schemeClr val="bg1"/>
                </a:solidFill>
              </a:rPr>
              <a:t>.</a:t>
            </a:r>
          </a:p>
          <a:p>
            <a:r>
              <a:rPr lang="en-US" sz="4000" dirty="0" smtClean="0"/>
              <a:t>1 John 5:14-15– “…If we ask anything according to His will, He hears us.  And if we know that He hears us—whatever we ask –we know that we have what we asked of Him.”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8000" dirty="0" smtClean="0"/>
              <a:t>HOW?</a:t>
            </a:r>
            <a:endParaRPr lang="en-US" sz="8000" dirty="0"/>
          </a:p>
        </p:txBody>
      </p:sp>
      <p:sp>
        <p:nvSpPr>
          <p:cNvPr id="3" name="Content Placeholder 2"/>
          <p:cNvSpPr>
            <a:spLocks noGrp="1"/>
          </p:cNvSpPr>
          <p:nvPr>
            <p:ph idx="1"/>
          </p:nvPr>
        </p:nvSpPr>
        <p:spPr>
          <a:xfrm>
            <a:off x="457200" y="1066800"/>
            <a:ext cx="8229600" cy="5105717"/>
          </a:xfrm>
        </p:spPr>
        <p:txBody>
          <a:bodyPr>
            <a:normAutofit fontScale="92500" lnSpcReduction="20000"/>
          </a:bodyPr>
          <a:lstStyle/>
          <a:p>
            <a:pPr>
              <a:buNone/>
            </a:pPr>
            <a:endParaRPr lang="en-US" sz="4800" dirty="0" smtClean="0"/>
          </a:p>
          <a:p>
            <a:r>
              <a:rPr lang="en-US" sz="5800" dirty="0" smtClean="0">
                <a:solidFill>
                  <a:schemeClr val="bg1"/>
                </a:solidFill>
              </a:rPr>
              <a:t>A.  </a:t>
            </a:r>
            <a:r>
              <a:rPr lang="en-US" sz="5800" dirty="0" smtClean="0"/>
              <a:t>DESIRE IT</a:t>
            </a:r>
          </a:p>
          <a:p>
            <a:r>
              <a:rPr lang="en-US" sz="5800" dirty="0" smtClean="0">
                <a:solidFill>
                  <a:schemeClr val="bg1"/>
                </a:solidFill>
              </a:rPr>
              <a:t>B.  </a:t>
            </a:r>
            <a:r>
              <a:rPr lang="en-US" sz="5800" dirty="0" smtClean="0"/>
              <a:t>CONFESS SINS</a:t>
            </a:r>
          </a:p>
          <a:p>
            <a:r>
              <a:rPr lang="en-US" sz="5800" dirty="0" smtClean="0">
                <a:solidFill>
                  <a:schemeClr val="bg1"/>
                </a:solidFill>
              </a:rPr>
              <a:t>C.  </a:t>
            </a:r>
            <a:r>
              <a:rPr lang="en-US" sz="5800" dirty="0" smtClean="0"/>
              <a:t>PRESENT YOURSELF TO GOD</a:t>
            </a:r>
          </a:p>
          <a:p>
            <a:r>
              <a:rPr lang="en-US" sz="5800" dirty="0" smtClean="0">
                <a:solidFill>
                  <a:schemeClr val="bg1"/>
                </a:solidFill>
              </a:rPr>
              <a:t>D.  </a:t>
            </a:r>
            <a:r>
              <a:rPr lang="en-US" sz="5800" dirty="0" smtClean="0"/>
              <a:t>ASK GOD TO FILL/CONTROL YOU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Bill Bright</a:t>
            </a:r>
            <a:endParaRPr lang="en-US" sz="6000" dirty="0"/>
          </a:p>
        </p:txBody>
      </p:sp>
      <p:sp>
        <p:nvSpPr>
          <p:cNvPr id="3" name="Content Placeholder 2"/>
          <p:cNvSpPr>
            <a:spLocks noGrp="1"/>
          </p:cNvSpPr>
          <p:nvPr>
            <p:ph idx="1"/>
          </p:nvPr>
        </p:nvSpPr>
        <p:spPr/>
        <p:txBody>
          <a:bodyPr>
            <a:normAutofit/>
          </a:bodyPr>
          <a:lstStyle/>
          <a:p>
            <a:r>
              <a:rPr lang="en-US" sz="4400" dirty="0" smtClean="0"/>
              <a:t>“Have You Made the Wonderful Discovery of the Spirit-Filled Life?”</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6600" dirty="0" smtClean="0"/>
              <a:t>4. WHO ARE YOU?</a:t>
            </a:r>
            <a:endParaRPr lang="en-US" sz="6600" dirty="0"/>
          </a:p>
        </p:txBody>
      </p:sp>
      <p:sp>
        <p:nvSpPr>
          <p:cNvPr id="3" name="Content Placeholder 2"/>
          <p:cNvSpPr>
            <a:spLocks noGrp="1"/>
          </p:cNvSpPr>
          <p:nvPr>
            <p:ph idx="1"/>
          </p:nvPr>
        </p:nvSpPr>
        <p:spPr/>
        <p:txBody>
          <a:bodyPr>
            <a:normAutofit/>
          </a:bodyPr>
          <a:lstStyle/>
          <a:p>
            <a:r>
              <a:rPr lang="en-US" sz="4400" dirty="0" smtClean="0"/>
              <a:t>A.  </a:t>
            </a:r>
            <a:r>
              <a:rPr lang="en-US" sz="4400" dirty="0" smtClean="0">
                <a:solidFill>
                  <a:schemeClr val="bg1"/>
                </a:solidFill>
              </a:rPr>
              <a:t>NATURAL</a:t>
            </a:r>
            <a:r>
              <a:rPr lang="en-US" sz="4400" dirty="0" smtClean="0"/>
              <a:t> PERSON= “The man without the Spirit” (1 Cor. 2:14).</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WHO ARE YOU?</a:t>
            </a:r>
            <a:endParaRPr lang="en-US" sz="8000" dirty="0"/>
          </a:p>
        </p:txBody>
      </p:sp>
      <p:sp>
        <p:nvSpPr>
          <p:cNvPr id="3" name="Content Placeholder 2"/>
          <p:cNvSpPr>
            <a:spLocks noGrp="1"/>
          </p:cNvSpPr>
          <p:nvPr>
            <p:ph idx="1"/>
          </p:nvPr>
        </p:nvSpPr>
        <p:spPr/>
        <p:txBody>
          <a:bodyPr>
            <a:normAutofit/>
          </a:bodyPr>
          <a:lstStyle/>
          <a:p>
            <a:pPr>
              <a:buNone/>
            </a:pPr>
            <a:r>
              <a:rPr lang="en-US" sz="4400" dirty="0" smtClean="0"/>
              <a:t>B.  </a:t>
            </a:r>
            <a:r>
              <a:rPr lang="en-US" sz="4400" dirty="0" smtClean="0">
                <a:solidFill>
                  <a:schemeClr val="bg1"/>
                </a:solidFill>
              </a:rPr>
              <a:t>WORLDLY</a:t>
            </a:r>
            <a:r>
              <a:rPr lang="en-US" sz="4400" dirty="0" smtClean="0"/>
              <a:t>= 1 Cor. 3:1– “I could not address you as spiritual but as </a:t>
            </a:r>
            <a:r>
              <a:rPr lang="en-US" sz="4400" dirty="0" smtClean="0">
                <a:solidFill>
                  <a:schemeClr val="bg1"/>
                </a:solidFill>
              </a:rPr>
              <a:t>worldly</a:t>
            </a:r>
            <a:r>
              <a:rPr lang="en-US" sz="4400" dirty="0" smtClean="0"/>
              <a:t> – mere infants in Christ.”</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WHO ARE YOU?</a:t>
            </a:r>
            <a:endParaRPr lang="en-US" sz="8000" dirty="0"/>
          </a:p>
        </p:txBody>
      </p:sp>
      <p:sp>
        <p:nvSpPr>
          <p:cNvPr id="3" name="Content Placeholder 2"/>
          <p:cNvSpPr>
            <a:spLocks noGrp="1"/>
          </p:cNvSpPr>
          <p:nvPr>
            <p:ph idx="1"/>
          </p:nvPr>
        </p:nvSpPr>
        <p:spPr/>
        <p:txBody>
          <a:bodyPr>
            <a:normAutofit/>
          </a:bodyPr>
          <a:lstStyle/>
          <a:p>
            <a:pPr>
              <a:buNone/>
            </a:pPr>
            <a:r>
              <a:rPr lang="en-US" sz="4400" dirty="0" smtClean="0"/>
              <a:t>c.  </a:t>
            </a:r>
            <a:r>
              <a:rPr lang="en-US" sz="4400" dirty="0" smtClean="0">
                <a:solidFill>
                  <a:schemeClr val="bg1"/>
                </a:solidFill>
              </a:rPr>
              <a:t>SPIRITUAL</a:t>
            </a:r>
            <a:r>
              <a:rPr lang="en-US" sz="4400" dirty="0" smtClean="0"/>
              <a:t>= 1 Cor. 2:15-16  – “The </a:t>
            </a:r>
            <a:r>
              <a:rPr lang="en-US" sz="4400" dirty="0" smtClean="0">
                <a:solidFill>
                  <a:schemeClr val="bg1"/>
                </a:solidFill>
              </a:rPr>
              <a:t>spiritual</a:t>
            </a:r>
            <a:r>
              <a:rPr lang="en-US" sz="4400" dirty="0" smtClean="0"/>
              <a:t> man makes judgments about all things, but he himself is not subject to any man’s judgment…but we have the mind of Christ.”</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WHO ARE YOU?</a:t>
            </a:r>
            <a:endParaRPr lang="en-US" sz="8000" dirty="0"/>
          </a:p>
        </p:txBody>
      </p:sp>
      <p:sp>
        <p:nvSpPr>
          <p:cNvPr id="3" name="Content Placeholder 2"/>
          <p:cNvSpPr>
            <a:spLocks noGrp="1"/>
          </p:cNvSpPr>
          <p:nvPr>
            <p:ph idx="1"/>
          </p:nvPr>
        </p:nvSpPr>
        <p:spPr/>
        <p:txBody>
          <a:bodyPr>
            <a:normAutofit/>
          </a:bodyPr>
          <a:lstStyle/>
          <a:p>
            <a:pPr>
              <a:buNone/>
            </a:pPr>
            <a:r>
              <a:rPr lang="en-US" sz="4400" dirty="0" smtClean="0"/>
              <a:t>NATURAL MAN</a:t>
            </a:r>
          </a:p>
          <a:p>
            <a:pPr>
              <a:buNone/>
            </a:pPr>
            <a:r>
              <a:rPr lang="en-US" sz="4400" dirty="0" smtClean="0"/>
              <a:t>WORLDLY</a:t>
            </a:r>
          </a:p>
          <a:p>
            <a:pPr>
              <a:buNone/>
            </a:pPr>
            <a:r>
              <a:rPr lang="en-US" sz="4400" dirty="0" smtClean="0"/>
              <a:t>SPIRITUAL</a:t>
            </a:r>
            <a:endParaRPr lang="en-US" sz="44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WHO ARE YOU?</a:t>
            </a:r>
            <a:endParaRPr lang="en-US" sz="8000" dirty="0"/>
          </a:p>
        </p:txBody>
      </p:sp>
      <p:sp>
        <p:nvSpPr>
          <p:cNvPr id="3" name="Content Placeholder 2"/>
          <p:cNvSpPr>
            <a:spLocks noGrp="1"/>
          </p:cNvSpPr>
          <p:nvPr>
            <p:ph idx="1"/>
          </p:nvPr>
        </p:nvSpPr>
        <p:spPr/>
        <p:txBody>
          <a:bodyPr>
            <a:normAutofit fontScale="77500" lnSpcReduction="20000"/>
          </a:bodyPr>
          <a:lstStyle/>
          <a:p>
            <a:pPr>
              <a:buNone/>
            </a:pPr>
            <a:r>
              <a:rPr lang="en-US" sz="5200" dirty="0" smtClean="0"/>
              <a:t>Being filled (controlled) by the Holy Spirit can be likened to the wings of an eagle.  </a:t>
            </a:r>
          </a:p>
          <a:p>
            <a:pPr>
              <a:buNone/>
            </a:pPr>
            <a:r>
              <a:rPr lang="en-US" sz="5200" dirty="0" smtClean="0"/>
              <a:t>Eagles who don’t use their wings will crash.</a:t>
            </a:r>
          </a:p>
          <a:p>
            <a:pPr>
              <a:buNone/>
            </a:pPr>
            <a:r>
              <a:rPr lang="en-US" sz="5200" dirty="0" smtClean="0"/>
              <a:t>Spread your wings—Put off the old self, Put on the new self—but do it in the power of the Holy Spirit.</a:t>
            </a:r>
            <a:endParaRPr lang="en-US" sz="5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371600"/>
            <a:ext cx="8229600" cy="2343912"/>
          </a:xfrm>
        </p:spPr>
        <p:txBody>
          <a:bodyPr>
            <a:normAutofit fontScale="90000"/>
          </a:bodyPr>
          <a:lstStyle/>
          <a:p>
            <a:r>
              <a:rPr lang="en-US" sz="7200" dirty="0" smtClean="0"/>
              <a:t>1</a:t>
            </a:r>
            <a:r>
              <a:rPr lang="en-US" sz="7200" baseline="30000" dirty="0" smtClean="0"/>
              <a:t>ST</a:t>
            </a:r>
            <a:r>
              <a:rPr lang="en-US" sz="7200" dirty="0" smtClean="0"/>
              <a:t> KEY– </a:t>
            </a:r>
            <a:r>
              <a:rPr lang="en-US" sz="8800" b="1" dirty="0" smtClean="0">
                <a:solidFill>
                  <a:schemeClr val="accent3"/>
                </a:solidFill>
              </a:rPr>
              <a:t>PUT OFF </a:t>
            </a:r>
            <a:r>
              <a:rPr lang="en-US" sz="7200" dirty="0" smtClean="0"/>
              <a:t>YOUR OLD SELF (4:22)</a:t>
            </a:r>
            <a:endParaRPr lang="en-US" sz="7200" dirty="0"/>
          </a:p>
        </p:txBody>
      </p:sp>
      <p:sp>
        <p:nvSpPr>
          <p:cNvPr id="3" name="Content Placeholder 2"/>
          <p:cNvSpPr>
            <a:spLocks noGrp="1"/>
          </p:cNvSpPr>
          <p:nvPr>
            <p:ph idx="1"/>
          </p:nvPr>
        </p:nvSpPr>
        <p:spPr>
          <a:xfrm>
            <a:off x="457200" y="3581400"/>
            <a:ext cx="8229600" cy="2743200"/>
          </a:xfrm>
        </p:spPr>
        <p:txBody>
          <a:bodyPr/>
          <a:lstStyle/>
          <a:p>
            <a:pPr>
              <a:buNone/>
            </a:pP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WHO ARE YOU?</a:t>
            </a:r>
            <a:endParaRPr lang="en-US" sz="8000" dirty="0"/>
          </a:p>
        </p:txBody>
      </p:sp>
      <p:sp>
        <p:nvSpPr>
          <p:cNvPr id="3" name="Content Placeholder 2"/>
          <p:cNvSpPr>
            <a:spLocks noGrp="1"/>
          </p:cNvSpPr>
          <p:nvPr>
            <p:ph idx="1"/>
          </p:nvPr>
        </p:nvSpPr>
        <p:spPr/>
        <p:txBody>
          <a:bodyPr>
            <a:normAutofit/>
          </a:bodyPr>
          <a:lstStyle/>
          <a:p>
            <a:pPr>
              <a:buNone/>
            </a:pPr>
            <a:r>
              <a:rPr lang="en-US" sz="4800" dirty="0" smtClean="0"/>
              <a:t>Hymn 238– Breathe on Me</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3182112"/>
          </a:xfrm>
        </p:spPr>
        <p:txBody>
          <a:bodyPr>
            <a:noAutofit/>
          </a:bodyPr>
          <a:lstStyle/>
          <a:p>
            <a:r>
              <a:rPr lang="en-US" sz="6000" dirty="0" smtClean="0"/>
              <a:t>2</a:t>
            </a:r>
            <a:r>
              <a:rPr lang="en-US" sz="6000" baseline="30000" dirty="0" smtClean="0"/>
              <a:t>ND</a:t>
            </a:r>
            <a:r>
              <a:rPr lang="en-US" sz="6000" dirty="0" smtClean="0"/>
              <a:t> KEY—</a:t>
            </a:r>
            <a:r>
              <a:rPr lang="en-US" sz="6600" b="1" dirty="0" smtClean="0">
                <a:solidFill>
                  <a:schemeClr val="accent3"/>
                </a:solidFill>
              </a:rPr>
              <a:t>BE MADE NEW </a:t>
            </a:r>
            <a:r>
              <a:rPr lang="en-US" sz="6000" dirty="0" smtClean="0"/>
              <a:t>IN THE ATTITUDE OF YOUR MINDS  (4:23)</a:t>
            </a:r>
            <a:endParaRPr lang="en-US" sz="6000" dirty="0"/>
          </a:p>
        </p:txBody>
      </p:sp>
      <p:sp>
        <p:nvSpPr>
          <p:cNvPr id="3" name="Content Placeholder 2"/>
          <p:cNvSpPr>
            <a:spLocks noGrp="1"/>
          </p:cNvSpPr>
          <p:nvPr>
            <p:ph idx="1"/>
          </p:nvPr>
        </p:nvSpPr>
        <p:spPr>
          <a:xfrm>
            <a:off x="457200" y="3733800"/>
            <a:ext cx="8229600" cy="2590800"/>
          </a:xfrm>
        </p:spPr>
        <p:txBody>
          <a:bodyPr/>
          <a:lstStyle/>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2895600"/>
          </a:xfrm>
        </p:spPr>
        <p:txBody>
          <a:bodyPr>
            <a:normAutofit fontScale="90000"/>
          </a:bodyPr>
          <a:lstStyle/>
          <a:p>
            <a:r>
              <a:rPr lang="en-US" sz="7200" dirty="0" smtClean="0"/>
              <a:t>3</a:t>
            </a:r>
            <a:r>
              <a:rPr lang="en-US" sz="7200" baseline="30000" dirty="0" smtClean="0"/>
              <a:t>RD</a:t>
            </a:r>
            <a:r>
              <a:rPr lang="en-US" sz="7200" dirty="0" smtClean="0"/>
              <a:t> KEY—</a:t>
            </a:r>
            <a:r>
              <a:rPr lang="en-US" sz="8000" b="1" dirty="0" smtClean="0">
                <a:solidFill>
                  <a:schemeClr val="accent3"/>
                </a:solidFill>
              </a:rPr>
              <a:t>PUT ON</a:t>
            </a:r>
            <a:r>
              <a:rPr lang="en-US" sz="7200" dirty="0" smtClean="0"/>
              <a:t/>
            </a:r>
            <a:br>
              <a:rPr lang="en-US" sz="7200" dirty="0" smtClean="0"/>
            </a:br>
            <a:r>
              <a:rPr lang="en-US" sz="7200" dirty="0" smtClean="0"/>
              <a:t> THE NEW SELF (4:24).</a:t>
            </a:r>
            <a:endParaRPr lang="en-US" sz="7200" dirty="0"/>
          </a:p>
        </p:txBody>
      </p:sp>
      <p:sp>
        <p:nvSpPr>
          <p:cNvPr id="3" name="Content Placeholder 2"/>
          <p:cNvSpPr>
            <a:spLocks noGrp="1"/>
          </p:cNvSpPr>
          <p:nvPr>
            <p:ph idx="1"/>
          </p:nvPr>
        </p:nvSpPr>
        <p:spPr>
          <a:xfrm>
            <a:off x="457200" y="3352800"/>
            <a:ext cx="8229600" cy="2971800"/>
          </a:xfrm>
        </p:spPr>
        <p:txBody>
          <a:bodyPr/>
          <a:lstStyle/>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EPHESIANS 5:1-20</a:t>
            </a:r>
            <a:endParaRPr lang="en-US" sz="6600"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SERIES OF CONTRASTS</a:t>
            </a:r>
            <a:endParaRPr lang="en-US" dirty="0"/>
          </a:p>
        </p:txBody>
      </p:sp>
      <p:sp>
        <p:nvSpPr>
          <p:cNvPr id="3" name="Content Placeholder 2"/>
          <p:cNvSpPr>
            <a:spLocks noGrp="1"/>
          </p:cNvSpPr>
          <p:nvPr>
            <p:ph idx="1"/>
          </p:nvPr>
        </p:nvSpPr>
        <p:spPr/>
        <p:txBody>
          <a:bodyPr/>
          <a:lstStyle/>
          <a:p>
            <a:r>
              <a:rPr lang="en-US" dirty="0" smtClean="0"/>
              <a:t>THE WAY OF LOVE (5:1-2) vs. IMMORALITY (5:3-7).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 5:1-2</a:t>
            </a:r>
            <a:endParaRPr lang="en-US" dirty="0"/>
          </a:p>
        </p:txBody>
      </p:sp>
      <p:sp>
        <p:nvSpPr>
          <p:cNvPr id="3" name="Content Placeholder 2"/>
          <p:cNvSpPr>
            <a:spLocks noGrp="1"/>
          </p:cNvSpPr>
          <p:nvPr>
            <p:ph idx="1"/>
          </p:nvPr>
        </p:nvSpPr>
        <p:spPr/>
        <p:txBody>
          <a:bodyPr>
            <a:noAutofit/>
          </a:bodyPr>
          <a:lstStyle/>
          <a:p>
            <a:r>
              <a:rPr lang="en-US" sz="4000" dirty="0" smtClean="0"/>
              <a:t>“</a:t>
            </a:r>
            <a:r>
              <a:rPr lang="en-US" sz="4000" dirty="0" smtClean="0">
                <a:solidFill>
                  <a:schemeClr val="bg1"/>
                </a:solidFill>
              </a:rPr>
              <a:t>Be imitators of God</a:t>
            </a:r>
            <a:r>
              <a:rPr lang="en-US" sz="4000" dirty="0" smtClean="0"/>
              <a:t>, therefore, as dearly loved children…”</a:t>
            </a:r>
          </a:p>
          <a:p>
            <a:r>
              <a:rPr lang="en-US" sz="4000" dirty="0" smtClean="0"/>
              <a:t>“</a:t>
            </a:r>
            <a:r>
              <a:rPr lang="en-US" sz="4000" dirty="0" smtClean="0">
                <a:solidFill>
                  <a:schemeClr val="bg1"/>
                </a:solidFill>
              </a:rPr>
              <a:t>Live a life of love</a:t>
            </a:r>
            <a:r>
              <a:rPr lang="en-US" sz="4000" dirty="0" smtClean="0"/>
              <a:t>, just as Christ loved us and gave himself up for us as a fragrant offering and sacrifice to God.”</a:t>
            </a:r>
            <a:endParaRPr lang="en-US" sz="4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1655</TotalTime>
  <Words>1046</Words>
  <Application>Microsoft Office PowerPoint</Application>
  <PresentationFormat>On-screen Show (4:3)</PresentationFormat>
  <Paragraphs>109</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Foundry</vt:lpstr>
      <vt:lpstr>BE FILLED WITH THE SPIRIT</vt:lpstr>
      <vt:lpstr>LAST WEEK</vt:lpstr>
      <vt:lpstr>3 KEYS  TO DRESS FOR A SUCCESSFUL CHRISTIAN LIFE.</vt:lpstr>
      <vt:lpstr>1ST KEY– PUT OFF YOUR OLD SELF (4:22)</vt:lpstr>
      <vt:lpstr>2ND KEY—BE MADE NEW IN THE ATTITUDE OF YOUR MINDS  (4:23)</vt:lpstr>
      <vt:lpstr>3RD KEY—PUT ON  THE NEW SELF (4:24).</vt:lpstr>
      <vt:lpstr>EPHESIANS 5:1-20</vt:lpstr>
      <vt:lpstr>A SERIES OF CONTRASTS</vt:lpstr>
      <vt:lpstr>EPH. 5:1-2</vt:lpstr>
      <vt:lpstr>Michael Chriswell</vt:lpstr>
      <vt:lpstr>A SERIES OF CONTRASTS</vt:lpstr>
      <vt:lpstr>Eph. 5:8</vt:lpstr>
      <vt:lpstr>A SERIES OF CONTRASTS</vt:lpstr>
      <vt:lpstr>Eph. 5:15-16</vt:lpstr>
      <vt:lpstr>Eph. 5:17</vt:lpstr>
      <vt:lpstr>A SERIES OF CONTRASTS</vt:lpstr>
      <vt:lpstr>Eph. 5:18</vt:lpstr>
      <vt:lpstr>Eph. 5:19</vt:lpstr>
      <vt:lpstr>Eph. 5:20</vt:lpstr>
      <vt:lpstr>Eph. 5:18a</vt:lpstr>
      <vt:lpstr>THE KEY</vt:lpstr>
      <vt:lpstr>Colossians 3:16</vt:lpstr>
      <vt:lpstr>PowerPoint Presentation</vt:lpstr>
      <vt:lpstr>John MacArthur</vt:lpstr>
      <vt:lpstr>Billy Graham</vt:lpstr>
      <vt:lpstr>Charles Finney</vt:lpstr>
      <vt:lpstr>I have some questions,  1. WHY?</vt:lpstr>
      <vt:lpstr>2. WHAT?</vt:lpstr>
      <vt:lpstr>3.  HOW?</vt:lpstr>
      <vt:lpstr>3.  HOW?</vt:lpstr>
      <vt:lpstr>3.  HOW?</vt:lpstr>
      <vt:lpstr>3.  HOW?</vt:lpstr>
      <vt:lpstr>HOW?</vt:lpstr>
      <vt:lpstr>Bill Bright</vt:lpstr>
      <vt:lpstr>4. WHO ARE YOU?</vt:lpstr>
      <vt:lpstr>WHO ARE YOU?</vt:lpstr>
      <vt:lpstr>WHO ARE YOU?</vt:lpstr>
      <vt:lpstr>WHO ARE YOU?</vt:lpstr>
      <vt:lpstr>WHO ARE YOU?</vt:lpstr>
      <vt:lpstr>WHO ARE YOU?</vt:lpstr>
    </vt:vector>
  </TitlesOfParts>
  <Company>U.S. Army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 FILLED WITH THE SPIRIT</dc:title>
  <dc:creator>PastorSteve</dc:creator>
  <cp:lastModifiedBy>SoundBooth</cp:lastModifiedBy>
  <cp:revision>8</cp:revision>
  <dcterms:created xsi:type="dcterms:W3CDTF">2019-07-08T16:11:27Z</dcterms:created>
  <dcterms:modified xsi:type="dcterms:W3CDTF">2019-07-11T15:00:53Z</dcterms:modified>
</cp:coreProperties>
</file>