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00" r:id="rId2"/>
    <p:sldId id="257" r:id="rId3"/>
    <p:sldId id="260" r:id="rId4"/>
    <p:sldId id="259" r:id="rId5"/>
    <p:sldId id="301" r:id="rId6"/>
    <p:sldId id="258" r:id="rId7"/>
    <p:sldId id="281" r:id="rId8"/>
    <p:sldId id="261" r:id="rId9"/>
    <p:sldId id="262" r:id="rId10"/>
    <p:sldId id="265" r:id="rId11"/>
    <p:sldId id="263" r:id="rId12"/>
    <p:sldId id="264" r:id="rId13"/>
    <p:sldId id="282" r:id="rId14"/>
    <p:sldId id="266" r:id="rId15"/>
    <p:sldId id="269" r:id="rId16"/>
    <p:sldId id="283" r:id="rId17"/>
    <p:sldId id="270" r:id="rId18"/>
    <p:sldId id="273" r:id="rId19"/>
    <p:sldId id="280" r:id="rId20"/>
    <p:sldId id="272" r:id="rId21"/>
    <p:sldId id="271" r:id="rId22"/>
    <p:sldId id="302" r:id="rId23"/>
    <p:sldId id="277" r:id="rId24"/>
    <p:sldId id="274" r:id="rId25"/>
    <p:sldId id="276" r:id="rId26"/>
    <p:sldId id="275" r:id="rId27"/>
    <p:sldId id="278" r:id="rId28"/>
    <p:sldId id="284" r:id="rId29"/>
    <p:sldId id="289" r:id="rId30"/>
    <p:sldId id="287" r:id="rId31"/>
    <p:sldId id="286" r:id="rId32"/>
    <p:sldId id="288" r:id="rId33"/>
    <p:sldId id="279" r:id="rId34"/>
    <p:sldId id="290" r:id="rId35"/>
    <p:sldId id="285" r:id="rId36"/>
    <p:sldId id="292" r:id="rId37"/>
    <p:sldId id="291" r:id="rId38"/>
    <p:sldId id="304" r:id="rId39"/>
    <p:sldId id="307" r:id="rId40"/>
    <p:sldId id="308" r:id="rId41"/>
    <p:sldId id="309" r:id="rId42"/>
    <p:sldId id="305" r:id="rId43"/>
    <p:sldId id="311" r:id="rId44"/>
    <p:sldId id="310" r:id="rId4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99CDEDFD-65B1-4AC8-9C36-71C306EB6A81}" type="datetimeFigureOut">
              <a:rPr lang="en-US" smtClean="0"/>
              <a:pPr/>
              <a:t>6/9/2019</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11" name="Slide Number Placeholder 10"/>
          <p:cNvSpPr>
            <a:spLocks noGrp="1"/>
          </p:cNvSpPr>
          <p:nvPr>
            <p:ph type="sldNum" sz="quarter" idx="12"/>
          </p:nvPr>
        </p:nvSpPr>
        <p:spPr/>
        <p:txBody>
          <a:bodyPr/>
          <a:lstStyle>
            <a:extLst/>
          </a:lstStyle>
          <a:p>
            <a:fld id="{9125A1FE-C804-4E80-9766-35725D8E1C0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9CDEDFD-65B1-4AC8-9C36-71C306EB6A81}" type="datetimeFigureOut">
              <a:rPr lang="en-US" smtClean="0"/>
              <a:pPr/>
              <a:t>6/9/2019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125A1FE-C804-4E80-9766-35725D8E1C0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9CDEDFD-65B1-4AC8-9C36-71C306EB6A81}" type="datetimeFigureOut">
              <a:rPr lang="en-US" smtClean="0"/>
              <a:pPr/>
              <a:t>6/9/2019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125A1FE-C804-4E80-9766-35725D8E1C0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9CDEDFD-65B1-4AC8-9C36-71C306EB6A81}" type="datetimeFigureOut">
              <a:rPr lang="en-US" smtClean="0"/>
              <a:pPr/>
              <a:t>6/9/2019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125A1FE-C804-4E80-9766-35725D8E1C0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99CDEDFD-65B1-4AC8-9C36-71C306EB6A81}" type="datetimeFigureOut">
              <a:rPr lang="en-US" smtClean="0"/>
              <a:pPr/>
              <a:t>6/9/2019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125A1FE-C804-4E80-9766-35725D8E1C0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9CDEDFD-65B1-4AC8-9C36-71C306EB6A81}" type="datetimeFigureOut">
              <a:rPr lang="en-US" smtClean="0"/>
              <a:pPr/>
              <a:t>6/9/2019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9125A1FE-C804-4E80-9766-35725D8E1C0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99CDEDFD-65B1-4AC8-9C36-71C306EB6A81}" type="datetimeFigureOut">
              <a:rPr lang="en-US" smtClean="0"/>
              <a:pPr/>
              <a:t>6/9/2019</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9125A1FE-C804-4E80-9766-35725D8E1C0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99CDEDFD-65B1-4AC8-9C36-71C306EB6A81}" type="datetimeFigureOut">
              <a:rPr lang="en-US" smtClean="0"/>
              <a:pPr/>
              <a:t>6/9/2019</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9125A1FE-C804-4E80-9766-35725D8E1C0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99CDEDFD-65B1-4AC8-9C36-71C306EB6A81}" type="datetimeFigureOut">
              <a:rPr lang="en-US" smtClean="0"/>
              <a:pPr/>
              <a:t>6/9/2019</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9125A1FE-C804-4E80-9766-35725D8E1C0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9CDEDFD-65B1-4AC8-9C36-71C306EB6A81}" type="datetimeFigureOut">
              <a:rPr lang="en-US" smtClean="0"/>
              <a:pPr/>
              <a:t>6/9/2019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9125A1FE-C804-4E80-9766-35725D8E1C0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9CDEDFD-65B1-4AC8-9C36-71C306EB6A81}" type="datetimeFigureOut">
              <a:rPr lang="en-US" smtClean="0"/>
              <a:pPr/>
              <a:t>6/9/2019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9125A1FE-C804-4E80-9766-35725D8E1C08}" type="slidenum">
              <a:rPr lang="en-US" smtClean="0"/>
              <a:pPr/>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99CDEDFD-65B1-4AC8-9C36-71C306EB6A81}" type="datetimeFigureOut">
              <a:rPr lang="en-US" smtClean="0"/>
              <a:pPr/>
              <a:t>6/9/2019</a:t>
            </a:fld>
            <a:endParaRPr lang="en-US"/>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9125A1FE-C804-4E80-9766-35725D8E1C0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85800"/>
            <a:ext cx="7772400" cy="4038600"/>
          </a:xfrm>
        </p:spPr>
        <p:txBody>
          <a:bodyPr>
            <a:noAutofit/>
          </a:bodyPr>
          <a:lstStyle/>
          <a:p>
            <a:r>
              <a:rPr lang="en-US" sz="8000" dirty="0" smtClean="0">
                <a:solidFill>
                  <a:schemeClr val="tx1"/>
                </a:solidFill>
                <a:latin typeface="Algerian" pitchFamily="82" charset="0"/>
              </a:rPr>
              <a:t>UP FROM THE GRAVE </a:t>
            </a:r>
            <a:br>
              <a:rPr lang="en-US" sz="8000" dirty="0" smtClean="0">
                <a:solidFill>
                  <a:schemeClr val="tx1"/>
                </a:solidFill>
                <a:latin typeface="Algerian" pitchFamily="82" charset="0"/>
              </a:rPr>
            </a:br>
            <a:r>
              <a:rPr lang="en-US" sz="8000" dirty="0" smtClean="0">
                <a:solidFill>
                  <a:schemeClr val="tx1"/>
                </a:solidFill>
                <a:latin typeface="Algerian" pitchFamily="82" charset="0"/>
              </a:rPr>
              <a:t>WE AROSE</a:t>
            </a:r>
            <a:endParaRPr lang="en-US" sz="8000" dirty="0">
              <a:solidFill>
                <a:schemeClr val="tx1"/>
              </a:solidFill>
              <a:latin typeface="Algerian" pitchFamily="82" charset="0"/>
            </a:endParaRPr>
          </a:p>
        </p:txBody>
      </p:sp>
      <p:sp>
        <p:nvSpPr>
          <p:cNvPr id="3" name="Subtitle 2"/>
          <p:cNvSpPr>
            <a:spLocks noGrp="1"/>
          </p:cNvSpPr>
          <p:nvPr>
            <p:ph type="subTitle" idx="1"/>
          </p:nvPr>
        </p:nvSpPr>
        <p:spPr>
          <a:xfrm>
            <a:off x="1371600" y="4800600"/>
            <a:ext cx="6400800" cy="838200"/>
          </a:xfrm>
        </p:spPr>
        <p:txBody>
          <a:bodyPr/>
          <a:lstStyle/>
          <a:p>
            <a:r>
              <a:rPr lang="en-US" dirty="0" smtClean="0">
                <a:solidFill>
                  <a:srgbClr val="FF0000"/>
                </a:solidFill>
              </a:rPr>
              <a:t>EPHESIANS 2:1-10</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8800" dirty="0" smtClean="0"/>
              <a:t>PAST</a:t>
            </a:r>
            <a:endParaRPr lang="en-US" sz="8800" dirty="0"/>
          </a:p>
        </p:txBody>
      </p:sp>
      <p:sp>
        <p:nvSpPr>
          <p:cNvPr id="3" name="Content Placeholder 2"/>
          <p:cNvSpPr>
            <a:spLocks noGrp="1"/>
          </p:cNvSpPr>
          <p:nvPr>
            <p:ph idx="1"/>
          </p:nvPr>
        </p:nvSpPr>
        <p:spPr/>
        <p:txBody>
          <a:bodyPr>
            <a:normAutofit fontScale="92500" lnSpcReduction="10000"/>
          </a:bodyPr>
          <a:lstStyle/>
          <a:p>
            <a:r>
              <a:rPr lang="en-US" sz="4400" dirty="0" smtClean="0"/>
              <a:t>Ephesians 2:3a</a:t>
            </a:r>
          </a:p>
          <a:p>
            <a:r>
              <a:rPr lang="en-US" sz="4400" dirty="0" smtClean="0"/>
              <a:t>DEPRAVED</a:t>
            </a:r>
          </a:p>
          <a:p>
            <a:r>
              <a:rPr lang="en-US" sz="4400" dirty="0" smtClean="0"/>
              <a:t>“All of us also lived among them at one time, gratifying the cravings of our sinful nature and following its desires and thoughts.”</a:t>
            </a: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8800" dirty="0" smtClean="0"/>
              <a:t>PAST</a:t>
            </a:r>
            <a:endParaRPr lang="en-US" sz="8800" dirty="0"/>
          </a:p>
        </p:txBody>
      </p:sp>
      <p:sp>
        <p:nvSpPr>
          <p:cNvPr id="3" name="Content Placeholder 2"/>
          <p:cNvSpPr>
            <a:spLocks noGrp="1"/>
          </p:cNvSpPr>
          <p:nvPr>
            <p:ph idx="1"/>
          </p:nvPr>
        </p:nvSpPr>
        <p:spPr/>
        <p:txBody>
          <a:bodyPr>
            <a:normAutofit/>
          </a:bodyPr>
          <a:lstStyle/>
          <a:p>
            <a:r>
              <a:rPr lang="en-US" sz="4400" dirty="0" smtClean="0"/>
              <a:t>Ephesians 2:3b</a:t>
            </a:r>
          </a:p>
          <a:p>
            <a:r>
              <a:rPr lang="en-US" sz="4400" dirty="0" smtClean="0"/>
              <a:t>DOOMED</a:t>
            </a:r>
          </a:p>
          <a:p>
            <a:r>
              <a:rPr lang="en-US" sz="4400" dirty="0" smtClean="0"/>
              <a:t>“Like the rest, we were by nature objects of wrath.”</a:t>
            </a: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8800" dirty="0" smtClean="0"/>
              <a:t>PAST—B.C.</a:t>
            </a:r>
            <a:endParaRPr lang="en-US" sz="8800" dirty="0"/>
          </a:p>
        </p:txBody>
      </p:sp>
      <p:sp>
        <p:nvSpPr>
          <p:cNvPr id="3" name="Content Placeholder 2"/>
          <p:cNvSpPr>
            <a:spLocks noGrp="1"/>
          </p:cNvSpPr>
          <p:nvPr>
            <p:ph idx="1"/>
          </p:nvPr>
        </p:nvSpPr>
        <p:spPr/>
        <p:txBody>
          <a:bodyPr>
            <a:normAutofit/>
          </a:bodyPr>
          <a:lstStyle/>
          <a:p>
            <a:r>
              <a:rPr lang="en-US" sz="4400" dirty="0" smtClean="0"/>
              <a:t>DEAD IN SIN</a:t>
            </a:r>
          </a:p>
          <a:p>
            <a:r>
              <a:rPr lang="en-US" sz="4400" dirty="0" smtClean="0"/>
              <a:t>DISOBEDIENT</a:t>
            </a:r>
          </a:p>
          <a:p>
            <a:r>
              <a:rPr lang="en-US" sz="4400" dirty="0" smtClean="0"/>
              <a:t>DEPRAVED</a:t>
            </a:r>
          </a:p>
          <a:p>
            <a:r>
              <a:rPr lang="en-US" sz="4400" dirty="0" smtClean="0"/>
              <a:t>DOOMED</a:t>
            </a: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Take a look in the mirror.</a:t>
            </a:r>
            <a:endParaRPr lang="en-US" dirty="0"/>
          </a:p>
        </p:txBody>
      </p:sp>
      <p:pic>
        <p:nvPicPr>
          <p:cNvPr id="4" name="Content Placeholder 3" descr="silhouette-of-a-family-walking-together_1048-2291.jpg"/>
          <p:cNvPicPr>
            <a:picLocks noGrp="1" noChangeAspect="1"/>
          </p:cNvPicPr>
          <p:nvPr>
            <p:ph idx="1"/>
          </p:nvPr>
        </p:nvPicPr>
        <p:blipFill>
          <a:blip r:embed="rId2" cstate="print"/>
          <a:stretch>
            <a:fillRect/>
          </a:stretch>
        </p:blipFill>
        <p:spPr>
          <a:xfrm>
            <a:off x="2494756" y="1336356"/>
            <a:ext cx="3982244" cy="3982244"/>
          </a:xfr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8800" dirty="0" smtClean="0"/>
              <a:t>PRESENT</a:t>
            </a:r>
            <a:endParaRPr lang="en-US" sz="8800" dirty="0"/>
          </a:p>
        </p:txBody>
      </p:sp>
      <p:sp>
        <p:nvSpPr>
          <p:cNvPr id="3" name="Content Placeholder 2"/>
          <p:cNvSpPr>
            <a:spLocks noGrp="1"/>
          </p:cNvSpPr>
          <p:nvPr>
            <p:ph idx="1"/>
          </p:nvPr>
        </p:nvSpPr>
        <p:spPr/>
        <p:txBody>
          <a:bodyPr>
            <a:normAutofit lnSpcReduction="10000"/>
          </a:bodyPr>
          <a:lstStyle/>
          <a:p>
            <a:r>
              <a:rPr lang="en-US" sz="4400" dirty="0" smtClean="0"/>
              <a:t>“BUT…”</a:t>
            </a:r>
          </a:p>
          <a:p>
            <a:r>
              <a:rPr lang="en-US" sz="4400" dirty="0" smtClean="0"/>
              <a:t>Ephesians 2:4-6</a:t>
            </a:r>
          </a:p>
          <a:p>
            <a:r>
              <a:rPr lang="en-US" sz="4400" dirty="0" smtClean="0"/>
              <a:t>“But because of his great love for us, God, who is rich in mercy, made us alive with Christ…”</a:t>
            </a: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8800" dirty="0" smtClean="0"/>
              <a:t>PRESENT</a:t>
            </a:r>
            <a:endParaRPr lang="en-US" sz="8800" dirty="0"/>
          </a:p>
        </p:txBody>
      </p:sp>
      <p:sp>
        <p:nvSpPr>
          <p:cNvPr id="3" name="Content Placeholder 2"/>
          <p:cNvSpPr>
            <a:spLocks noGrp="1"/>
          </p:cNvSpPr>
          <p:nvPr>
            <p:ph idx="1"/>
          </p:nvPr>
        </p:nvSpPr>
        <p:spPr/>
        <p:txBody>
          <a:bodyPr>
            <a:normAutofit/>
          </a:bodyPr>
          <a:lstStyle/>
          <a:p>
            <a:r>
              <a:rPr lang="en-US" sz="4400" dirty="0" smtClean="0"/>
              <a:t>Ephesians 2:6</a:t>
            </a:r>
          </a:p>
          <a:p>
            <a:r>
              <a:rPr lang="en-US" sz="4400" dirty="0" smtClean="0"/>
              <a:t>“And God raised us up with Christ and seated us with him in the heavenly realms in Christ Jesus…”</a:t>
            </a: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Take a look in the mirror.</a:t>
            </a:r>
            <a:endParaRPr lang="en-US" dirty="0"/>
          </a:p>
        </p:txBody>
      </p:sp>
      <p:pic>
        <p:nvPicPr>
          <p:cNvPr id="4" name="Content Placeholder 3" descr="silhouette-of-a-family-walking-together_1048-2291.jpg"/>
          <p:cNvPicPr>
            <a:picLocks noGrp="1" noChangeAspect="1"/>
          </p:cNvPicPr>
          <p:nvPr>
            <p:ph idx="1"/>
          </p:nvPr>
        </p:nvPicPr>
        <p:blipFill>
          <a:blip r:embed="rId2" cstate="print"/>
          <a:stretch>
            <a:fillRect/>
          </a:stretch>
        </p:blipFill>
        <p:spPr>
          <a:xfrm>
            <a:off x="2494756" y="1336356"/>
            <a:ext cx="3982244" cy="3982244"/>
          </a:xfr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341120"/>
          </a:xfrm>
        </p:spPr>
        <p:txBody>
          <a:bodyPr>
            <a:noAutofit/>
          </a:bodyPr>
          <a:lstStyle/>
          <a:p>
            <a:r>
              <a:rPr lang="en-US" sz="9600" dirty="0" smtClean="0"/>
              <a:t>FUTURE</a:t>
            </a:r>
            <a:endParaRPr lang="en-US" sz="9600" dirty="0"/>
          </a:p>
        </p:txBody>
      </p:sp>
      <p:sp>
        <p:nvSpPr>
          <p:cNvPr id="3" name="Content Placeholder 2"/>
          <p:cNvSpPr>
            <a:spLocks noGrp="1"/>
          </p:cNvSpPr>
          <p:nvPr>
            <p:ph idx="1"/>
          </p:nvPr>
        </p:nvSpPr>
        <p:spPr/>
        <p:txBody>
          <a:bodyPr>
            <a:noAutofit/>
          </a:bodyPr>
          <a:lstStyle/>
          <a:p>
            <a:r>
              <a:rPr lang="en-US" sz="4000" dirty="0" smtClean="0"/>
              <a:t>Ephesians 2:7</a:t>
            </a:r>
          </a:p>
          <a:p>
            <a:r>
              <a:rPr lang="en-US" sz="4000" dirty="0" smtClean="0"/>
              <a:t>“In order that in the coming ages he might show the incomparable riches of his grace, expressed in his kindness to us in Christ Jesus.” (NIV)</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9600" dirty="0" smtClean="0"/>
              <a:t>FUTURE</a:t>
            </a:r>
            <a:endParaRPr lang="en-US" sz="9600" dirty="0"/>
          </a:p>
        </p:txBody>
      </p:sp>
      <p:sp>
        <p:nvSpPr>
          <p:cNvPr id="3" name="Content Placeholder 2"/>
          <p:cNvSpPr>
            <a:spLocks noGrp="1"/>
          </p:cNvSpPr>
          <p:nvPr>
            <p:ph idx="1"/>
          </p:nvPr>
        </p:nvSpPr>
        <p:spPr/>
        <p:txBody>
          <a:bodyPr>
            <a:noAutofit/>
          </a:bodyPr>
          <a:lstStyle/>
          <a:p>
            <a:r>
              <a:rPr lang="en-US" sz="3600" dirty="0" smtClean="0"/>
              <a:t>“The boundless wealth of his loving-kindness.”  (Twentieth Century NT)</a:t>
            </a:r>
          </a:p>
          <a:p>
            <a:r>
              <a:rPr lang="en-US" sz="3600" dirty="0" smtClean="0"/>
              <a:t>“Transcendent riches of His grace.” (Wey)</a:t>
            </a:r>
          </a:p>
          <a:p>
            <a:r>
              <a:rPr lang="en-US" sz="3600" dirty="0" smtClean="0"/>
              <a:t>“How immense are the resources of his grace.”  (NEB)</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9600" dirty="0" smtClean="0"/>
              <a:t>FUTURE</a:t>
            </a:r>
            <a:endParaRPr lang="en-US" sz="9600" dirty="0"/>
          </a:p>
        </p:txBody>
      </p:sp>
      <p:sp>
        <p:nvSpPr>
          <p:cNvPr id="3" name="Content Placeholder 2"/>
          <p:cNvSpPr>
            <a:spLocks noGrp="1"/>
          </p:cNvSpPr>
          <p:nvPr>
            <p:ph idx="1"/>
          </p:nvPr>
        </p:nvSpPr>
        <p:spPr/>
        <p:txBody>
          <a:bodyPr/>
          <a:lstStyle/>
          <a:p>
            <a:pPr>
              <a:buNone/>
            </a:pPr>
            <a:endParaRPr lang="en-US" dirty="0" smtClean="0"/>
          </a:p>
          <a:p>
            <a:r>
              <a:rPr lang="en-US" sz="4400" dirty="0" smtClean="0"/>
              <a:t>“The incomparable wealth of his mercy.”  (Gspd)</a:t>
            </a:r>
          </a:p>
          <a:p>
            <a:r>
              <a:rPr lang="en-US" sz="4400" dirty="0" smtClean="0"/>
              <a:t>“The tremendous generosity of the grace.” (Phillips)</a:t>
            </a: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1"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5400" dirty="0" smtClean="0"/>
              <a:t>EPHESIANS 1:1-10</a:t>
            </a:r>
            <a:endParaRPr lang="en-US" sz="5400" dirty="0"/>
          </a:p>
        </p:txBody>
      </p:sp>
      <p:sp>
        <p:nvSpPr>
          <p:cNvPr id="3" name="Content Placeholder 2"/>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9600" dirty="0" smtClean="0"/>
              <a:t>FUTURE</a:t>
            </a:r>
            <a:endParaRPr lang="en-US" sz="9600" dirty="0"/>
          </a:p>
        </p:txBody>
      </p:sp>
      <p:sp>
        <p:nvSpPr>
          <p:cNvPr id="3" name="Content Placeholder 2"/>
          <p:cNvSpPr>
            <a:spLocks noGrp="1"/>
          </p:cNvSpPr>
          <p:nvPr>
            <p:ph idx="1"/>
          </p:nvPr>
        </p:nvSpPr>
        <p:spPr/>
        <p:txBody>
          <a:bodyPr>
            <a:normAutofit/>
          </a:bodyPr>
          <a:lstStyle/>
          <a:p>
            <a:r>
              <a:rPr lang="en-US" sz="4400" dirty="0" smtClean="0"/>
              <a:t>“The immeasurable (limitless, surpassing) riches of His free grace (His unmerited favor).”  The Amplified Bible</a:t>
            </a:r>
            <a:endParaRPr lang="en-US" sz="44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9600" dirty="0" smtClean="0"/>
              <a:t>FUTURE</a:t>
            </a:r>
            <a:endParaRPr lang="en-US" sz="9600" dirty="0"/>
          </a:p>
        </p:txBody>
      </p:sp>
      <p:sp>
        <p:nvSpPr>
          <p:cNvPr id="3" name="Content Placeholder 2"/>
          <p:cNvSpPr>
            <a:spLocks noGrp="1"/>
          </p:cNvSpPr>
          <p:nvPr>
            <p:ph idx="1"/>
          </p:nvPr>
        </p:nvSpPr>
        <p:spPr/>
        <p:txBody>
          <a:bodyPr/>
          <a:lstStyle/>
          <a:p>
            <a:r>
              <a:rPr lang="en-US" sz="4400" dirty="0" smtClean="0"/>
              <a:t>G</a:t>
            </a:r>
          </a:p>
          <a:p>
            <a:r>
              <a:rPr lang="en-US" sz="4400" dirty="0" smtClean="0"/>
              <a:t>R</a:t>
            </a:r>
          </a:p>
          <a:p>
            <a:r>
              <a:rPr lang="en-US" sz="4400" dirty="0" smtClean="0"/>
              <a:t>A</a:t>
            </a:r>
          </a:p>
          <a:p>
            <a:r>
              <a:rPr lang="en-US" sz="4400" dirty="0" smtClean="0"/>
              <a:t>C</a:t>
            </a:r>
          </a:p>
          <a:p>
            <a:r>
              <a:rPr lang="en-US" sz="4400" dirty="0" smtClean="0"/>
              <a:t>E</a:t>
            </a:r>
          </a:p>
          <a:p>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9600" dirty="0" smtClean="0"/>
              <a:t>FUTURE</a:t>
            </a:r>
            <a:endParaRPr lang="en-US" sz="9600" dirty="0"/>
          </a:p>
        </p:txBody>
      </p:sp>
      <p:sp>
        <p:nvSpPr>
          <p:cNvPr id="3" name="Content Placeholder 2"/>
          <p:cNvSpPr>
            <a:spLocks noGrp="1"/>
          </p:cNvSpPr>
          <p:nvPr>
            <p:ph idx="1"/>
          </p:nvPr>
        </p:nvSpPr>
        <p:spPr/>
        <p:txBody>
          <a:bodyPr>
            <a:normAutofit/>
          </a:bodyPr>
          <a:lstStyle/>
          <a:p>
            <a:r>
              <a:rPr lang="en-US" sz="4400" dirty="0" smtClean="0"/>
              <a:t>G—GOD’S</a:t>
            </a:r>
          </a:p>
          <a:p>
            <a:r>
              <a:rPr lang="en-US" sz="4400" dirty="0" smtClean="0"/>
              <a:t>R--RICHES</a:t>
            </a:r>
          </a:p>
          <a:p>
            <a:r>
              <a:rPr lang="en-US" sz="4400" dirty="0" smtClean="0"/>
              <a:t>A--AT</a:t>
            </a:r>
          </a:p>
          <a:p>
            <a:r>
              <a:rPr lang="en-US" sz="4400" dirty="0" smtClean="0"/>
              <a:t>C—CHRIST’S</a:t>
            </a:r>
          </a:p>
          <a:p>
            <a:r>
              <a:rPr lang="en-US" sz="4400" dirty="0" smtClean="0"/>
              <a:t>E--EXPENSE</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ox(i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ox(i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t>HOW IS THIS POSSIBLE?</a:t>
            </a:r>
            <a:endParaRPr lang="en-US" sz="4400" dirty="0"/>
          </a:p>
        </p:txBody>
      </p:sp>
      <p:sp>
        <p:nvSpPr>
          <p:cNvPr id="3" name="Content Placeholder 2"/>
          <p:cNvSpPr>
            <a:spLocks noGrp="1"/>
          </p:cNvSpPr>
          <p:nvPr>
            <p:ph idx="1"/>
          </p:nvPr>
        </p:nvSpPr>
        <p:spPr/>
        <p:txBody>
          <a:bodyPr>
            <a:normAutofit/>
          </a:bodyPr>
          <a:lstStyle/>
          <a:p>
            <a:r>
              <a:rPr lang="en-US" sz="4400" dirty="0" smtClean="0"/>
              <a:t>“For it is by grace you have been saved, through faith…”</a:t>
            </a: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t>HOW IS THIS POSSIBLE?</a:t>
            </a:r>
            <a:endParaRPr lang="en-US" sz="4400" dirty="0"/>
          </a:p>
        </p:txBody>
      </p:sp>
      <p:sp>
        <p:nvSpPr>
          <p:cNvPr id="3" name="Content Placeholder 2"/>
          <p:cNvSpPr>
            <a:spLocks noGrp="1"/>
          </p:cNvSpPr>
          <p:nvPr>
            <p:ph idx="1"/>
          </p:nvPr>
        </p:nvSpPr>
        <p:spPr/>
        <p:txBody>
          <a:bodyPr>
            <a:normAutofit/>
          </a:bodyPr>
          <a:lstStyle/>
          <a:p>
            <a:r>
              <a:rPr lang="en-US" sz="4400" dirty="0" smtClean="0"/>
              <a:t>“For it is by grace you have been saved, through faith—and this not from yourselves, it is the gift of God—”</a:t>
            </a:r>
            <a:endParaRPr lang="en-US" sz="44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t>HOW IS THIS POSSIBLE?</a:t>
            </a:r>
            <a:endParaRPr lang="en-US" sz="4400" dirty="0"/>
          </a:p>
        </p:txBody>
      </p:sp>
      <p:sp>
        <p:nvSpPr>
          <p:cNvPr id="3" name="Content Placeholder 2"/>
          <p:cNvSpPr>
            <a:spLocks noGrp="1"/>
          </p:cNvSpPr>
          <p:nvPr>
            <p:ph idx="1"/>
          </p:nvPr>
        </p:nvSpPr>
        <p:spPr/>
        <p:txBody>
          <a:bodyPr>
            <a:normAutofit/>
          </a:bodyPr>
          <a:lstStyle/>
          <a:p>
            <a:r>
              <a:rPr lang="en-US" sz="4400" dirty="0" smtClean="0"/>
              <a:t>“Not by works, so that no one can boast,”</a:t>
            </a:r>
            <a:endParaRPr lang="en-US" sz="44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t>HOW IS THIS POSSIBLE?</a:t>
            </a:r>
            <a:endParaRPr lang="en-US" sz="4400" dirty="0"/>
          </a:p>
        </p:txBody>
      </p:sp>
      <p:sp>
        <p:nvSpPr>
          <p:cNvPr id="3" name="Content Placeholder 2"/>
          <p:cNvSpPr>
            <a:spLocks noGrp="1"/>
          </p:cNvSpPr>
          <p:nvPr>
            <p:ph idx="1"/>
          </p:nvPr>
        </p:nvSpPr>
        <p:spPr/>
        <p:txBody>
          <a:bodyPr>
            <a:normAutofit/>
          </a:bodyPr>
          <a:lstStyle/>
          <a:p>
            <a:r>
              <a:rPr lang="en-US" sz="4400" dirty="0" smtClean="0"/>
              <a:t>“For we are God’s workmanship, created in Christ Jesus to do good works, which God prepared in advance for us to do.”</a:t>
            </a:r>
            <a:endParaRPr lang="en-US" sz="44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r>
              <a:rPr lang="en-US" sz="4000" dirty="0" smtClean="0"/>
              <a:t>“God’s workmanship”</a:t>
            </a:r>
          </a:p>
          <a:p>
            <a:r>
              <a:rPr lang="en-US" sz="4000" dirty="0" smtClean="0"/>
              <a:t>The Greek word is </a:t>
            </a:r>
            <a:r>
              <a:rPr lang="en-US" sz="4000" b="1" i="1" dirty="0" smtClean="0"/>
              <a:t>poiema</a:t>
            </a:r>
            <a:r>
              <a:rPr lang="en-US" sz="4000" dirty="0" smtClean="0"/>
              <a:t> (poem)</a:t>
            </a:r>
          </a:p>
          <a:p>
            <a:r>
              <a:rPr lang="en-US" sz="4000" dirty="0" smtClean="0"/>
              <a:t>God’s poem</a:t>
            </a:r>
          </a:p>
          <a:p>
            <a:r>
              <a:rPr lang="en-US" sz="4000" dirty="0" smtClean="0"/>
              <a:t>God’s masterpiece</a:t>
            </a:r>
          </a:p>
          <a:p>
            <a:r>
              <a:rPr lang="en-US" sz="4000" dirty="0" smtClean="0"/>
              <a:t>God’s design</a:t>
            </a:r>
          </a:p>
          <a:p>
            <a:r>
              <a:rPr lang="en-US" sz="4000" dirty="0" smtClean="0"/>
              <a:t>God’s handiwork</a:t>
            </a:r>
          </a:p>
          <a:p>
            <a:r>
              <a:rPr lang="en-US" sz="4000" dirty="0" smtClean="0"/>
              <a:t>So, look in the mirror again!</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linds(horizontal)">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Take another look in the mirror.</a:t>
            </a:r>
            <a:endParaRPr lang="en-US" dirty="0"/>
          </a:p>
        </p:txBody>
      </p:sp>
      <p:pic>
        <p:nvPicPr>
          <p:cNvPr id="4" name="Content Placeholder 3" descr="silhouette-of-a-family-walking-together_1048-2291.jpg"/>
          <p:cNvPicPr>
            <a:picLocks noGrp="1" noChangeAspect="1"/>
          </p:cNvPicPr>
          <p:nvPr>
            <p:ph idx="1"/>
          </p:nvPr>
        </p:nvPicPr>
        <p:blipFill>
          <a:blip r:embed="rId2" cstate="print"/>
          <a:stretch>
            <a:fillRect/>
          </a:stretch>
        </p:blipFill>
        <p:spPr>
          <a:xfrm>
            <a:off x="2494756" y="1336356"/>
            <a:ext cx="3982244" cy="3982244"/>
          </a:xfrm>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DOES GOD HAVE IN STORE?</a:t>
            </a:r>
            <a:endParaRPr lang="en-US" dirty="0"/>
          </a:p>
        </p:txBody>
      </p:sp>
      <p:sp>
        <p:nvSpPr>
          <p:cNvPr id="3" name="Content Placeholder 2"/>
          <p:cNvSpPr>
            <a:spLocks noGrp="1"/>
          </p:cNvSpPr>
          <p:nvPr>
            <p:ph idx="1"/>
          </p:nvPr>
        </p:nvSpPr>
        <p:spPr/>
        <p:txBody>
          <a:bodyPr>
            <a:normAutofit/>
          </a:bodyPr>
          <a:lstStyle/>
          <a:p>
            <a:r>
              <a:rPr lang="en-US" sz="4400" dirty="0" smtClean="0"/>
              <a:t>1 Thess. 5:10</a:t>
            </a:r>
          </a:p>
          <a:p>
            <a:r>
              <a:rPr lang="en-US" sz="4400" dirty="0" smtClean="0"/>
              <a:t>“He died for us so that, whether we are awake or asleep, we may live together with him.”</a:t>
            </a: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5181600"/>
          </a:xfrm>
        </p:spPr>
        <p:txBody>
          <a:bodyPr>
            <a:noAutofit/>
          </a:bodyPr>
          <a:lstStyle/>
          <a:p>
            <a:r>
              <a:rPr lang="en-US" sz="5400" dirty="0" smtClean="0">
                <a:solidFill>
                  <a:schemeClr val="tx1">
                    <a:lumMod val="65000"/>
                    <a:lumOff val="35000"/>
                  </a:schemeClr>
                </a:solidFill>
              </a:rPr>
              <a:t>           -Last week---</a:t>
            </a:r>
            <a:r>
              <a:rPr lang="en-US" sz="5400" dirty="0" smtClean="0"/>
              <a:t/>
            </a:r>
            <a:br>
              <a:rPr lang="en-US" sz="5400" dirty="0" smtClean="0"/>
            </a:br>
            <a:r>
              <a:rPr lang="en-US" sz="5400" dirty="0" smtClean="0"/>
              <a:t>THERE ARE</a:t>
            </a:r>
            <a:br>
              <a:rPr lang="en-US" sz="5400" dirty="0" smtClean="0"/>
            </a:br>
            <a:r>
              <a:rPr lang="en-US" sz="5400" dirty="0" smtClean="0"/>
              <a:t> </a:t>
            </a:r>
            <a:r>
              <a:rPr lang="en-US" sz="5400" dirty="0" smtClean="0">
                <a:solidFill>
                  <a:schemeClr val="tx1"/>
                </a:solidFill>
              </a:rPr>
              <a:t>4 QUALITIES </a:t>
            </a:r>
            <a:br>
              <a:rPr lang="en-US" sz="5400" dirty="0" smtClean="0">
                <a:solidFill>
                  <a:schemeClr val="tx1"/>
                </a:solidFill>
              </a:rPr>
            </a:br>
            <a:r>
              <a:rPr lang="en-US" sz="5400" dirty="0" smtClean="0"/>
              <a:t>THAT SHOULD CHARACTERIZE OUR </a:t>
            </a:r>
            <a:br>
              <a:rPr lang="en-US" sz="5400" dirty="0" smtClean="0"/>
            </a:br>
            <a:r>
              <a:rPr lang="en-US" sz="5400" dirty="0" smtClean="0">
                <a:solidFill>
                  <a:schemeClr val="tx1"/>
                </a:solidFill>
              </a:rPr>
              <a:t>PRAYER LIFE</a:t>
            </a:r>
            <a:endParaRPr lang="en-US" sz="5400" dirty="0">
              <a:solidFill>
                <a:schemeClr val="tx1"/>
              </a:solidFill>
            </a:endParaRPr>
          </a:p>
        </p:txBody>
      </p:sp>
      <p:sp>
        <p:nvSpPr>
          <p:cNvPr id="3" name="Content Placeholder 2"/>
          <p:cNvSpPr>
            <a:spLocks noGrp="1"/>
          </p:cNvSpPr>
          <p:nvPr>
            <p:ph sz="quarter" idx="1"/>
          </p:nvPr>
        </p:nvSpPr>
        <p:spPr>
          <a:xfrm>
            <a:off x="612648" y="5638800"/>
            <a:ext cx="8153400" cy="1066800"/>
          </a:xfrm>
        </p:spPr>
        <p:txBody>
          <a:bodyPr>
            <a:normAutofit/>
          </a:bodyPr>
          <a:lstStyle/>
          <a:p>
            <a:r>
              <a:rPr lang="en-US" sz="4000" dirty="0" smtClean="0"/>
              <a:t>Ephesians 1:15-23</a:t>
            </a:r>
            <a:endParaRPr lang="en-US" sz="40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DOES GOD HAVE IN STORE?</a:t>
            </a:r>
            <a:endParaRPr lang="en-US" dirty="0"/>
          </a:p>
        </p:txBody>
      </p:sp>
      <p:sp>
        <p:nvSpPr>
          <p:cNvPr id="3" name="Content Placeholder 2"/>
          <p:cNvSpPr>
            <a:spLocks noGrp="1"/>
          </p:cNvSpPr>
          <p:nvPr>
            <p:ph idx="1"/>
          </p:nvPr>
        </p:nvSpPr>
        <p:spPr/>
        <p:txBody>
          <a:bodyPr>
            <a:noAutofit/>
          </a:bodyPr>
          <a:lstStyle/>
          <a:p>
            <a:r>
              <a:rPr lang="en-US" sz="4000" dirty="0" smtClean="0"/>
              <a:t>Rev. 21:3</a:t>
            </a:r>
          </a:p>
          <a:p>
            <a:r>
              <a:rPr lang="en-US" sz="4000" dirty="0" smtClean="0"/>
              <a:t>“Now the dwelling of God is with men, and he will live with them. They will be his people, and God himself will be with them and be their God.”</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DOES GOD HAVE IN STORE?</a:t>
            </a:r>
            <a:endParaRPr lang="en-US" dirty="0"/>
          </a:p>
        </p:txBody>
      </p:sp>
      <p:sp>
        <p:nvSpPr>
          <p:cNvPr id="3" name="Content Placeholder 2"/>
          <p:cNvSpPr>
            <a:spLocks noGrp="1"/>
          </p:cNvSpPr>
          <p:nvPr>
            <p:ph idx="1"/>
          </p:nvPr>
        </p:nvSpPr>
        <p:spPr/>
        <p:txBody>
          <a:bodyPr>
            <a:noAutofit/>
          </a:bodyPr>
          <a:lstStyle/>
          <a:p>
            <a:r>
              <a:rPr lang="en-US" sz="4000" dirty="0" smtClean="0"/>
              <a:t>Rev. 21:4</a:t>
            </a:r>
          </a:p>
          <a:p>
            <a:r>
              <a:rPr lang="en-US" sz="4000" dirty="0" smtClean="0"/>
              <a:t>“He will wipe every tear from their eyes.  There will be no more death or mourning or crying or pain, for the old order of things has passed away.”</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DOES GOD HAVE IN STORE?</a:t>
            </a:r>
            <a:endParaRPr lang="en-US" dirty="0"/>
          </a:p>
        </p:txBody>
      </p:sp>
      <p:sp>
        <p:nvSpPr>
          <p:cNvPr id="3" name="Content Placeholder 2"/>
          <p:cNvSpPr>
            <a:spLocks noGrp="1"/>
          </p:cNvSpPr>
          <p:nvPr>
            <p:ph idx="1"/>
          </p:nvPr>
        </p:nvSpPr>
        <p:spPr/>
        <p:txBody>
          <a:bodyPr>
            <a:normAutofit/>
          </a:bodyPr>
          <a:lstStyle/>
          <a:p>
            <a:r>
              <a:rPr lang="en-US" sz="4400" dirty="0" smtClean="0"/>
              <a:t>1 John 3:2</a:t>
            </a:r>
          </a:p>
          <a:p>
            <a:r>
              <a:rPr lang="en-US" sz="4400" dirty="0" smtClean="0"/>
              <a:t>“But we know that when he appears, we shall be like him, for we shall see him as he is.”</a:t>
            </a: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DOES GOD HAVE IN STORE?</a:t>
            </a:r>
            <a:endParaRPr lang="en-US" dirty="0"/>
          </a:p>
        </p:txBody>
      </p:sp>
      <p:sp>
        <p:nvSpPr>
          <p:cNvPr id="3" name="Content Placeholder 2"/>
          <p:cNvSpPr>
            <a:spLocks noGrp="1"/>
          </p:cNvSpPr>
          <p:nvPr>
            <p:ph idx="1"/>
          </p:nvPr>
        </p:nvSpPr>
        <p:spPr/>
        <p:txBody>
          <a:bodyPr>
            <a:normAutofit/>
          </a:bodyPr>
          <a:lstStyle/>
          <a:p>
            <a:r>
              <a:rPr lang="en-US" sz="4000" dirty="0" smtClean="0"/>
              <a:t>Romans 8:17</a:t>
            </a:r>
          </a:p>
          <a:p>
            <a:r>
              <a:rPr lang="en-US" sz="4000" dirty="0" smtClean="0"/>
              <a:t>“We are heirs—heirs of God and co-heirs with Christ, if indeed we share in his sufferings in order that we may also share in his glory.”</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DOES GOD HAVE IN STORE?</a:t>
            </a:r>
            <a:endParaRPr lang="en-US" dirty="0"/>
          </a:p>
        </p:txBody>
      </p:sp>
      <p:sp>
        <p:nvSpPr>
          <p:cNvPr id="3" name="Content Placeholder 2"/>
          <p:cNvSpPr>
            <a:spLocks noGrp="1"/>
          </p:cNvSpPr>
          <p:nvPr>
            <p:ph idx="1"/>
          </p:nvPr>
        </p:nvSpPr>
        <p:spPr/>
        <p:txBody>
          <a:bodyPr>
            <a:noAutofit/>
          </a:bodyPr>
          <a:lstStyle/>
          <a:p>
            <a:r>
              <a:rPr lang="en-US" sz="4000" dirty="0" smtClean="0"/>
              <a:t>1 Cor. 3:8-15</a:t>
            </a:r>
          </a:p>
          <a:p>
            <a:r>
              <a:rPr lang="en-US" sz="4000" dirty="0" smtClean="0"/>
              <a:t>“Each will be rewarded according to his own labor.”</a:t>
            </a:r>
          </a:p>
          <a:p>
            <a:r>
              <a:rPr lang="en-US" sz="4000" dirty="0" smtClean="0"/>
              <a:t>“The fire will test the quality of each man’s work. If what he has built survives, he will receive his reward.”</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DOES GOD HAVE IN STORE?</a:t>
            </a:r>
            <a:endParaRPr lang="en-US" dirty="0"/>
          </a:p>
        </p:txBody>
      </p:sp>
      <p:sp>
        <p:nvSpPr>
          <p:cNvPr id="3" name="Content Placeholder 2"/>
          <p:cNvSpPr>
            <a:spLocks noGrp="1"/>
          </p:cNvSpPr>
          <p:nvPr>
            <p:ph idx="1"/>
          </p:nvPr>
        </p:nvSpPr>
        <p:spPr/>
        <p:txBody>
          <a:bodyPr>
            <a:normAutofit/>
          </a:bodyPr>
          <a:lstStyle/>
          <a:p>
            <a:r>
              <a:rPr lang="en-US" sz="4400" dirty="0" smtClean="0"/>
              <a:t>Eph. 1:18</a:t>
            </a:r>
          </a:p>
          <a:p>
            <a:r>
              <a:rPr lang="en-US" sz="4400" dirty="0" smtClean="0"/>
              <a:t>“The riches of his glorious inheritance in the saints.”</a:t>
            </a: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4000" dirty="0" smtClean="0"/>
              <a:t>1 Cor. 2:9</a:t>
            </a:r>
          </a:p>
          <a:p>
            <a:r>
              <a:rPr lang="en-US" sz="4000" dirty="0" smtClean="0"/>
              <a:t>“What no eye has seen, nor ear heard, nor the heart of man imagined, what God has prepared for those who love him.”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Take another look in the mirror.</a:t>
            </a:r>
            <a:endParaRPr lang="en-US" dirty="0"/>
          </a:p>
        </p:txBody>
      </p:sp>
      <p:pic>
        <p:nvPicPr>
          <p:cNvPr id="4" name="Content Placeholder 3" descr="silhouette-of-a-family-walking-together_1048-2291.jpg"/>
          <p:cNvPicPr>
            <a:picLocks noGrp="1" noChangeAspect="1"/>
          </p:cNvPicPr>
          <p:nvPr>
            <p:ph idx="1"/>
          </p:nvPr>
        </p:nvPicPr>
        <p:blipFill>
          <a:blip r:embed="rId2" cstate="print"/>
          <a:stretch>
            <a:fillRect/>
          </a:stretch>
        </p:blipFill>
        <p:spPr>
          <a:xfrm>
            <a:off x="2494756" y="1336356"/>
            <a:ext cx="3982244" cy="3982244"/>
          </a:xfrm>
        </p:spPr>
      </p:pic>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a:bodyPr>
          <a:lstStyle/>
          <a:p>
            <a:r>
              <a:rPr lang="en-US" dirty="0" smtClean="0">
                <a:latin typeface="Algerian" pitchFamily="82" charset="0"/>
              </a:rPr>
              <a:t>---Salvation is not complicated. </a:t>
            </a:r>
            <a:endParaRPr lang="en-US" dirty="0">
              <a:latin typeface="Algerian" pitchFamily="82" charset="0"/>
            </a:endParaRPr>
          </a:p>
        </p:txBody>
      </p:sp>
      <p:sp>
        <p:nvSpPr>
          <p:cNvPr id="3" name="Content Placeholder 2"/>
          <p:cNvSpPr>
            <a:spLocks noGrp="1"/>
          </p:cNvSpPr>
          <p:nvPr>
            <p:ph idx="1"/>
          </p:nvPr>
        </p:nvSpPr>
        <p:spPr>
          <a:xfrm>
            <a:off x="457200" y="1524000"/>
            <a:ext cx="8229600" cy="4800600"/>
          </a:xfrm>
        </p:spPr>
        <p:txBody>
          <a:bodyPr>
            <a:normAutofit/>
          </a:bodyPr>
          <a:lstStyle/>
          <a:p>
            <a:r>
              <a:rPr lang="en-US" sz="5400" b="1" dirty="0" smtClean="0">
                <a:solidFill>
                  <a:srgbClr val="FF0000"/>
                </a:solidFill>
              </a:rPr>
              <a:t> A</a:t>
            </a:r>
            <a:r>
              <a:rPr lang="en-US" sz="5400" b="1" dirty="0" smtClean="0"/>
              <a:t>dmit</a:t>
            </a:r>
            <a:r>
              <a:rPr lang="en-US" sz="3600" dirty="0" smtClean="0"/>
              <a:t> that you are a sinner in need of God’s salvation.</a:t>
            </a:r>
          </a:p>
          <a:p>
            <a:r>
              <a:rPr lang="en-US" sz="5400" dirty="0" smtClean="0"/>
              <a:t>“</a:t>
            </a:r>
            <a:r>
              <a:rPr lang="en-US" sz="5400" b="1" dirty="0" smtClean="0">
                <a:solidFill>
                  <a:srgbClr val="FF0000"/>
                </a:solidFill>
              </a:rPr>
              <a:t>B</a:t>
            </a:r>
            <a:r>
              <a:rPr lang="en-US" sz="5400" b="1" dirty="0" smtClean="0"/>
              <a:t>elieve</a:t>
            </a:r>
            <a:r>
              <a:rPr lang="en-US" sz="5400" dirty="0" smtClean="0"/>
              <a:t> </a:t>
            </a:r>
            <a:r>
              <a:rPr lang="en-US" sz="3600" dirty="0" smtClean="0"/>
              <a:t>with your heart”, and</a:t>
            </a:r>
          </a:p>
          <a:p>
            <a:r>
              <a:rPr lang="en-US" sz="4800" dirty="0" smtClean="0"/>
              <a:t>“</a:t>
            </a:r>
            <a:r>
              <a:rPr lang="en-US" sz="5400" b="1" dirty="0" smtClean="0">
                <a:solidFill>
                  <a:srgbClr val="FF0000"/>
                </a:solidFill>
              </a:rPr>
              <a:t>C</a:t>
            </a:r>
            <a:r>
              <a:rPr lang="en-US" sz="5400" b="1" dirty="0" smtClean="0"/>
              <a:t>onfess</a:t>
            </a:r>
            <a:r>
              <a:rPr lang="en-US" sz="4800" dirty="0" smtClean="0"/>
              <a:t> </a:t>
            </a:r>
            <a:r>
              <a:rPr lang="en-US" sz="3600" dirty="0" smtClean="0"/>
              <a:t>with your mouth, ‘Jesus is Lord.’ ”</a:t>
            </a:r>
            <a:endParaRPr lang="en-US"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dirty="0"/>
          </a:p>
        </p:txBody>
      </p:sp>
      <p:sp>
        <p:nvSpPr>
          <p:cNvPr id="3" name="Content Placeholder 2"/>
          <p:cNvSpPr>
            <a:spLocks noGrp="1"/>
          </p:cNvSpPr>
          <p:nvPr>
            <p:ph sz="quarter" idx="1"/>
          </p:nvPr>
        </p:nvSpPr>
        <p:spPr/>
        <p:txBody>
          <a:bodyPr>
            <a:normAutofit/>
          </a:bodyPr>
          <a:lstStyle/>
          <a:p>
            <a:r>
              <a:rPr lang="en-US" sz="4400" dirty="0" smtClean="0"/>
              <a:t>THE ROMAN ROAD</a:t>
            </a:r>
          </a:p>
          <a:p>
            <a:r>
              <a:rPr lang="en-US" sz="4400" dirty="0" smtClean="0"/>
              <a:t>Romans 3:23— “For all have sinned and fall short of the glory of God.”</a:t>
            </a: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9600" dirty="0" smtClean="0">
                <a:solidFill>
                  <a:schemeClr val="tx1"/>
                </a:solidFill>
              </a:rPr>
              <a:t>ACTS</a:t>
            </a:r>
            <a:endParaRPr lang="en-US" sz="9600" dirty="0">
              <a:solidFill>
                <a:schemeClr val="tx1"/>
              </a:solidFill>
            </a:endParaRPr>
          </a:p>
        </p:txBody>
      </p:sp>
      <p:sp>
        <p:nvSpPr>
          <p:cNvPr id="3" name="Content Placeholder 2"/>
          <p:cNvSpPr>
            <a:spLocks noGrp="1"/>
          </p:cNvSpPr>
          <p:nvPr>
            <p:ph sz="quarter" idx="1"/>
          </p:nvPr>
        </p:nvSpPr>
        <p:spPr/>
        <p:txBody>
          <a:bodyPr>
            <a:normAutofit/>
          </a:bodyPr>
          <a:lstStyle/>
          <a:p>
            <a:r>
              <a:rPr lang="en-US" sz="4400" dirty="0" smtClean="0"/>
              <a:t>A.  ADORATION</a:t>
            </a:r>
          </a:p>
          <a:p>
            <a:r>
              <a:rPr lang="en-US" sz="4400" dirty="0" smtClean="0"/>
              <a:t>C.  CONSISTENCY</a:t>
            </a:r>
          </a:p>
          <a:p>
            <a:r>
              <a:rPr lang="en-US" sz="4400" dirty="0" smtClean="0"/>
              <a:t>T.   THANKSGIVING</a:t>
            </a:r>
          </a:p>
          <a:p>
            <a:r>
              <a:rPr lang="en-US" sz="4400" dirty="0" smtClean="0"/>
              <a:t>S.   SUPPLICATION</a:t>
            </a: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dirty="0"/>
          </a:p>
        </p:txBody>
      </p:sp>
      <p:sp>
        <p:nvSpPr>
          <p:cNvPr id="3" name="Content Placeholder 2"/>
          <p:cNvSpPr>
            <a:spLocks noGrp="1"/>
          </p:cNvSpPr>
          <p:nvPr>
            <p:ph sz="quarter" idx="1"/>
          </p:nvPr>
        </p:nvSpPr>
        <p:spPr/>
        <p:txBody>
          <a:bodyPr>
            <a:normAutofit/>
          </a:bodyPr>
          <a:lstStyle/>
          <a:p>
            <a:r>
              <a:rPr lang="en-US" sz="4400" dirty="0" smtClean="0"/>
              <a:t>Romans 5:8– “While we were still sinners, Christ died for us.”</a:t>
            </a:r>
            <a:endParaRPr lang="en-US" sz="4400"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dirty="0"/>
          </a:p>
        </p:txBody>
      </p:sp>
      <p:sp>
        <p:nvSpPr>
          <p:cNvPr id="3" name="Content Placeholder 2"/>
          <p:cNvSpPr>
            <a:spLocks noGrp="1"/>
          </p:cNvSpPr>
          <p:nvPr>
            <p:ph sz="quarter" idx="1"/>
          </p:nvPr>
        </p:nvSpPr>
        <p:spPr/>
        <p:txBody>
          <a:bodyPr>
            <a:normAutofit/>
          </a:bodyPr>
          <a:lstStyle/>
          <a:p>
            <a:r>
              <a:rPr lang="en-US" sz="4400" dirty="0" smtClean="0"/>
              <a:t>Romans 6:23– “For the wages of sin is death, but the gift of God is eternal life in Christ Jesus our Lord.”</a:t>
            </a:r>
            <a:endParaRPr lang="en-US" sz="4400"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smtClean="0"/>
              <a:t>Romans 10:8-13</a:t>
            </a:r>
            <a:endParaRPr lang="en-US" dirty="0"/>
          </a:p>
        </p:txBody>
      </p:sp>
      <p:sp>
        <p:nvSpPr>
          <p:cNvPr id="3" name="Content Placeholder 2"/>
          <p:cNvSpPr>
            <a:spLocks noGrp="1"/>
          </p:cNvSpPr>
          <p:nvPr>
            <p:ph idx="1"/>
          </p:nvPr>
        </p:nvSpPr>
        <p:spPr>
          <a:xfrm>
            <a:off x="457200" y="838200"/>
            <a:ext cx="8229600" cy="5486400"/>
          </a:xfrm>
        </p:spPr>
        <p:txBody>
          <a:bodyPr>
            <a:noAutofit/>
          </a:bodyPr>
          <a:lstStyle/>
          <a:p>
            <a:pPr>
              <a:buNone/>
            </a:pPr>
            <a:r>
              <a:rPr lang="en-US" sz="3200" dirty="0" smtClean="0"/>
              <a:t> “That if you confess with your mouth, “Jesus is Lord,” and </a:t>
            </a:r>
            <a:r>
              <a:rPr lang="en-US" sz="3200" dirty="0" smtClean="0">
                <a:solidFill>
                  <a:srgbClr val="FF0000"/>
                </a:solidFill>
              </a:rPr>
              <a:t>believe in your heart </a:t>
            </a:r>
            <a:r>
              <a:rPr lang="en-US" sz="3200" dirty="0" smtClean="0"/>
              <a:t>that God raised him from the dead, you will be saved.”</a:t>
            </a:r>
          </a:p>
          <a:p>
            <a:r>
              <a:rPr lang="en-US" sz="3200" dirty="0" smtClean="0"/>
              <a:t>“For it is </a:t>
            </a:r>
            <a:r>
              <a:rPr lang="en-US" sz="3200" dirty="0" smtClean="0">
                <a:solidFill>
                  <a:srgbClr val="FF0000"/>
                </a:solidFill>
              </a:rPr>
              <a:t>with</a:t>
            </a:r>
            <a:r>
              <a:rPr lang="en-US" sz="3200" dirty="0" smtClean="0"/>
              <a:t> </a:t>
            </a:r>
            <a:r>
              <a:rPr lang="en-US" sz="3200" dirty="0" smtClean="0">
                <a:solidFill>
                  <a:srgbClr val="FF0000"/>
                </a:solidFill>
              </a:rPr>
              <a:t>your heart that you believe </a:t>
            </a:r>
            <a:r>
              <a:rPr lang="en-US" sz="3200" dirty="0" smtClean="0"/>
              <a:t>and are justified, and it is with your mouth that you confess and are saved.” </a:t>
            </a:r>
          </a:p>
          <a:p>
            <a:r>
              <a:rPr lang="en-US" sz="3200" dirty="0" smtClean="0"/>
              <a:t>“Everyone who calls on the name of the Lord will be saved.”</a:t>
            </a:r>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a:bodyPr>
          <a:lstStyle/>
          <a:p>
            <a:r>
              <a:rPr lang="en-US" dirty="0" smtClean="0">
                <a:latin typeface="Algerian" pitchFamily="82" charset="0"/>
              </a:rPr>
              <a:t>---Salvation is not complicated. </a:t>
            </a:r>
            <a:endParaRPr lang="en-US" dirty="0">
              <a:latin typeface="Algerian" pitchFamily="82" charset="0"/>
            </a:endParaRPr>
          </a:p>
        </p:txBody>
      </p:sp>
      <p:sp>
        <p:nvSpPr>
          <p:cNvPr id="3" name="Content Placeholder 2"/>
          <p:cNvSpPr>
            <a:spLocks noGrp="1"/>
          </p:cNvSpPr>
          <p:nvPr>
            <p:ph idx="1"/>
          </p:nvPr>
        </p:nvSpPr>
        <p:spPr>
          <a:xfrm>
            <a:off x="457200" y="1524000"/>
            <a:ext cx="8229600" cy="4800600"/>
          </a:xfrm>
        </p:spPr>
        <p:txBody>
          <a:bodyPr>
            <a:normAutofit/>
          </a:bodyPr>
          <a:lstStyle/>
          <a:p>
            <a:r>
              <a:rPr lang="en-US" sz="5400" b="1" dirty="0" smtClean="0">
                <a:solidFill>
                  <a:srgbClr val="FF0000"/>
                </a:solidFill>
              </a:rPr>
              <a:t> A</a:t>
            </a:r>
            <a:r>
              <a:rPr lang="en-US" sz="5400" b="1" dirty="0" smtClean="0"/>
              <a:t>dmit</a:t>
            </a:r>
            <a:r>
              <a:rPr lang="en-US" sz="3600" dirty="0" smtClean="0"/>
              <a:t> that you are a sinner in need of God’s salvation.</a:t>
            </a:r>
          </a:p>
          <a:p>
            <a:r>
              <a:rPr lang="en-US" sz="5400" dirty="0" smtClean="0"/>
              <a:t>“</a:t>
            </a:r>
            <a:r>
              <a:rPr lang="en-US" sz="5400" b="1" dirty="0" smtClean="0">
                <a:solidFill>
                  <a:srgbClr val="FF0000"/>
                </a:solidFill>
              </a:rPr>
              <a:t>B</a:t>
            </a:r>
            <a:r>
              <a:rPr lang="en-US" sz="5400" b="1" dirty="0" smtClean="0"/>
              <a:t>elieve</a:t>
            </a:r>
            <a:r>
              <a:rPr lang="en-US" sz="5400" dirty="0" smtClean="0"/>
              <a:t> </a:t>
            </a:r>
            <a:r>
              <a:rPr lang="en-US" sz="3600" dirty="0" smtClean="0"/>
              <a:t>with your heart”, and</a:t>
            </a:r>
          </a:p>
          <a:p>
            <a:r>
              <a:rPr lang="en-US" sz="4800" dirty="0" smtClean="0"/>
              <a:t>“</a:t>
            </a:r>
            <a:r>
              <a:rPr lang="en-US" sz="5400" b="1" dirty="0" smtClean="0">
                <a:solidFill>
                  <a:srgbClr val="FF0000"/>
                </a:solidFill>
              </a:rPr>
              <a:t>C</a:t>
            </a:r>
            <a:r>
              <a:rPr lang="en-US" sz="5400" b="1" dirty="0" smtClean="0"/>
              <a:t>onfess</a:t>
            </a:r>
            <a:r>
              <a:rPr lang="en-US" sz="4800" dirty="0" smtClean="0"/>
              <a:t> </a:t>
            </a:r>
            <a:r>
              <a:rPr lang="en-US" sz="3600" dirty="0" smtClean="0"/>
              <a:t>with your mouth, ‘Jesus is Lord.’ ”</a:t>
            </a:r>
            <a:endParaRPr lang="en-US" sz="3600"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sz="4400" dirty="0"/>
          </a:p>
        </p:txBody>
      </p:sp>
      <p:sp>
        <p:nvSpPr>
          <p:cNvPr id="3" name="Content Placeholder 2"/>
          <p:cNvSpPr>
            <a:spLocks noGrp="1"/>
          </p:cNvSpPr>
          <p:nvPr>
            <p:ph sz="quarter" idx="1"/>
          </p:nvPr>
        </p:nvSpPr>
        <p:spPr/>
        <p:txBody>
          <a:bodyPr>
            <a:normAutofit/>
          </a:bodyPr>
          <a:lstStyle/>
          <a:p>
            <a:r>
              <a:rPr lang="en-US" sz="4400" dirty="0" smtClean="0"/>
              <a:t>2 Cor. 5:17--- “Therefore, if anyone is in Christ, he as a new creation; the old has gone, the new has come!”</a:t>
            </a:r>
            <a:endParaRPr lang="en-US" sz="4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5400" dirty="0" smtClean="0"/>
              <a:t>EPHESIANS 1:1-10</a:t>
            </a:r>
            <a:endParaRPr lang="en-US" sz="5400" dirty="0"/>
          </a:p>
        </p:txBody>
      </p:sp>
      <p:sp>
        <p:nvSpPr>
          <p:cNvPr id="3" name="Content Placeholder 2"/>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4648200"/>
            <a:ext cx="8183880" cy="1386840"/>
          </a:xfrm>
        </p:spPr>
        <p:txBody>
          <a:bodyPr>
            <a:noAutofit/>
          </a:bodyPr>
          <a:lstStyle/>
          <a:p>
            <a:r>
              <a:rPr lang="en-US" sz="7200" dirty="0" smtClean="0"/>
              <a:t>“IN CHRIST”</a:t>
            </a:r>
            <a:endParaRPr lang="en-US" sz="7200" dirty="0"/>
          </a:p>
        </p:txBody>
      </p:sp>
      <p:sp>
        <p:nvSpPr>
          <p:cNvPr id="3" name="Content Placeholder 2"/>
          <p:cNvSpPr>
            <a:spLocks noGrp="1"/>
          </p:cNvSpPr>
          <p:nvPr>
            <p:ph idx="1"/>
          </p:nvPr>
        </p:nvSpPr>
        <p:spPr/>
        <p:txBody>
          <a:bodyPr>
            <a:normAutofit/>
          </a:bodyPr>
          <a:lstStyle/>
          <a:p>
            <a:r>
              <a:rPr lang="en-US" sz="4800" dirty="0" smtClean="0"/>
              <a:t>“IN CHRIST” EVERY CHRISTIAN HAS A</a:t>
            </a:r>
          </a:p>
          <a:p>
            <a:r>
              <a:rPr lang="en-US" sz="4800" dirty="0" smtClean="0"/>
              <a:t>PAST, </a:t>
            </a:r>
          </a:p>
          <a:p>
            <a:r>
              <a:rPr lang="en-US" sz="4800" dirty="0" smtClean="0"/>
              <a:t>PRESENT AND A</a:t>
            </a:r>
          </a:p>
          <a:p>
            <a:r>
              <a:rPr lang="en-US" sz="4800" dirty="0" smtClean="0"/>
              <a:t>FUTURE.</a:t>
            </a:r>
            <a:endParaRPr lang="en-US" sz="4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Take a look in the mirror.</a:t>
            </a:r>
            <a:endParaRPr lang="en-US" dirty="0"/>
          </a:p>
        </p:txBody>
      </p:sp>
      <p:pic>
        <p:nvPicPr>
          <p:cNvPr id="4" name="Content Placeholder 3" descr="silhouette-of-a-family-walking-together_1048-2291.jpg"/>
          <p:cNvPicPr>
            <a:picLocks noGrp="1" noChangeAspect="1"/>
          </p:cNvPicPr>
          <p:nvPr>
            <p:ph idx="1"/>
          </p:nvPr>
        </p:nvPicPr>
        <p:blipFill>
          <a:blip r:embed="rId2" cstate="print"/>
          <a:stretch>
            <a:fillRect/>
          </a:stretch>
        </p:blipFill>
        <p:spPr>
          <a:xfrm>
            <a:off x="2494756" y="1336356"/>
            <a:ext cx="3982244" cy="3982244"/>
          </a:xfr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8800" dirty="0" smtClean="0"/>
              <a:t>PAST</a:t>
            </a:r>
            <a:endParaRPr lang="en-US" sz="8800" dirty="0"/>
          </a:p>
        </p:txBody>
      </p:sp>
      <p:sp>
        <p:nvSpPr>
          <p:cNvPr id="3" name="Content Placeholder 2"/>
          <p:cNvSpPr>
            <a:spLocks noGrp="1"/>
          </p:cNvSpPr>
          <p:nvPr>
            <p:ph idx="1"/>
          </p:nvPr>
        </p:nvSpPr>
        <p:spPr/>
        <p:txBody>
          <a:bodyPr>
            <a:normAutofit/>
          </a:bodyPr>
          <a:lstStyle/>
          <a:p>
            <a:r>
              <a:rPr lang="en-US" sz="4400" dirty="0" smtClean="0"/>
              <a:t>Ephesians 2:1</a:t>
            </a:r>
          </a:p>
          <a:p>
            <a:r>
              <a:rPr lang="en-US" sz="4400" dirty="0" smtClean="0"/>
              <a:t>“You were DEAD in your transgressions and sins…”</a:t>
            </a:r>
          </a:p>
          <a:p>
            <a:r>
              <a:rPr lang="en-US" sz="4400" dirty="0" smtClean="0"/>
              <a:t>B.C. </a:t>
            </a: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8800" dirty="0" smtClean="0"/>
              <a:t>PAST</a:t>
            </a:r>
            <a:endParaRPr lang="en-US" sz="8800" dirty="0"/>
          </a:p>
        </p:txBody>
      </p:sp>
      <p:sp>
        <p:nvSpPr>
          <p:cNvPr id="3" name="Content Placeholder 2"/>
          <p:cNvSpPr>
            <a:spLocks noGrp="1"/>
          </p:cNvSpPr>
          <p:nvPr>
            <p:ph idx="1"/>
          </p:nvPr>
        </p:nvSpPr>
        <p:spPr/>
        <p:txBody>
          <a:bodyPr>
            <a:normAutofit fontScale="92500" lnSpcReduction="20000"/>
          </a:bodyPr>
          <a:lstStyle/>
          <a:p>
            <a:r>
              <a:rPr lang="en-US" sz="4800" dirty="0" smtClean="0"/>
              <a:t>Ephesians 2:2</a:t>
            </a:r>
          </a:p>
          <a:p>
            <a:r>
              <a:rPr lang="en-US" sz="4800" dirty="0" smtClean="0"/>
              <a:t>DISOBEDIENT</a:t>
            </a:r>
          </a:p>
          <a:p>
            <a:r>
              <a:rPr lang="en-US" sz="3900" dirty="0" smtClean="0"/>
              <a:t>“…In which you used to live when you followed the ways of this world and of the ruler of the kingdom of the air, the spirit who is now at work in those who are disobedient.”</a:t>
            </a:r>
            <a:endParaRPr lang="en-US" sz="39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262</TotalTime>
  <Words>1046</Words>
  <Application>Microsoft Office PowerPoint</Application>
  <PresentationFormat>On-screen Show (4:3)</PresentationFormat>
  <Paragraphs>130</Paragraphs>
  <Slides>44</Slides>
  <Notes>0</Notes>
  <HiddenSlides>0</HiddenSlides>
  <MMClips>0</MMClips>
  <ScaleCrop>false</ScaleCrop>
  <HeadingPairs>
    <vt:vector size="4" baseType="variant">
      <vt:variant>
        <vt:lpstr>Theme</vt:lpstr>
      </vt:variant>
      <vt:variant>
        <vt:i4>1</vt:i4>
      </vt:variant>
      <vt:variant>
        <vt:lpstr>Slide Titles</vt:lpstr>
      </vt:variant>
      <vt:variant>
        <vt:i4>44</vt:i4>
      </vt:variant>
    </vt:vector>
  </HeadingPairs>
  <TitlesOfParts>
    <vt:vector size="45" baseType="lpstr">
      <vt:lpstr>Aspect</vt:lpstr>
      <vt:lpstr>UP FROM THE GRAVE  WE AROSE</vt:lpstr>
      <vt:lpstr>EPHESIANS 1:1-10</vt:lpstr>
      <vt:lpstr>           -Last week--- THERE ARE  4 QUALITIES  THAT SHOULD CHARACTERIZE OUR  PRAYER LIFE</vt:lpstr>
      <vt:lpstr>ACTS</vt:lpstr>
      <vt:lpstr>EPHESIANS 1:1-10</vt:lpstr>
      <vt:lpstr>“IN CHRIST”</vt:lpstr>
      <vt:lpstr>Take a look in the mirror.</vt:lpstr>
      <vt:lpstr>PAST</vt:lpstr>
      <vt:lpstr>PAST</vt:lpstr>
      <vt:lpstr>PAST</vt:lpstr>
      <vt:lpstr>PAST</vt:lpstr>
      <vt:lpstr>PAST—B.C.</vt:lpstr>
      <vt:lpstr>Take a look in the mirror.</vt:lpstr>
      <vt:lpstr>PRESENT</vt:lpstr>
      <vt:lpstr>PRESENT</vt:lpstr>
      <vt:lpstr>Take a look in the mirror.</vt:lpstr>
      <vt:lpstr>FUTURE</vt:lpstr>
      <vt:lpstr>FUTURE</vt:lpstr>
      <vt:lpstr>FUTURE</vt:lpstr>
      <vt:lpstr>FUTURE</vt:lpstr>
      <vt:lpstr>FUTURE</vt:lpstr>
      <vt:lpstr>FUTURE</vt:lpstr>
      <vt:lpstr>HOW IS THIS POSSIBLE?</vt:lpstr>
      <vt:lpstr>HOW IS THIS POSSIBLE?</vt:lpstr>
      <vt:lpstr>HOW IS THIS POSSIBLE?</vt:lpstr>
      <vt:lpstr>HOW IS THIS POSSIBLE?</vt:lpstr>
      <vt:lpstr>PowerPoint Presentation</vt:lpstr>
      <vt:lpstr>Take another look in the mirror.</vt:lpstr>
      <vt:lpstr>WHAT DOES GOD HAVE IN STORE?</vt:lpstr>
      <vt:lpstr>WHAT DOES GOD HAVE IN STORE?</vt:lpstr>
      <vt:lpstr>WHAT DOES GOD HAVE IN STORE?</vt:lpstr>
      <vt:lpstr>WHAT DOES GOD HAVE IN STORE?</vt:lpstr>
      <vt:lpstr>WHAT DOES GOD HAVE IN STORE?</vt:lpstr>
      <vt:lpstr>WHAT DOES GOD HAVE IN STORE?</vt:lpstr>
      <vt:lpstr>WHAT DOES GOD HAVE IN STORE?</vt:lpstr>
      <vt:lpstr>PowerPoint Presentation</vt:lpstr>
      <vt:lpstr>Take another look in the mirror.</vt:lpstr>
      <vt:lpstr>---Salvation is not complicated. </vt:lpstr>
      <vt:lpstr>PowerPoint Presentation</vt:lpstr>
      <vt:lpstr>PowerPoint Presentation</vt:lpstr>
      <vt:lpstr>PowerPoint Presentation</vt:lpstr>
      <vt:lpstr>Romans 10:8-13</vt:lpstr>
      <vt:lpstr>---Salvation is not complicated. </vt:lpstr>
      <vt:lpstr>PowerPoint Presentation</vt:lpstr>
    </vt:vector>
  </TitlesOfParts>
  <Company>U.S. Army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UP FROM THE GRAVE  WE AROSE</dc:title>
  <dc:creator>PastorSteve</dc:creator>
  <cp:lastModifiedBy>SoundBooth</cp:lastModifiedBy>
  <cp:revision>13</cp:revision>
  <dcterms:created xsi:type="dcterms:W3CDTF">2019-06-06T14:43:31Z</dcterms:created>
  <dcterms:modified xsi:type="dcterms:W3CDTF">2019-06-09T15:45:47Z</dcterms:modified>
</cp:coreProperties>
</file>