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7" r:id="rId3"/>
    <p:sldId id="278" r:id="rId4"/>
    <p:sldId id="257" r:id="rId5"/>
    <p:sldId id="258" r:id="rId6"/>
    <p:sldId id="259" r:id="rId7"/>
    <p:sldId id="260" r:id="rId8"/>
    <p:sldId id="262" r:id="rId9"/>
    <p:sldId id="265" r:id="rId10"/>
    <p:sldId id="266" r:id="rId11"/>
    <p:sldId id="279" r:id="rId12"/>
    <p:sldId id="281" r:id="rId13"/>
    <p:sldId id="261" r:id="rId14"/>
    <p:sldId id="263" r:id="rId15"/>
    <p:sldId id="280" r:id="rId16"/>
    <p:sldId id="264" r:id="rId17"/>
    <p:sldId id="276" r:id="rId18"/>
    <p:sldId id="267" r:id="rId19"/>
    <p:sldId id="275" r:id="rId20"/>
    <p:sldId id="268" r:id="rId21"/>
    <p:sldId id="269" r:id="rId22"/>
    <p:sldId id="270" r:id="rId23"/>
    <p:sldId id="271" r:id="rId24"/>
    <p:sldId id="272" r:id="rId25"/>
    <p:sldId id="273"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70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8F95FAA-5581-40AE-8C98-28B9E9ECFF3F}" type="datetimeFigureOut">
              <a:rPr lang="en-US" smtClean="0"/>
              <a:pPr/>
              <a:t>3/28/2019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A78EB26-D4A2-4BC2-BDF4-E056ADDC5D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F95FAA-5581-40AE-8C98-28B9E9ECFF3F}"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F95FAA-5581-40AE-8C98-28B9E9ECFF3F}"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8F95FAA-5581-40AE-8C98-28B9E9ECFF3F}"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8F95FAA-5581-40AE-8C98-28B9E9ECFF3F}" type="datetimeFigureOut">
              <a:rPr lang="en-US" smtClean="0"/>
              <a:pPr/>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A78EB26-D4A2-4BC2-BDF4-E056ADDC5D8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F95FAA-5581-40AE-8C98-28B9E9ECFF3F}" type="datetimeFigureOut">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8F95FAA-5581-40AE-8C98-28B9E9ECFF3F}" type="datetimeFigureOut">
              <a:rPr lang="en-US" smtClean="0"/>
              <a:pPr/>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8F95FAA-5581-40AE-8C98-28B9E9ECFF3F}" type="datetimeFigureOut">
              <a:rPr lang="en-US" smtClean="0"/>
              <a:pPr/>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F95FAA-5581-40AE-8C98-28B9E9ECFF3F}" type="datetimeFigureOut">
              <a:rPr lang="en-US" smtClean="0"/>
              <a:pPr/>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8F95FAA-5581-40AE-8C98-28B9E9ECFF3F}" type="datetimeFigureOut">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A78EB26-D4A2-4BC2-BDF4-E056ADDC5D8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8F95FAA-5581-40AE-8C98-28B9E9ECFF3F}" type="datetimeFigureOut">
              <a:rPr lang="en-US" smtClean="0"/>
              <a:pPr/>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A78EB26-D4A2-4BC2-BDF4-E056ADDC5D87}"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8F95FAA-5581-40AE-8C98-28B9E9ECFF3F}" type="datetimeFigureOut">
              <a:rPr lang="en-US" smtClean="0"/>
              <a:pPr/>
              <a:t>3/28/2019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A78EB26-D4A2-4BC2-BDF4-E056ADDC5D87}"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667000"/>
          </a:xfrm>
        </p:spPr>
        <p:txBody>
          <a:bodyPr>
            <a:noAutofit/>
          </a:bodyPr>
          <a:lstStyle/>
          <a:p>
            <a:r>
              <a:rPr lang="en-US" sz="9600" dirty="0" smtClean="0">
                <a:solidFill>
                  <a:srgbClr val="FF0000"/>
                </a:solidFill>
                <a:latin typeface="Algerian" pitchFamily="82" charset="0"/>
              </a:rPr>
              <a:t>THE KING IS COMING</a:t>
            </a:r>
            <a:endParaRPr lang="en-US" sz="9600" dirty="0">
              <a:solidFill>
                <a:srgbClr val="FF0000"/>
              </a:solidFill>
              <a:latin typeface="Algerian" pitchFamily="82" charset="0"/>
            </a:endParaRPr>
          </a:p>
        </p:txBody>
      </p:sp>
      <p:sp>
        <p:nvSpPr>
          <p:cNvPr id="3" name="Subtitle 2"/>
          <p:cNvSpPr>
            <a:spLocks noGrp="1"/>
          </p:cNvSpPr>
          <p:nvPr>
            <p:ph type="subTitle" idx="1"/>
          </p:nvPr>
        </p:nvSpPr>
        <p:spPr>
          <a:xfrm>
            <a:off x="533400" y="4038600"/>
            <a:ext cx="7854696" cy="942536"/>
          </a:xfrm>
        </p:spPr>
        <p:txBody>
          <a:bodyPr>
            <a:normAutofit/>
          </a:bodyPr>
          <a:lstStyle/>
          <a:p>
            <a:r>
              <a:rPr lang="en-US" sz="4400" dirty="0" smtClean="0"/>
              <a:t>Luke 19:28-44</a:t>
            </a:r>
            <a:endParaRPr lang="en-US"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Algerian" pitchFamily="82" charset="0"/>
              </a:rPr>
              <a:t>2</a:t>
            </a:r>
            <a:r>
              <a:rPr lang="en-US" sz="4400" baseline="30000" dirty="0" smtClean="0">
                <a:latin typeface="Algerian" pitchFamily="82" charset="0"/>
              </a:rPr>
              <a:t>nd</a:t>
            </a:r>
            <a:r>
              <a:rPr lang="en-US" sz="4400" dirty="0" smtClean="0">
                <a:latin typeface="Algerian" pitchFamily="82" charset="0"/>
              </a:rPr>
              <a:t> </a:t>
            </a:r>
            <a:r>
              <a:rPr lang="en-US" sz="4400" dirty="0" smtClean="0">
                <a:solidFill>
                  <a:srgbClr val="FF0000"/>
                </a:solidFill>
                <a:latin typeface="Algerian" pitchFamily="82" charset="0"/>
              </a:rPr>
              <a:t>R</a:t>
            </a:r>
            <a:r>
              <a:rPr lang="en-US" sz="4400" dirty="0" smtClean="0">
                <a:latin typeface="Algerian" pitchFamily="82" charset="0"/>
              </a:rPr>
              <a:t>---</a:t>
            </a:r>
            <a:r>
              <a:rPr lang="en-US" sz="4400" dirty="0" smtClean="0">
                <a:solidFill>
                  <a:srgbClr val="FF0000"/>
                </a:solidFill>
                <a:latin typeface="Algerian" pitchFamily="82" charset="0"/>
              </a:rPr>
              <a:t>Reception</a:t>
            </a:r>
            <a:r>
              <a:rPr lang="en-US" sz="4400" dirty="0" smtClean="0">
                <a:latin typeface="Algerian" pitchFamily="82" charset="0"/>
              </a:rPr>
              <a:t> of the King</a:t>
            </a:r>
            <a:endParaRPr lang="en-US" sz="4400" dirty="0">
              <a:latin typeface="Algerian" pitchFamily="82" charset="0"/>
            </a:endParaRPr>
          </a:p>
        </p:txBody>
      </p:sp>
      <p:sp>
        <p:nvSpPr>
          <p:cNvPr id="3" name="Content Placeholder 2"/>
          <p:cNvSpPr>
            <a:spLocks noGrp="1"/>
          </p:cNvSpPr>
          <p:nvPr>
            <p:ph idx="1"/>
          </p:nvPr>
        </p:nvSpPr>
        <p:spPr/>
        <p:txBody>
          <a:bodyPr>
            <a:normAutofit/>
          </a:bodyPr>
          <a:lstStyle/>
          <a:p>
            <a:r>
              <a:rPr lang="en-US" sz="4000" dirty="0" smtClean="0"/>
              <a:t>“Who is this?”   </a:t>
            </a:r>
          </a:p>
          <a:p>
            <a:r>
              <a:rPr lang="en-US" sz="4000" dirty="0" smtClean="0"/>
              <a:t>The crowds answered,  “This is Jesus, the prophet from Nazareth in Galilee.”              Matthew 21:10-11</a:t>
            </a:r>
          </a:p>
          <a:p>
            <a:r>
              <a:rPr lang="en-US" sz="4000" dirty="0" smtClean="0"/>
              <a:t>Muslims could agree, Jesus is a good prophet.</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Luke 19:44--Jesus</a:t>
            </a:r>
            <a:endParaRPr lang="en-US" dirty="0"/>
          </a:p>
        </p:txBody>
      </p:sp>
      <p:sp>
        <p:nvSpPr>
          <p:cNvPr id="3" name="Content Placeholder 2"/>
          <p:cNvSpPr>
            <a:spLocks noGrp="1"/>
          </p:cNvSpPr>
          <p:nvPr>
            <p:ph idx="1"/>
          </p:nvPr>
        </p:nvSpPr>
        <p:spPr/>
        <p:txBody>
          <a:bodyPr>
            <a:normAutofit/>
          </a:bodyPr>
          <a:lstStyle/>
          <a:p>
            <a:r>
              <a:rPr lang="en-US" sz="4400" dirty="0" smtClean="0"/>
              <a:t>“You did not recognize the time of God’s coming to you.”</a:t>
            </a:r>
            <a:endParaRPr lang="en-US" sz="4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Zech. 9:9</a:t>
            </a:r>
            <a:endParaRPr lang="en-US" dirty="0"/>
          </a:p>
        </p:txBody>
      </p:sp>
      <p:sp>
        <p:nvSpPr>
          <p:cNvPr id="3" name="Content Placeholder 2"/>
          <p:cNvSpPr>
            <a:spLocks noGrp="1"/>
          </p:cNvSpPr>
          <p:nvPr>
            <p:ph idx="1"/>
          </p:nvPr>
        </p:nvSpPr>
        <p:spPr/>
        <p:txBody>
          <a:bodyPr>
            <a:normAutofit/>
          </a:bodyPr>
          <a:lstStyle/>
          <a:p>
            <a:r>
              <a:rPr lang="en-US" sz="4000" dirty="0" smtClean="0"/>
              <a:t>“See your king comes to you, righteous and having salvation, gentle and riding on  a donkey, on a colt, the foal of a donkey.”</a:t>
            </a: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ISRAEL</a:t>
            </a:r>
            <a:endParaRPr lang="en-US" dirty="0"/>
          </a:p>
        </p:txBody>
      </p:sp>
      <p:sp>
        <p:nvSpPr>
          <p:cNvPr id="3" name="Content Placeholder 2"/>
          <p:cNvSpPr>
            <a:spLocks noGrp="1"/>
          </p:cNvSpPr>
          <p:nvPr>
            <p:ph idx="1"/>
          </p:nvPr>
        </p:nvSpPr>
        <p:spPr/>
        <p:txBody>
          <a:bodyPr>
            <a:normAutofit/>
          </a:bodyPr>
          <a:lstStyle/>
          <a:p>
            <a:r>
              <a:rPr lang="en-US" sz="4400" dirty="0" smtClean="0"/>
              <a:t>Isaiah 1:3– “The ox knows his master, the donkey his owner’s manger, but Israel does not know, my people do not understand.”</a:t>
            </a:r>
            <a:endParaRPr lang="en-US" sz="4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r>
              <a:rPr lang="en-US" dirty="0" smtClean="0"/>
              <a:t>PHARISEES</a:t>
            </a:r>
            <a:endParaRPr lang="en-US" dirty="0"/>
          </a:p>
        </p:txBody>
      </p:sp>
      <p:sp>
        <p:nvSpPr>
          <p:cNvPr id="3" name="Content Placeholder 2"/>
          <p:cNvSpPr>
            <a:spLocks noGrp="1"/>
          </p:cNvSpPr>
          <p:nvPr>
            <p:ph idx="1"/>
          </p:nvPr>
        </p:nvSpPr>
        <p:spPr>
          <a:xfrm>
            <a:off x="457200" y="1371600"/>
            <a:ext cx="8229600" cy="4953000"/>
          </a:xfrm>
        </p:spPr>
        <p:txBody>
          <a:bodyPr>
            <a:noAutofit/>
          </a:bodyPr>
          <a:lstStyle/>
          <a:p>
            <a:r>
              <a:rPr lang="en-US" sz="3600" dirty="0" smtClean="0"/>
              <a:t>Luke 19:39– “Teacher, rebuke your disciples!”</a:t>
            </a:r>
          </a:p>
          <a:p>
            <a:r>
              <a:rPr lang="en-US" sz="3600" dirty="0" smtClean="0"/>
              <a:t>Luke 19:40– “I tell you, he (Jesus) replied, if they keep quiet, the stones will cry out.”</a:t>
            </a:r>
          </a:p>
          <a:p>
            <a:r>
              <a:rPr lang="en-US" sz="3600" dirty="0" smtClean="0"/>
              <a:t>Luke 19:47-  “But the chief priests, the teachers of the law and the leaders among the people were trying to kill him.”</a:t>
            </a:r>
          </a:p>
          <a:p>
            <a:pPr>
              <a:buNone/>
            </a:pP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PHARISEES</a:t>
            </a:r>
            <a:endParaRPr lang="en-US" dirty="0"/>
          </a:p>
        </p:txBody>
      </p:sp>
      <p:sp>
        <p:nvSpPr>
          <p:cNvPr id="3" name="Content Placeholder 2"/>
          <p:cNvSpPr>
            <a:spLocks noGrp="1"/>
          </p:cNvSpPr>
          <p:nvPr>
            <p:ph idx="1"/>
          </p:nvPr>
        </p:nvSpPr>
        <p:spPr/>
        <p:txBody>
          <a:bodyPr>
            <a:noAutofit/>
          </a:bodyPr>
          <a:lstStyle/>
          <a:p>
            <a:pPr>
              <a:buNone/>
            </a:pPr>
            <a:endParaRPr lang="en-US" sz="3200" dirty="0" smtClean="0"/>
          </a:p>
          <a:p>
            <a:r>
              <a:rPr lang="en-US" sz="3200" dirty="0" smtClean="0"/>
              <a:t>John 12:19– “The Pharisees said to one another, “See, this is getting us no where.  Look how the whole world has gone after him!””</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rmAutofit fontScale="90000"/>
          </a:bodyPr>
          <a:lstStyle/>
          <a:p>
            <a:r>
              <a:rPr lang="en-US" dirty="0" smtClean="0">
                <a:latin typeface="Algerian" pitchFamily="82" charset="0"/>
              </a:rPr>
              <a:t>3</a:t>
            </a:r>
            <a:r>
              <a:rPr lang="en-US" baseline="30000" dirty="0" smtClean="0">
                <a:latin typeface="Algerian" pitchFamily="82" charset="0"/>
              </a:rPr>
              <a:t>rd</a:t>
            </a:r>
            <a:r>
              <a:rPr lang="en-US" dirty="0" smtClean="0">
                <a:latin typeface="Algerian" pitchFamily="82" charset="0"/>
              </a:rPr>
              <a:t> </a:t>
            </a:r>
            <a:r>
              <a:rPr lang="en-US" dirty="0" smtClean="0">
                <a:solidFill>
                  <a:srgbClr val="FF0000"/>
                </a:solidFill>
                <a:latin typeface="Algerian" pitchFamily="82" charset="0"/>
              </a:rPr>
              <a:t>R</a:t>
            </a:r>
            <a:r>
              <a:rPr lang="en-US" dirty="0" smtClean="0">
                <a:latin typeface="Algerian" pitchFamily="82" charset="0"/>
              </a:rPr>
              <a:t>---</a:t>
            </a:r>
            <a:r>
              <a:rPr lang="en-US" sz="8000" dirty="0" smtClean="0">
                <a:solidFill>
                  <a:srgbClr val="FF0000"/>
                </a:solidFill>
                <a:latin typeface="Algerian" pitchFamily="82" charset="0"/>
              </a:rPr>
              <a:t>RESPONSE</a:t>
            </a:r>
            <a:r>
              <a:rPr lang="en-US" dirty="0" smtClean="0">
                <a:latin typeface="Algerian" pitchFamily="82" charset="0"/>
              </a:rPr>
              <a:t> OF THE KING</a:t>
            </a:r>
            <a:endParaRPr lang="en-US" dirty="0">
              <a:latin typeface="Algerian" pitchFamily="82" charset="0"/>
            </a:endParaRPr>
          </a:p>
        </p:txBody>
      </p:sp>
      <p:sp>
        <p:nvSpPr>
          <p:cNvPr id="3" name="Content Placeholder 2"/>
          <p:cNvSpPr>
            <a:spLocks noGrp="1"/>
          </p:cNvSpPr>
          <p:nvPr>
            <p:ph idx="1"/>
          </p:nvPr>
        </p:nvSpPr>
        <p:spPr>
          <a:xfrm>
            <a:off x="457200" y="2667000"/>
            <a:ext cx="8229600" cy="3657600"/>
          </a:xfrm>
        </p:spPr>
        <p:txBody>
          <a:bodyPr>
            <a:noAutofit/>
          </a:bodyPr>
          <a:lstStyle/>
          <a:p>
            <a:r>
              <a:rPr lang="en-US" sz="3600" dirty="0" smtClean="0"/>
              <a:t>Luke 19:41-44</a:t>
            </a:r>
          </a:p>
          <a:p>
            <a:r>
              <a:rPr lang="en-US" sz="3600" dirty="0" smtClean="0"/>
              <a:t>Jesus wept (lit. deep sobs) over Jerusalem. </a:t>
            </a:r>
          </a:p>
          <a:p>
            <a:r>
              <a:rPr lang="en-US" sz="3600" dirty="0" smtClean="0"/>
              <a:t>He knew most were insincere.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lgerian" pitchFamily="82" charset="0"/>
              </a:rPr>
              <a:t>3</a:t>
            </a:r>
            <a:r>
              <a:rPr lang="en-US" baseline="30000" dirty="0" smtClean="0">
                <a:latin typeface="Algerian" pitchFamily="82" charset="0"/>
              </a:rPr>
              <a:t>rd</a:t>
            </a:r>
            <a:r>
              <a:rPr lang="en-US" dirty="0" smtClean="0">
                <a:latin typeface="Algerian" pitchFamily="82" charset="0"/>
              </a:rPr>
              <a:t> </a:t>
            </a:r>
            <a:r>
              <a:rPr lang="en-US" dirty="0" smtClean="0">
                <a:solidFill>
                  <a:srgbClr val="FF0000"/>
                </a:solidFill>
                <a:latin typeface="Algerian" pitchFamily="82" charset="0"/>
              </a:rPr>
              <a:t>R</a:t>
            </a:r>
            <a:r>
              <a:rPr lang="en-US" dirty="0" smtClean="0">
                <a:latin typeface="Algerian" pitchFamily="82" charset="0"/>
              </a:rPr>
              <a:t>---</a:t>
            </a:r>
            <a:r>
              <a:rPr lang="en-US" dirty="0" smtClean="0">
                <a:solidFill>
                  <a:srgbClr val="FF0000"/>
                </a:solidFill>
                <a:latin typeface="Algerian" pitchFamily="82" charset="0"/>
              </a:rPr>
              <a:t>RESPONSE</a:t>
            </a:r>
            <a:r>
              <a:rPr lang="en-US" dirty="0" smtClean="0">
                <a:latin typeface="Algerian" pitchFamily="82" charset="0"/>
              </a:rPr>
              <a:t> OF THE KING</a:t>
            </a:r>
            <a:endParaRPr lang="en-US" dirty="0">
              <a:latin typeface="Algerian" pitchFamily="82" charset="0"/>
            </a:endParaRPr>
          </a:p>
        </p:txBody>
      </p:sp>
      <p:sp>
        <p:nvSpPr>
          <p:cNvPr id="3" name="Content Placeholder 2"/>
          <p:cNvSpPr>
            <a:spLocks noGrp="1"/>
          </p:cNvSpPr>
          <p:nvPr>
            <p:ph idx="1"/>
          </p:nvPr>
        </p:nvSpPr>
        <p:spPr>
          <a:xfrm>
            <a:off x="457200" y="1371600"/>
            <a:ext cx="8229600" cy="4343400"/>
          </a:xfrm>
        </p:spPr>
        <p:txBody>
          <a:bodyPr>
            <a:noAutofit/>
          </a:bodyPr>
          <a:lstStyle/>
          <a:p>
            <a:pPr>
              <a:buNone/>
            </a:pPr>
            <a:endParaRPr lang="en-US" sz="3600" dirty="0" smtClean="0"/>
          </a:p>
          <a:p>
            <a:r>
              <a:rPr lang="en-US" sz="3600" dirty="0" smtClean="0"/>
              <a:t>Luke 19:45-46</a:t>
            </a:r>
          </a:p>
          <a:p>
            <a:r>
              <a:rPr lang="en-US" sz="3600" dirty="0" smtClean="0"/>
              <a:t>“Jesus entered the temple area and began driving out those who were selling …My house will be a house of prayer, but you have made it ‘a den of robbers.’”</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600200"/>
          </a:xfrm>
        </p:spPr>
        <p:txBody>
          <a:bodyPr>
            <a:noAutofit/>
          </a:bodyPr>
          <a:lstStyle/>
          <a:p>
            <a:r>
              <a:rPr lang="en-US" sz="5400" dirty="0" smtClean="0"/>
              <a:t>HOW WOULD JESUS RESPOND TO YOU/US?</a:t>
            </a:r>
            <a:endParaRPr lang="en-US" sz="5400" dirty="0"/>
          </a:p>
        </p:txBody>
      </p:sp>
      <p:sp>
        <p:nvSpPr>
          <p:cNvPr id="3" name="Content Placeholder 2"/>
          <p:cNvSpPr>
            <a:spLocks noGrp="1"/>
          </p:cNvSpPr>
          <p:nvPr>
            <p:ph idx="1"/>
          </p:nvPr>
        </p:nvSpPr>
        <p:spPr>
          <a:xfrm>
            <a:off x="457200" y="2819400"/>
            <a:ext cx="8229600" cy="3505200"/>
          </a:xfrm>
        </p:spPr>
        <p:txBody>
          <a:bodyPr>
            <a:noAutofit/>
          </a:bodyPr>
          <a:lstStyle/>
          <a:p>
            <a:r>
              <a:rPr lang="en-US" sz="4000" dirty="0" smtClean="0"/>
              <a:t>Jesus knows your heart. He knows your soul.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Cor. 5:10</a:t>
            </a:r>
            <a:endParaRPr lang="en-US" dirty="0"/>
          </a:p>
        </p:txBody>
      </p:sp>
      <p:sp>
        <p:nvSpPr>
          <p:cNvPr id="3" name="Content Placeholder 2"/>
          <p:cNvSpPr>
            <a:spLocks noGrp="1"/>
          </p:cNvSpPr>
          <p:nvPr>
            <p:ph idx="1"/>
          </p:nvPr>
        </p:nvSpPr>
        <p:spPr/>
        <p:txBody>
          <a:bodyPr/>
          <a:lstStyle/>
          <a:p>
            <a:r>
              <a:rPr lang="en-US" sz="4400" dirty="0" smtClean="0"/>
              <a:t>“For we must all appear before the judgment seat of Christ, that each one may receive what is due him for the things done while in the body, whether good or bad.”   2 Cor. 5:10</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TRIUMPHAL ENTRY</a:t>
            </a:r>
            <a:endParaRPr lang="en-US" dirty="0"/>
          </a:p>
        </p:txBody>
      </p:sp>
      <p:sp>
        <p:nvSpPr>
          <p:cNvPr id="3" name="Content Placeholder 2"/>
          <p:cNvSpPr>
            <a:spLocks noGrp="1"/>
          </p:cNvSpPr>
          <p:nvPr>
            <p:ph idx="1"/>
          </p:nvPr>
        </p:nvSpPr>
        <p:spPr/>
        <p:txBody>
          <a:bodyPr>
            <a:normAutofit/>
          </a:bodyPr>
          <a:lstStyle/>
          <a:p>
            <a:r>
              <a:rPr lang="en-US" sz="4400" dirty="0" smtClean="0"/>
              <a:t>A grand entrance like the Rose Parade, Mummers Parade, etc.</a:t>
            </a:r>
          </a:p>
          <a:p>
            <a:r>
              <a:rPr lang="en-US" sz="4400" dirty="0" smtClean="0"/>
              <a:t>What impresses you?</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1 Cor. 6:9-10</a:t>
            </a:r>
            <a:endParaRPr lang="en-US" dirty="0"/>
          </a:p>
        </p:txBody>
      </p:sp>
      <p:sp>
        <p:nvSpPr>
          <p:cNvPr id="3" name="Content Placeholder 2"/>
          <p:cNvSpPr>
            <a:spLocks noGrp="1"/>
          </p:cNvSpPr>
          <p:nvPr>
            <p:ph idx="1"/>
          </p:nvPr>
        </p:nvSpPr>
        <p:spPr>
          <a:xfrm>
            <a:off x="457200" y="1143000"/>
            <a:ext cx="8229600" cy="5562600"/>
          </a:xfrm>
        </p:spPr>
        <p:txBody>
          <a:bodyPr>
            <a:normAutofit/>
          </a:bodyPr>
          <a:lstStyle/>
          <a:p>
            <a:r>
              <a:rPr lang="en-US" sz="3600" dirty="0" smtClean="0"/>
              <a:t>“Do you not know that the wicked will not inherit the kingdom of God?  Do not be deceived:  Neither the sexually immoral nor idolaters nor adulterers nor male prostitutes nor homosexual offenders nor thieves nor the greedy nor drunkards nor slanderers nor swindlers will inherit the kingdom of God.”                                     1 Cor. 6:9-10</a:t>
            </a:r>
            <a:endParaRPr lang="en-US" sz="36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2 Cor. 5:17</a:t>
            </a:r>
            <a:endParaRPr lang="en-US" dirty="0"/>
          </a:p>
        </p:txBody>
      </p:sp>
      <p:sp>
        <p:nvSpPr>
          <p:cNvPr id="3" name="Content Placeholder 2"/>
          <p:cNvSpPr>
            <a:spLocks noGrp="1"/>
          </p:cNvSpPr>
          <p:nvPr>
            <p:ph idx="1"/>
          </p:nvPr>
        </p:nvSpPr>
        <p:spPr>
          <a:xfrm>
            <a:off x="457200" y="1905000"/>
            <a:ext cx="8229600" cy="4221163"/>
          </a:xfrm>
        </p:spPr>
        <p:txBody>
          <a:bodyPr>
            <a:normAutofit/>
          </a:bodyPr>
          <a:lstStyle/>
          <a:p>
            <a:r>
              <a:rPr lang="en-US" sz="4400" dirty="0" smtClean="0"/>
              <a:t>“If anyone is in Christ, he is a new creation; the old has gone, the new has come!”             </a:t>
            </a:r>
            <a:endParaRPr lang="en-US" sz="4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00200"/>
          </a:xfrm>
        </p:spPr>
        <p:txBody>
          <a:bodyPr/>
          <a:lstStyle/>
          <a:p>
            <a:r>
              <a:rPr lang="en-US" dirty="0" smtClean="0"/>
              <a:t>James 2:19</a:t>
            </a:r>
            <a:endParaRPr lang="en-US" dirty="0"/>
          </a:p>
        </p:txBody>
      </p:sp>
      <p:sp>
        <p:nvSpPr>
          <p:cNvPr id="3" name="Content Placeholder 2"/>
          <p:cNvSpPr>
            <a:spLocks noGrp="1"/>
          </p:cNvSpPr>
          <p:nvPr>
            <p:ph idx="1"/>
          </p:nvPr>
        </p:nvSpPr>
        <p:spPr>
          <a:xfrm>
            <a:off x="457200" y="1676400"/>
            <a:ext cx="8229600" cy="4449763"/>
          </a:xfrm>
        </p:spPr>
        <p:txBody>
          <a:bodyPr>
            <a:normAutofit/>
          </a:bodyPr>
          <a:lstStyle/>
          <a:p>
            <a:r>
              <a:rPr lang="en-US" sz="4400" dirty="0" smtClean="0"/>
              <a:t>“You believe that there is one God.  Good!  Even the demons believe that---and shudder.”   James 2:19</a:t>
            </a:r>
            <a:endParaRPr lang="en-US"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r>
              <a:rPr lang="en-US" dirty="0" smtClean="0"/>
              <a:t>John 1:11-12</a:t>
            </a:r>
            <a:endParaRPr lang="en-US" dirty="0"/>
          </a:p>
        </p:txBody>
      </p:sp>
      <p:sp>
        <p:nvSpPr>
          <p:cNvPr id="3" name="Content Placeholder 2"/>
          <p:cNvSpPr>
            <a:spLocks noGrp="1"/>
          </p:cNvSpPr>
          <p:nvPr>
            <p:ph idx="1"/>
          </p:nvPr>
        </p:nvSpPr>
        <p:spPr>
          <a:xfrm>
            <a:off x="457200" y="1676400"/>
            <a:ext cx="8229600" cy="5181600"/>
          </a:xfrm>
        </p:spPr>
        <p:txBody>
          <a:bodyPr>
            <a:normAutofit/>
          </a:bodyPr>
          <a:lstStyle/>
          <a:p>
            <a:r>
              <a:rPr lang="en-US" sz="4400" dirty="0" smtClean="0"/>
              <a:t>“He  came to that which was his own, but his own did not receive him.  Yet to all who received him, to those who believed in his name, he gave the right to become children of God.”     </a:t>
            </a:r>
            <a:endParaRPr lang="en-US" sz="4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a:bodyPr>
          <a:lstStyle/>
          <a:p>
            <a:r>
              <a:rPr lang="en-US" dirty="0" smtClean="0"/>
              <a:t>John 3:36</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p>
            <a:r>
              <a:rPr lang="en-US" sz="4400" dirty="0" smtClean="0"/>
              <a:t>“Whoever believes in the Son has eternal life, but whoever rejects the Son will not see life, for God’s wrath remains on </a:t>
            </a:r>
            <a:r>
              <a:rPr lang="en-US" sz="4400" dirty="0"/>
              <a:t>h</a:t>
            </a:r>
            <a:r>
              <a:rPr lang="en-US" sz="4400" dirty="0" smtClean="0"/>
              <a:t>im.”                  John 3:36</a:t>
            </a:r>
            <a:endParaRPr lang="en-US" sz="4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p:spPr>
        <p:txBody>
          <a:bodyPr>
            <a:normAutofit/>
          </a:bodyPr>
          <a:lstStyle/>
          <a:p>
            <a:r>
              <a:rPr lang="en-US" dirty="0" smtClean="0"/>
              <a:t>Matt. 10:28</a:t>
            </a:r>
            <a:endParaRPr lang="en-US" dirty="0"/>
          </a:p>
        </p:txBody>
      </p:sp>
      <p:sp>
        <p:nvSpPr>
          <p:cNvPr id="3" name="Content Placeholder 2"/>
          <p:cNvSpPr>
            <a:spLocks noGrp="1"/>
          </p:cNvSpPr>
          <p:nvPr>
            <p:ph idx="1"/>
          </p:nvPr>
        </p:nvSpPr>
        <p:spPr>
          <a:xfrm>
            <a:off x="457200" y="1676400"/>
            <a:ext cx="8229600" cy="4449763"/>
          </a:xfrm>
        </p:spPr>
        <p:txBody>
          <a:bodyPr>
            <a:normAutofit/>
          </a:bodyPr>
          <a:lstStyle/>
          <a:p>
            <a:r>
              <a:rPr lang="en-US" sz="4400" dirty="0" smtClean="0"/>
              <a:t>Jesus says, </a:t>
            </a:r>
            <a:r>
              <a:rPr lang="en-US" sz="5400" dirty="0" smtClean="0"/>
              <a:t> “Be afraid of the One who can destroy both soul and body in hell.”      </a:t>
            </a:r>
            <a:endParaRPr lang="en-US" sz="4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John 1:9</a:t>
            </a:r>
            <a:endParaRPr lang="en-US" dirty="0"/>
          </a:p>
        </p:txBody>
      </p:sp>
      <p:sp>
        <p:nvSpPr>
          <p:cNvPr id="3" name="Content Placeholder 2"/>
          <p:cNvSpPr>
            <a:spLocks noGrp="1"/>
          </p:cNvSpPr>
          <p:nvPr>
            <p:ph idx="1"/>
          </p:nvPr>
        </p:nvSpPr>
        <p:spPr/>
        <p:txBody>
          <a:bodyPr>
            <a:normAutofit/>
          </a:bodyPr>
          <a:lstStyle/>
          <a:p>
            <a:r>
              <a:rPr lang="en-US" sz="4400" dirty="0" smtClean="0"/>
              <a:t>“If we confess our sins, he is faithful and just and will forgive us our sins and purify us from all unrighteousness.”</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8000" dirty="0" smtClean="0"/>
              <a:t>LUKE 19:28-44</a:t>
            </a:r>
            <a:endParaRPr lang="en-US" sz="8000" dirty="0"/>
          </a:p>
        </p:txBody>
      </p:sp>
      <p:sp>
        <p:nvSpPr>
          <p:cNvPr id="3" name="Content Placeholder 2"/>
          <p:cNvSpPr>
            <a:spLocks noGrp="1"/>
          </p:cNvSpPr>
          <p:nvPr>
            <p:ph idx="1"/>
          </p:nvPr>
        </p:nvSpPr>
        <p:spPr/>
        <p:txBody>
          <a:bodyPr>
            <a:normAutofit fontScale="92500" lnSpcReduction="10000"/>
          </a:bodyPr>
          <a:lstStyle/>
          <a:p>
            <a:r>
              <a:rPr lang="en-US" sz="4400" dirty="0" smtClean="0"/>
              <a:t>From Jericho (about 1200 feet below sea level) up to Jerusalem (2680 ft. above sea level), a </a:t>
            </a:r>
            <a:r>
              <a:rPr lang="en-US" sz="4400" dirty="0" smtClean="0"/>
              <a:t>steep 15 </a:t>
            </a:r>
            <a:r>
              <a:rPr lang="en-US" sz="4400" dirty="0" smtClean="0"/>
              <a:t>mile journey through </a:t>
            </a:r>
            <a:r>
              <a:rPr lang="en-US" sz="4400" dirty="0" smtClean="0"/>
              <a:t>barren and dangerous </a:t>
            </a:r>
            <a:r>
              <a:rPr lang="en-US" sz="4400" dirty="0" smtClean="0"/>
              <a:t>wilderness</a:t>
            </a:r>
            <a:r>
              <a:rPr lang="en-US" dirty="0" smtClean="0"/>
              <a:t>.</a:t>
            </a:r>
          </a:p>
          <a:p>
            <a:r>
              <a:rPr lang="en-US" sz="4400" dirty="0" smtClean="0"/>
              <a:t>Will it be </a:t>
            </a:r>
            <a:r>
              <a:rPr lang="en-US" sz="4400" dirty="0" smtClean="0"/>
              <a:t>the </a:t>
            </a:r>
            <a:r>
              <a:rPr lang="en-US" sz="4400" dirty="0" smtClean="0"/>
              <a:t>coronation of the king or the cross?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077200" cy="2362200"/>
          </a:xfrm>
        </p:spPr>
        <p:txBody>
          <a:bodyPr>
            <a:noAutofit/>
          </a:bodyPr>
          <a:lstStyle/>
          <a:p>
            <a:r>
              <a:rPr lang="en-US" sz="4800" dirty="0" smtClean="0"/>
              <a:t>Notice the</a:t>
            </a:r>
            <a:r>
              <a:rPr lang="en-US" sz="6600" dirty="0" smtClean="0"/>
              <a:t/>
            </a:r>
            <a:br>
              <a:rPr lang="en-US" sz="6600" dirty="0" smtClean="0"/>
            </a:br>
            <a:r>
              <a:rPr lang="en-US" sz="6600" dirty="0" smtClean="0"/>
              <a:t> </a:t>
            </a:r>
            <a:r>
              <a:rPr lang="en-US" sz="6600" dirty="0" smtClean="0">
                <a:solidFill>
                  <a:srgbClr val="FF0000"/>
                </a:solidFill>
                <a:latin typeface="Algerian" pitchFamily="82" charset="0"/>
              </a:rPr>
              <a:t>3 R’s </a:t>
            </a:r>
            <a:r>
              <a:rPr lang="en-US" sz="6600" dirty="0" smtClean="0">
                <a:latin typeface="Algerian" pitchFamily="82" charset="0"/>
              </a:rPr>
              <a:t>of the KING</a:t>
            </a:r>
            <a:endParaRPr lang="en-US" sz="6600" dirty="0">
              <a:latin typeface="Algerian" pitchFamily="82" charset="0"/>
            </a:endParaRPr>
          </a:p>
        </p:txBody>
      </p:sp>
      <p:sp>
        <p:nvSpPr>
          <p:cNvPr id="3" name="Content Placeholder 2"/>
          <p:cNvSpPr>
            <a:spLocks noGrp="1"/>
          </p:cNvSpPr>
          <p:nvPr>
            <p:ph idx="1"/>
          </p:nvPr>
        </p:nvSpPr>
        <p:spPr>
          <a:xfrm>
            <a:off x="457200" y="2590800"/>
            <a:ext cx="8229600" cy="3733800"/>
          </a:xfrm>
        </p:spPr>
        <p:txBody>
          <a:bodyPr>
            <a:normAutofit/>
          </a:bodyPr>
          <a:lstStyle/>
          <a:p>
            <a:r>
              <a:rPr lang="en-US" sz="4400" dirty="0" smtClean="0"/>
              <a:t>R---</a:t>
            </a:r>
            <a:r>
              <a:rPr lang="en-US" sz="4400" dirty="0" smtClean="0">
                <a:solidFill>
                  <a:srgbClr val="FF0000"/>
                </a:solidFill>
              </a:rPr>
              <a:t>R</a:t>
            </a:r>
            <a:r>
              <a:rPr lang="en-US" sz="4400" dirty="0" smtClean="0"/>
              <a:t>egalia of the King.</a:t>
            </a:r>
          </a:p>
          <a:p>
            <a:r>
              <a:rPr lang="en-US" sz="4400" dirty="0" smtClean="0"/>
              <a:t>R---</a:t>
            </a:r>
            <a:r>
              <a:rPr lang="en-US" sz="4400" dirty="0" smtClean="0">
                <a:solidFill>
                  <a:srgbClr val="FF0000"/>
                </a:solidFill>
              </a:rPr>
              <a:t>R</a:t>
            </a:r>
            <a:r>
              <a:rPr lang="en-US" sz="4400" dirty="0" smtClean="0"/>
              <a:t>eception of the King.</a:t>
            </a:r>
          </a:p>
          <a:p>
            <a:r>
              <a:rPr lang="en-US" sz="4400" dirty="0" smtClean="0"/>
              <a:t>R---</a:t>
            </a:r>
            <a:r>
              <a:rPr lang="en-US" sz="4400" dirty="0" smtClean="0">
                <a:solidFill>
                  <a:srgbClr val="FF0000"/>
                </a:solidFill>
              </a:rPr>
              <a:t>R</a:t>
            </a:r>
            <a:r>
              <a:rPr lang="en-US" sz="4400" dirty="0" smtClean="0"/>
              <a:t>esponse of the King.</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658112"/>
          </a:xfrm>
        </p:spPr>
        <p:txBody>
          <a:bodyPr>
            <a:noAutofit/>
          </a:bodyPr>
          <a:lstStyle/>
          <a:p>
            <a:r>
              <a:rPr lang="en-US" sz="5400" dirty="0" smtClean="0">
                <a:latin typeface="Algerian" pitchFamily="82" charset="0"/>
              </a:rPr>
              <a:t>1</a:t>
            </a:r>
            <a:r>
              <a:rPr lang="en-US" sz="5400" baseline="30000" dirty="0" smtClean="0">
                <a:latin typeface="Algerian" pitchFamily="82" charset="0"/>
              </a:rPr>
              <a:t>st</a:t>
            </a:r>
            <a:r>
              <a:rPr lang="en-US" sz="5400" dirty="0" smtClean="0">
                <a:latin typeface="Algerian" pitchFamily="82" charset="0"/>
              </a:rPr>
              <a:t> </a:t>
            </a:r>
            <a:r>
              <a:rPr lang="en-US" sz="5400" dirty="0" smtClean="0">
                <a:solidFill>
                  <a:srgbClr val="FF0000"/>
                </a:solidFill>
                <a:latin typeface="Algerian" pitchFamily="82" charset="0"/>
              </a:rPr>
              <a:t>R</a:t>
            </a:r>
            <a:r>
              <a:rPr lang="en-US" sz="5400" dirty="0" smtClean="0">
                <a:latin typeface="Algerian" pitchFamily="82" charset="0"/>
              </a:rPr>
              <a:t>---</a:t>
            </a:r>
            <a:r>
              <a:rPr lang="en-US" sz="6600" dirty="0" smtClean="0">
                <a:solidFill>
                  <a:srgbClr val="FF0000"/>
                </a:solidFill>
                <a:latin typeface="Algerian" pitchFamily="82" charset="0"/>
              </a:rPr>
              <a:t>REGALIA</a:t>
            </a:r>
            <a:r>
              <a:rPr lang="en-US" sz="5400" dirty="0" smtClean="0">
                <a:latin typeface="Algerian" pitchFamily="82" charset="0"/>
              </a:rPr>
              <a:t> OF THE KING</a:t>
            </a:r>
            <a:endParaRPr lang="en-US" sz="5400" dirty="0">
              <a:latin typeface="Algerian" pitchFamily="82" charset="0"/>
            </a:endParaRPr>
          </a:p>
        </p:txBody>
      </p:sp>
      <p:sp>
        <p:nvSpPr>
          <p:cNvPr id="3" name="Content Placeholder 2"/>
          <p:cNvSpPr>
            <a:spLocks noGrp="1"/>
          </p:cNvSpPr>
          <p:nvPr>
            <p:ph idx="1"/>
          </p:nvPr>
        </p:nvSpPr>
        <p:spPr>
          <a:xfrm>
            <a:off x="457200" y="2743200"/>
            <a:ext cx="8229600" cy="3581400"/>
          </a:xfrm>
        </p:spPr>
        <p:txBody>
          <a:bodyPr>
            <a:normAutofit/>
          </a:bodyPr>
          <a:lstStyle/>
          <a:p>
            <a:r>
              <a:rPr lang="en-US" sz="4000" dirty="0" smtClean="0"/>
              <a:t>Zechariah 9:9– “See, your king comes to you, righteous and having salvation, gentle and riding on a donkey, on a colt , the foal of a donkey.”</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King Solomon’s Inauguration</a:t>
            </a:r>
            <a:endParaRPr lang="en-US" dirty="0"/>
          </a:p>
        </p:txBody>
      </p:sp>
      <p:sp>
        <p:nvSpPr>
          <p:cNvPr id="3" name="Content Placeholder 2"/>
          <p:cNvSpPr>
            <a:spLocks noGrp="1"/>
          </p:cNvSpPr>
          <p:nvPr>
            <p:ph idx="1"/>
          </p:nvPr>
        </p:nvSpPr>
        <p:spPr/>
        <p:txBody>
          <a:bodyPr>
            <a:normAutofit/>
          </a:bodyPr>
          <a:lstStyle/>
          <a:p>
            <a:r>
              <a:rPr lang="en-US" sz="4400" dirty="0" smtClean="0"/>
              <a:t>1 Kings 1:33– “Set Solomon my son on my own mule and take him down to Gihon…anoint him king over Israel.  Blow the trumpet and shout, ‘Long live King Solomon!’”</a:t>
            </a:r>
            <a:endParaRPr lang="en-US" sz="4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KING JEHU’s Inauguration</a:t>
            </a:r>
            <a:endParaRPr lang="en-US" dirty="0"/>
          </a:p>
        </p:txBody>
      </p:sp>
      <p:sp>
        <p:nvSpPr>
          <p:cNvPr id="3" name="Content Placeholder 2"/>
          <p:cNvSpPr>
            <a:spLocks noGrp="1"/>
          </p:cNvSpPr>
          <p:nvPr>
            <p:ph idx="1"/>
          </p:nvPr>
        </p:nvSpPr>
        <p:spPr/>
        <p:txBody>
          <a:bodyPr>
            <a:normAutofit/>
          </a:bodyPr>
          <a:lstStyle/>
          <a:p>
            <a:r>
              <a:rPr lang="en-US" sz="4000" dirty="0" smtClean="0"/>
              <a:t>2 Kings 9:12-13– “This is what the LORD says:  “I anoint you king over Israel.”  They hurried and took their cloaks and spread them under him on the bare steps.  Then they blew the trumpet and shouted,  “Jehu is king.””</a:t>
            </a:r>
            <a:endParaRPr lang="en-US" sz="4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810512"/>
          </a:xfrm>
        </p:spPr>
        <p:txBody>
          <a:bodyPr>
            <a:noAutofit/>
          </a:bodyPr>
          <a:lstStyle/>
          <a:p>
            <a:r>
              <a:rPr lang="en-US" sz="6000" dirty="0" smtClean="0">
                <a:latin typeface="Algerian" pitchFamily="82" charset="0"/>
              </a:rPr>
              <a:t>2</a:t>
            </a:r>
            <a:r>
              <a:rPr lang="en-US" sz="6000" baseline="30000" dirty="0" smtClean="0">
                <a:latin typeface="Algerian" pitchFamily="82" charset="0"/>
              </a:rPr>
              <a:t>nd</a:t>
            </a:r>
            <a:r>
              <a:rPr lang="en-US" sz="6000" dirty="0" smtClean="0">
                <a:latin typeface="Algerian" pitchFamily="82" charset="0"/>
              </a:rPr>
              <a:t> </a:t>
            </a:r>
            <a:r>
              <a:rPr lang="en-US" sz="6000" dirty="0" smtClean="0">
                <a:solidFill>
                  <a:srgbClr val="FF0000"/>
                </a:solidFill>
                <a:latin typeface="Algerian" pitchFamily="82" charset="0"/>
              </a:rPr>
              <a:t>R</a:t>
            </a:r>
            <a:r>
              <a:rPr lang="en-US" sz="6000" dirty="0" smtClean="0">
                <a:latin typeface="Algerian" pitchFamily="82" charset="0"/>
              </a:rPr>
              <a:t>---</a:t>
            </a:r>
            <a:r>
              <a:rPr lang="en-US" sz="7200" dirty="0" smtClean="0">
                <a:solidFill>
                  <a:srgbClr val="FF0000"/>
                </a:solidFill>
                <a:latin typeface="Algerian" pitchFamily="82" charset="0"/>
              </a:rPr>
              <a:t>Reception</a:t>
            </a:r>
            <a:r>
              <a:rPr lang="en-US" sz="6000" dirty="0" smtClean="0">
                <a:latin typeface="Algerian" pitchFamily="82" charset="0"/>
              </a:rPr>
              <a:t> of the King</a:t>
            </a:r>
            <a:endParaRPr lang="en-US" sz="6000" dirty="0">
              <a:latin typeface="Algerian" pitchFamily="82" charset="0"/>
            </a:endParaRPr>
          </a:p>
        </p:txBody>
      </p:sp>
      <p:sp>
        <p:nvSpPr>
          <p:cNvPr id="3" name="Content Placeholder 2"/>
          <p:cNvSpPr>
            <a:spLocks noGrp="1"/>
          </p:cNvSpPr>
          <p:nvPr>
            <p:ph idx="1"/>
          </p:nvPr>
        </p:nvSpPr>
        <p:spPr>
          <a:xfrm>
            <a:off x="457200" y="2438400"/>
            <a:ext cx="8229600" cy="3886200"/>
          </a:xfrm>
        </p:spPr>
        <p:txBody>
          <a:bodyPr/>
          <a:lstStyle/>
          <a:p>
            <a:r>
              <a:rPr lang="en-US" sz="4000" dirty="0" smtClean="0"/>
              <a:t>The whole crowd of disciples– “Blessed is the king who comes in the name of the Lord!  Peace in heaven and glory in the highest.”  Luke 19:38</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latin typeface="Algerian" pitchFamily="82" charset="0"/>
              </a:rPr>
              <a:t>2</a:t>
            </a:r>
            <a:r>
              <a:rPr lang="en-US" sz="4400" baseline="30000" dirty="0" smtClean="0">
                <a:latin typeface="Algerian" pitchFamily="82" charset="0"/>
              </a:rPr>
              <a:t>nd</a:t>
            </a:r>
            <a:r>
              <a:rPr lang="en-US" sz="4400" dirty="0" smtClean="0">
                <a:latin typeface="Algerian" pitchFamily="82" charset="0"/>
              </a:rPr>
              <a:t> </a:t>
            </a:r>
            <a:r>
              <a:rPr lang="en-US" sz="4400" dirty="0" smtClean="0">
                <a:solidFill>
                  <a:srgbClr val="FF0000"/>
                </a:solidFill>
                <a:latin typeface="Algerian" pitchFamily="82" charset="0"/>
              </a:rPr>
              <a:t>R</a:t>
            </a:r>
            <a:r>
              <a:rPr lang="en-US" sz="4400" dirty="0" smtClean="0">
                <a:latin typeface="Algerian" pitchFamily="82" charset="0"/>
              </a:rPr>
              <a:t>---</a:t>
            </a:r>
            <a:r>
              <a:rPr lang="en-US" sz="4400" dirty="0" smtClean="0">
                <a:solidFill>
                  <a:srgbClr val="FF0000"/>
                </a:solidFill>
                <a:latin typeface="Algerian" pitchFamily="82" charset="0"/>
              </a:rPr>
              <a:t>Reception</a:t>
            </a:r>
            <a:r>
              <a:rPr lang="en-US" sz="4400" dirty="0" smtClean="0">
                <a:latin typeface="Algerian" pitchFamily="82" charset="0"/>
              </a:rPr>
              <a:t> of the King</a:t>
            </a:r>
            <a:endParaRPr lang="en-US" sz="4400" dirty="0">
              <a:latin typeface="Algerian" pitchFamily="82" charset="0"/>
            </a:endParaRPr>
          </a:p>
        </p:txBody>
      </p:sp>
      <p:sp>
        <p:nvSpPr>
          <p:cNvPr id="3" name="Content Placeholder 2"/>
          <p:cNvSpPr>
            <a:spLocks noGrp="1"/>
          </p:cNvSpPr>
          <p:nvPr>
            <p:ph idx="1"/>
          </p:nvPr>
        </p:nvSpPr>
        <p:spPr/>
        <p:txBody>
          <a:bodyPr>
            <a:normAutofit/>
          </a:bodyPr>
          <a:lstStyle/>
          <a:p>
            <a:r>
              <a:rPr lang="en-US" sz="4400" dirty="0" smtClean="0"/>
              <a:t>“Hosanna to the Son of David!”  “Blessed is he who comes in the name of the Lord!”          “Hosanna in the highest!”   Matthew 21:9</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2897</TotalTime>
  <Words>882</Words>
  <Application>Microsoft Office PowerPoint</Application>
  <PresentationFormat>On-screen Show (4:3)</PresentationFormat>
  <Paragraphs>65</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THE KING IS COMING</vt:lpstr>
      <vt:lpstr>THE TRIUMPHAL ENTRY</vt:lpstr>
      <vt:lpstr>LUKE 19:28-44</vt:lpstr>
      <vt:lpstr>Notice the  3 R’s of the KING</vt:lpstr>
      <vt:lpstr>1st R---REGALIA OF THE KING</vt:lpstr>
      <vt:lpstr>King Solomon’s Inauguration</vt:lpstr>
      <vt:lpstr>KING JEHU’s Inauguration</vt:lpstr>
      <vt:lpstr>2nd R---Reception of the King</vt:lpstr>
      <vt:lpstr>2nd R---Reception of the King</vt:lpstr>
      <vt:lpstr>2nd R---Reception of the King</vt:lpstr>
      <vt:lpstr>Luke 19:44--Jesus</vt:lpstr>
      <vt:lpstr>Zech. 9:9</vt:lpstr>
      <vt:lpstr>ISRAEL</vt:lpstr>
      <vt:lpstr>PHARISEES</vt:lpstr>
      <vt:lpstr>PHARISEES</vt:lpstr>
      <vt:lpstr>3rd R---RESPONSE OF THE KING</vt:lpstr>
      <vt:lpstr>3rd R---RESPONSE OF THE KING</vt:lpstr>
      <vt:lpstr>HOW WOULD JESUS RESPOND TO YOU/US?</vt:lpstr>
      <vt:lpstr>2 Cor. 5:10</vt:lpstr>
      <vt:lpstr>1 Cor. 6:9-10</vt:lpstr>
      <vt:lpstr>2 Cor. 5:17</vt:lpstr>
      <vt:lpstr>James 2:19</vt:lpstr>
      <vt:lpstr>John 1:11-12</vt:lpstr>
      <vt:lpstr>John 3:36</vt:lpstr>
      <vt:lpstr>Matt. 10:28</vt:lpstr>
      <vt:lpstr>1 John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KING IS COMING</dc:title>
  <dc:creator>Steve</dc:creator>
  <cp:lastModifiedBy>PastorSteve</cp:lastModifiedBy>
  <cp:revision>27</cp:revision>
  <dcterms:created xsi:type="dcterms:W3CDTF">2016-03-08T19:23:01Z</dcterms:created>
  <dcterms:modified xsi:type="dcterms:W3CDTF">2019-03-28T15:14:15Z</dcterms:modified>
</cp:coreProperties>
</file>