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3" r:id="rId7"/>
    <p:sldId id="261" r:id="rId8"/>
    <p:sldId id="264" r:id="rId9"/>
    <p:sldId id="266" r:id="rId10"/>
    <p:sldId id="265" r:id="rId11"/>
    <p:sldId id="267" r:id="rId12"/>
    <p:sldId id="269" r:id="rId13"/>
    <p:sldId id="268" r:id="rId14"/>
    <p:sldId id="270" r:id="rId15"/>
    <p:sldId id="271" r:id="rId16"/>
    <p:sldId id="273" r:id="rId17"/>
    <p:sldId id="272" r:id="rId18"/>
    <p:sldId id="274" r:id="rId19"/>
    <p:sldId id="282" r:id="rId20"/>
    <p:sldId id="283" r:id="rId21"/>
    <p:sldId id="275" r:id="rId22"/>
    <p:sldId id="284"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2FE6B-085E-4636-B413-9B9051BD0062}" type="datetimeFigureOut">
              <a:rPr lang="en-US" smtClean="0"/>
              <a:pPr/>
              <a:t>12/9/2018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29FB43-486F-4DF5-A5A9-B000FBF35DB2}" type="slidenum">
              <a:rPr lang="en-US" smtClean="0"/>
              <a:pPr/>
              <a:t>‹#›</a:t>
            </a:fld>
            <a:endParaRPr lang="en-US"/>
          </a:p>
        </p:txBody>
      </p:sp>
    </p:spTree>
    <p:extLst>
      <p:ext uri="{BB962C8B-B14F-4D97-AF65-F5344CB8AC3E}">
        <p14:creationId xmlns:p14="http://schemas.microsoft.com/office/powerpoint/2010/main" val="4177945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2D799B-4DE6-4743-B565-A8A70E9489D7}"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E9CE02-8909-4BCC-A2B1-C7F590557D1F}" type="datetimeFigureOut">
              <a:rPr lang="en-US" smtClean="0"/>
              <a:pPr/>
              <a:t>12/9/2018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E9DB742-9BD3-417C-BA98-92D5B47C79E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E9CE02-8909-4BCC-A2B1-C7F590557D1F}"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B742-9BD3-417C-BA98-92D5B47C79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E9CE02-8909-4BCC-A2B1-C7F590557D1F}"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B742-9BD3-417C-BA98-92D5B47C79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E9CE02-8909-4BCC-A2B1-C7F590557D1F}"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B742-9BD3-417C-BA98-92D5B47C79E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E9CE02-8909-4BCC-A2B1-C7F590557D1F}" type="datetimeFigureOut">
              <a:rPr lang="en-US" smtClean="0"/>
              <a:pPr/>
              <a:t>12/9/2018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E9DB742-9BD3-417C-BA98-92D5B47C79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0E9CE02-8909-4BCC-A2B1-C7F590557D1F}"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DB742-9BD3-417C-BA98-92D5B47C79E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E9CE02-8909-4BCC-A2B1-C7F590557D1F}" type="datetimeFigureOut">
              <a:rPr lang="en-US" smtClean="0"/>
              <a:pPr/>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DB742-9BD3-417C-BA98-92D5B47C79E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E9CE02-8909-4BCC-A2B1-C7F590557D1F}" type="datetimeFigureOut">
              <a:rPr lang="en-US" smtClean="0"/>
              <a:pPr/>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DB742-9BD3-417C-BA98-92D5B47C79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9CE02-8909-4BCC-A2B1-C7F590557D1F}" type="datetimeFigureOut">
              <a:rPr lang="en-US" smtClean="0"/>
              <a:pPr/>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DB742-9BD3-417C-BA98-92D5B47C79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E9CE02-8909-4BCC-A2B1-C7F590557D1F}"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DB742-9BD3-417C-BA98-92D5B47C79E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E9CE02-8909-4BCC-A2B1-C7F590557D1F}" type="datetimeFigureOut">
              <a:rPr lang="en-US" smtClean="0"/>
              <a:pPr/>
              <a:t>12/9/2018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E9DB742-9BD3-417C-BA98-92D5B47C79E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0E9CE02-8909-4BCC-A2B1-C7F590557D1F}" type="datetimeFigureOut">
              <a:rPr lang="en-US" smtClean="0"/>
              <a:pPr/>
              <a:t>12/9/2018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9DB742-9BD3-417C-BA98-92D5B47C79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48200"/>
            <a:ext cx="6400800" cy="990600"/>
          </a:xfrm>
        </p:spPr>
        <p:txBody>
          <a:bodyPr>
            <a:normAutofit/>
          </a:bodyPr>
          <a:lstStyle/>
          <a:p>
            <a:r>
              <a:rPr lang="en-US" sz="4800" dirty="0" smtClean="0">
                <a:solidFill>
                  <a:schemeClr val="tx1"/>
                </a:solidFill>
              </a:rPr>
              <a:t>ACTS 25-28</a:t>
            </a:r>
            <a:endParaRPr lang="en-US" sz="4800" dirty="0">
              <a:solidFill>
                <a:schemeClr val="tx1"/>
              </a:solidFill>
            </a:endParaRPr>
          </a:p>
        </p:txBody>
      </p:sp>
      <p:sp>
        <p:nvSpPr>
          <p:cNvPr id="2" name="Title 1"/>
          <p:cNvSpPr>
            <a:spLocks noGrp="1"/>
          </p:cNvSpPr>
          <p:nvPr>
            <p:ph type="ctrTitle"/>
          </p:nvPr>
        </p:nvSpPr>
        <p:spPr>
          <a:xfrm>
            <a:off x="685800" y="533401"/>
            <a:ext cx="7772400" cy="3581399"/>
          </a:xfrm>
        </p:spPr>
        <p:txBody>
          <a:bodyPr>
            <a:noAutofit/>
          </a:bodyPr>
          <a:lstStyle/>
          <a:p>
            <a:r>
              <a:rPr lang="en-US" sz="7200" dirty="0" smtClean="0">
                <a:solidFill>
                  <a:srgbClr val="FF0000"/>
                </a:solidFill>
                <a:latin typeface="Algerian" pitchFamily="82" charset="0"/>
              </a:rPr>
              <a:t>PAUL, THE PURPOSE DRIVEN PREACHER</a:t>
            </a:r>
            <a:endParaRPr lang="en-US" sz="7200"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A—APPEALED TO CAESAR</a:t>
            </a:r>
            <a:endParaRPr lang="en-US" dirty="0"/>
          </a:p>
        </p:txBody>
      </p:sp>
      <p:sp>
        <p:nvSpPr>
          <p:cNvPr id="3" name="Content Placeholder 2"/>
          <p:cNvSpPr>
            <a:spLocks noGrp="1"/>
          </p:cNvSpPr>
          <p:nvPr>
            <p:ph sz="quarter" idx="1"/>
          </p:nvPr>
        </p:nvSpPr>
        <p:spPr/>
        <p:txBody>
          <a:bodyPr>
            <a:normAutofit/>
          </a:bodyPr>
          <a:lstStyle/>
          <a:p>
            <a:r>
              <a:rPr lang="en-US" sz="4400" dirty="0" smtClean="0"/>
              <a:t>“The Lord stood near Paul and said,  “Take courage!  As you have testified about me in Jerusalem, so you must also testify in Rome.”  23:11.</a:t>
            </a:r>
            <a:endParaRPr lang="en-US" sz="4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U---UTTERLY UNAFRAID</a:t>
            </a:r>
            <a:endParaRPr lang="en-US" dirty="0"/>
          </a:p>
        </p:txBody>
      </p:sp>
      <p:sp>
        <p:nvSpPr>
          <p:cNvPr id="3" name="Content Placeholder 2"/>
          <p:cNvSpPr>
            <a:spLocks noGrp="1"/>
          </p:cNvSpPr>
          <p:nvPr>
            <p:ph sz="quarter" idx="1"/>
          </p:nvPr>
        </p:nvSpPr>
        <p:spPr/>
        <p:txBody>
          <a:bodyPr>
            <a:normAutofit/>
          </a:bodyPr>
          <a:lstStyle/>
          <a:p>
            <a:r>
              <a:rPr lang="en-US" sz="4400" dirty="0" smtClean="0"/>
              <a:t>“Paul… [was] handed over to a centurion named Julius…”  27:1</a:t>
            </a:r>
          </a:p>
          <a:p>
            <a:r>
              <a:rPr lang="en-US" sz="4400" dirty="0" smtClean="0"/>
              <a:t>Paul warned them, “Men, I can see that our voyage is going to be disastrous…” 27:10.</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U---UTTERLY UNAFRAID</a:t>
            </a:r>
            <a:endParaRPr lang="en-US" dirty="0"/>
          </a:p>
        </p:txBody>
      </p:sp>
      <p:sp>
        <p:nvSpPr>
          <p:cNvPr id="3" name="Content Placeholder 2"/>
          <p:cNvSpPr>
            <a:spLocks noGrp="1"/>
          </p:cNvSpPr>
          <p:nvPr>
            <p:ph sz="quarter" idx="1"/>
          </p:nvPr>
        </p:nvSpPr>
        <p:spPr/>
        <p:txBody>
          <a:bodyPr>
            <a:normAutofit/>
          </a:bodyPr>
          <a:lstStyle/>
          <a:p>
            <a:r>
              <a:rPr lang="en-US" sz="4400" dirty="0" smtClean="0"/>
              <a:t>“We gave up all hope of being saved.”  27:20.</a:t>
            </a:r>
          </a:p>
          <a:p>
            <a:r>
              <a:rPr lang="en-US" sz="4400" dirty="0" smtClean="0"/>
              <a:t>“Do not be afraid, Paul.”  An angel from God.  27:22.</a:t>
            </a:r>
          </a:p>
          <a:p>
            <a:r>
              <a:rPr lang="en-US" sz="4400" dirty="0" smtClean="0"/>
              <a:t>“Keep up your courage, men, for I have faith in God…”  27:25.</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U---UTTERLY UNAFRAID</a:t>
            </a:r>
            <a:endParaRPr lang="en-US" dirty="0"/>
          </a:p>
        </p:txBody>
      </p:sp>
      <p:sp>
        <p:nvSpPr>
          <p:cNvPr id="3" name="Content Placeholder 2"/>
          <p:cNvSpPr>
            <a:spLocks noGrp="1"/>
          </p:cNvSpPr>
          <p:nvPr>
            <p:ph sz="quarter" idx="1"/>
          </p:nvPr>
        </p:nvSpPr>
        <p:spPr/>
        <p:txBody>
          <a:bodyPr>
            <a:normAutofit/>
          </a:bodyPr>
          <a:lstStyle/>
          <a:p>
            <a:r>
              <a:rPr lang="en-US" sz="4400" dirty="0" smtClean="0"/>
              <a:t>“The soldiers planned to kill the prisoners…but…”  27:42-43.</a:t>
            </a:r>
          </a:p>
          <a:p>
            <a:r>
              <a:rPr lang="en-US" sz="4400" dirty="0" smtClean="0"/>
              <a:t>“A viper … </a:t>
            </a:r>
            <a:r>
              <a:rPr lang="en-US" sz="4400" dirty="0"/>
              <a:t>f</a:t>
            </a:r>
            <a:r>
              <a:rPr lang="en-US" sz="4400" dirty="0" smtClean="0"/>
              <a:t>astened itself on his hand…but…”   28:3.</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L---LOVED THE LOST</a:t>
            </a:r>
            <a:endParaRPr lang="en-US" dirty="0"/>
          </a:p>
        </p:txBody>
      </p:sp>
      <p:sp>
        <p:nvSpPr>
          <p:cNvPr id="3" name="Content Placeholder 2"/>
          <p:cNvSpPr>
            <a:spLocks noGrp="1"/>
          </p:cNvSpPr>
          <p:nvPr>
            <p:ph sz="quarter" idx="1"/>
          </p:nvPr>
        </p:nvSpPr>
        <p:spPr/>
        <p:txBody>
          <a:bodyPr/>
          <a:lstStyle/>
          <a:p>
            <a:r>
              <a:rPr lang="en-US" sz="4400" dirty="0" smtClean="0"/>
              <a:t>“For this reason I have asked to see you and talk with you.  It is because of the hope of Israel that I am bound with this chain.”  28:20</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L---LOVED THE LOST</a:t>
            </a:r>
            <a:endParaRPr lang="en-US" dirty="0"/>
          </a:p>
        </p:txBody>
      </p:sp>
      <p:sp>
        <p:nvSpPr>
          <p:cNvPr id="3" name="Content Placeholder 2"/>
          <p:cNvSpPr>
            <a:spLocks noGrp="1"/>
          </p:cNvSpPr>
          <p:nvPr>
            <p:ph sz="quarter" idx="1"/>
          </p:nvPr>
        </p:nvSpPr>
        <p:spPr/>
        <p:txBody>
          <a:bodyPr>
            <a:normAutofit/>
          </a:bodyPr>
          <a:lstStyle/>
          <a:p>
            <a:r>
              <a:rPr lang="en-US" sz="4000" dirty="0" smtClean="0"/>
              <a:t>“From morning till evening he explained and declared to them the kingdom of God and tried to convince them about Jesus from the Law of Moses and from the Prophets.”  28:23.</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L---LOVED THE LOST</a:t>
            </a:r>
            <a:endParaRPr lang="en-US" dirty="0"/>
          </a:p>
        </p:txBody>
      </p:sp>
      <p:sp>
        <p:nvSpPr>
          <p:cNvPr id="3" name="Content Placeholder 2"/>
          <p:cNvSpPr>
            <a:spLocks noGrp="1"/>
          </p:cNvSpPr>
          <p:nvPr>
            <p:ph sz="quarter" idx="1"/>
          </p:nvPr>
        </p:nvSpPr>
        <p:spPr/>
        <p:txBody>
          <a:bodyPr/>
          <a:lstStyle/>
          <a:p>
            <a:r>
              <a:rPr lang="en-US" sz="4400" dirty="0" smtClean="0"/>
              <a:t>“For this people’s heart has become calloused; they hardly hear with their ears, and they have closed their eyes.”  28:27  </a:t>
            </a:r>
            <a:r>
              <a:rPr lang="en-US" sz="3200" dirty="0" smtClean="0"/>
              <a:t>(from Isaiah 6:9-10, these are the most quoted verses in the Bible—7 times!).</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L---LOVED THE LOST</a:t>
            </a:r>
            <a:endParaRPr lang="en-US" dirty="0"/>
          </a:p>
        </p:txBody>
      </p:sp>
      <p:sp>
        <p:nvSpPr>
          <p:cNvPr id="3" name="Content Placeholder 2"/>
          <p:cNvSpPr>
            <a:spLocks noGrp="1"/>
          </p:cNvSpPr>
          <p:nvPr>
            <p:ph sz="quarter" idx="1"/>
          </p:nvPr>
        </p:nvSpPr>
        <p:spPr/>
        <p:txBody>
          <a:bodyPr>
            <a:normAutofit/>
          </a:bodyPr>
          <a:lstStyle/>
          <a:p>
            <a:r>
              <a:rPr lang="en-US" sz="4400" dirty="0" smtClean="0"/>
              <a:t>“Therefore I want you to know that God’s salvation has been sent to the Gentiles, and they will listen!”  28:28</a:t>
            </a:r>
            <a:endParaRPr lang="en-US"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L---LOVED THE LOST</a:t>
            </a:r>
            <a:endParaRPr lang="en-US" dirty="0"/>
          </a:p>
        </p:txBody>
      </p:sp>
      <p:sp>
        <p:nvSpPr>
          <p:cNvPr id="3" name="Content Placeholder 2"/>
          <p:cNvSpPr>
            <a:spLocks noGrp="1"/>
          </p:cNvSpPr>
          <p:nvPr>
            <p:ph sz="quarter" idx="1"/>
          </p:nvPr>
        </p:nvSpPr>
        <p:spPr/>
        <p:txBody>
          <a:bodyPr>
            <a:normAutofit/>
          </a:bodyPr>
          <a:lstStyle/>
          <a:p>
            <a:r>
              <a:rPr lang="en-US" sz="4400" dirty="0" smtClean="0"/>
              <a:t>“Boldly and without hindrance he preached the kingdom of God and taught about the Lord Jesus Christ.”  28:31 (for 2 whole years!).</a:t>
            </a:r>
            <a:endParaRPr lang="en-US" sz="4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1:13-14 (Prison epistle)</a:t>
            </a:r>
            <a:endParaRPr lang="en-US" dirty="0"/>
          </a:p>
        </p:txBody>
      </p:sp>
      <p:sp>
        <p:nvSpPr>
          <p:cNvPr id="3" name="Content Placeholder 2"/>
          <p:cNvSpPr>
            <a:spLocks noGrp="1"/>
          </p:cNvSpPr>
          <p:nvPr>
            <p:ph sz="quarter" idx="1"/>
          </p:nvPr>
        </p:nvSpPr>
        <p:spPr/>
        <p:txBody>
          <a:bodyPr>
            <a:normAutofit/>
          </a:bodyPr>
          <a:lstStyle/>
          <a:p>
            <a:r>
              <a:rPr lang="en-US" sz="4000" dirty="0" smtClean="0"/>
              <a:t>“It has become clear throughout the whole palace guard and to everyone else that I am in chains for Christ. Because of my chains, most of the brothers in the Lord have been encouraged to speak the word of God more courageously and fearlessly.”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25:1-12</a:t>
            </a:r>
            <a:endParaRPr lang="en-US" dirty="0"/>
          </a:p>
        </p:txBody>
      </p:sp>
      <p:sp>
        <p:nvSpPr>
          <p:cNvPr id="3" name="Content Placeholder 2"/>
          <p:cNvSpPr>
            <a:spLocks noGrp="1"/>
          </p:cNvSpPr>
          <p:nvPr>
            <p:ph sz="quarter" idx="1"/>
          </p:nvPr>
        </p:nvSpPr>
        <p:spPr/>
        <p:txBody>
          <a:bodyPr>
            <a:normAutofit/>
          </a:bodyPr>
          <a:lstStyle/>
          <a:p>
            <a:r>
              <a:rPr lang="en-US" sz="4400" dirty="0" smtClean="0"/>
              <a:t>“I appeal to Caesar!”  25:11</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 4:22</a:t>
            </a:r>
            <a:endParaRPr lang="en-US" dirty="0"/>
          </a:p>
        </p:txBody>
      </p:sp>
      <p:sp>
        <p:nvSpPr>
          <p:cNvPr id="3" name="Content Placeholder 2"/>
          <p:cNvSpPr>
            <a:spLocks noGrp="1"/>
          </p:cNvSpPr>
          <p:nvPr>
            <p:ph sz="quarter" idx="1"/>
          </p:nvPr>
        </p:nvSpPr>
        <p:spPr/>
        <p:txBody>
          <a:bodyPr>
            <a:normAutofit/>
          </a:bodyPr>
          <a:lstStyle/>
          <a:p>
            <a:r>
              <a:rPr lang="en-US" sz="4400" dirty="0" smtClean="0"/>
              <a:t>“All the saints send you greetings, especially those who belong to Caesar’s household.”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solidFill>
                  <a:srgbClr val="FF0000"/>
                </a:solidFill>
                <a:latin typeface="Algerian" pitchFamily="82" charset="0"/>
              </a:rPr>
              <a:t>P-A-U-L</a:t>
            </a:r>
            <a:endParaRPr lang="en-US" sz="8000" dirty="0">
              <a:solidFill>
                <a:srgbClr val="FF0000"/>
              </a:solidFill>
              <a:latin typeface="Algerian" pitchFamily="82" charset="0"/>
            </a:endParaRPr>
          </a:p>
        </p:txBody>
      </p:sp>
      <p:sp>
        <p:nvSpPr>
          <p:cNvPr id="3" name="Content Placeholder 2"/>
          <p:cNvSpPr>
            <a:spLocks noGrp="1"/>
          </p:cNvSpPr>
          <p:nvPr>
            <p:ph sz="quarter" idx="1"/>
          </p:nvPr>
        </p:nvSpPr>
        <p:spPr/>
        <p:txBody>
          <a:bodyPr/>
          <a:lstStyle/>
          <a:p>
            <a:r>
              <a:rPr lang="en-US" sz="4400" dirty="0" smtClean="0">
                <a:solidFill>
                  <a:srgbClr val="FF0000"/>
                </a:solidFill>
              </a:rPr>
              <a:t>P</a:t>
            </a:r>
            <a:r>
              <a:rPr lang="en-US" sz="4400" dirty="0" smtClean="0"/>
              <a:t>—Purpose driven preacher.</a:t>
            </a:r>
          </a:p>
          <a:p>
            <a:r>
              <a:rPr lang="en-US" sz="4400" dirty="0" smtClean="0">
                <a:solidFill>
                  <a:srgbClr val="FF0000"/>
                </a:solidFill>
              </a:rPr>
              <a:t>A</a:t>
            </a:r>
            <a:r>
              <a:rPr lang="en-US" sz="4400" dirty="0" smtClean="0"/>
              <a:t>—Appealed to Caesar.</a:t>
            </a:r>
          </a:p>
          <a:p>
            <a:r>
              <a:rPr lang="en-US" sz="4400" dirty="0" smtClean="0">
                <a:solidFill>
                  <a:srgbClr val="FF0000"/>
                </a:solidFill>
              </a:rPr>
              <a:t>U</a:t>
            </a:r>
            <a:r>
              <a:rPr lang="en-US" sz="4400" dirty="0" smtClean="0"/>
              <a:t>—Utterly Unafraid.</a:t>
            </a:r>
          </a:p>
          <a:p>
            <a:r>
              <a:rPr lang="en-US" sz="4400" dirty="0" smtClean="0">
                <a:solidFill>
                  <a:srgbClr val="FF0000"/>
                </a:solidFill>
              </a:rPr>
              <a:t>L</a:t>
            </a:r>
            <a:r>
              <a:rPr lang="en-US" sz="4400" dirty="0" smtClean="0"/>
              <a:t>----Loved the Lost.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H. Spurgeon</a:t>
            </a:r>
            <a:endParaRPr lang="en-US" dirty="0"/>
          </a:p>
        </p:txBody>
      </p:sp>
      <p:sp>
        <p:nvSpPr>
          <p:cNvPr id="3" name="Content Placeholder 2"/>
          <p:cNvSpPr>
            <a:spLocks noGrp="1"/>
          </p:cNvSpPr>
          <p:nvPr>
            <p:ph sz="quarter" idx="1"/>
          </p:nvPr>
        </p:nvSpPr>
        <p:spPr/>
        <p:txBody>
          <a:bodyPr>
            <a:normAutofit/>
          </a:bodyPr>
          <a:lstStyle/>
          <a:p>
            <a:r>
              <a:rPr lang="en-US" sz="4400" dirty="0" smtClean="0"/>
              <a:t>“What was begun with so much heroism ought to be continued with ardent zeal, since we are assured that the same Lord is mighty still to carry on His heavenly designs.”</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457200" y="457200"/>
            <a:ext cx="8229600" cy="5550091"/>
          </a:xfrm>
        </p:spPr>
        <p:txBody>
          <a:bodyPr>
            <a:normAutofit/>
          </a:bodyPr>
          <a:lstStyle/>
          <a:p>
            <a:r>
              <a:rPr lang="en-US" sz="4400" dirty="0" smtClean="0"/>
              <a:t>THE ROMAN ROAD</a:t>
            </a:r>
          </a:p>
          <a:p>
            <a:r>
              <a:rPr lang="en-US" sz="4400" dirty="0" smtClean="0"/>
              <a:t>Romans 3:23— “For all have sinned and fall short of the glory of God.”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normAutofit/>
          </a:bodyPr>
          <a:lstStyle/>
          <a:p>
            <a:r>
              <a:rPr lang="en-US" sz="4400" dirty="0" smtClean="0"/>
              <a:t>Romans 5:8– “While we were still sinners, Christ died for us.”</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normAutofit/>
          </a:bodyPr>
          <a:lstStyle/>
          <a:p>
            <a:r>
              <a:rPr lang="en-US" sz="4400" dirty="0" smtClean="0"/>
              <a:t>Romans 6:23– “For the wages of sin is death, but the gift of God is eternal life in Christ Jesus our Lord.”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457200" y="533401"/>
            <a:ext cx="8229600" cy="5181600"/>
          </a:xfrm>
        </p:spPr>
        <p:txBody>
          <a:bodyPr>
            <a:noAutofit/>
          </a:bodyPr>
          <a:lstStyle/>
          <a:p>
            <a:r>
              <a:rPr lang="en-US" sz="4400" dirty="0" smtClean="0"/>
              <a:t>Romans 10:9-10--- “That if you </a:t>
            </a:r>
            <a:r>
              <a:rPr lang="en-US" sz="4400" dirty="0" smtClean="0">
                <a:solidFill>
                  <a:srgbClr val="FF0000"/>
                </a:solidFill>
              </a:rPr>
              <a:t>confess</a:t>
            </a:r>
            <a:r>
              <a:rPr lang="en-US" sz="4400" dirty="0" smtClean="0"/>
              <a:t> with your mouth, “Jesus is Lord,” and </a:t>
            </a:r>
            <a:r>
              <a:rPr lang="en-US" sz="4400" dirty="0" smtClean="0">
                <a:solidFill>
                  <a:srgbClr val="FF0000"/>
                </a:solidFill>
              </a:rPr>
              <a:t>believe</a:t>
            </a:r>
            <a:r>
              <a:rPr lang="en-US" sz="4400" dirty="0" smtClean="0"/>
              <a:t> in your heart that God raised him from the dead, you will be saved. For it is with your heart that you believe and are justified, and it is with your mouth that you confess and are saved.”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457200" y="838200"/>
            <a:ext cx="8229600" cy="5169091"/>
          </a:xfrm>
        </p:spPr>
        <p:txBody>
          <a:bodyPr>
            <a:normAutofit/>
          </a:bodyPr>
          <a:lstStyle/>
          <a:p>
            <a:r>
              <a:rPr lang="en-US" sz="4400" dirty="0" smtClean="0"/>
              <a:t>Romans 10:13--- “Everyone who calls on the name of the Lord will be saved.”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a:t>
            </a:r>
            <a:r>
              <a:rPr lang="en-US" sz="4400" dirty="0" smtClean="0">
                <a:solidFill>
                  <a:srgbClr val="FF0000"/>
                </a:solidFill>
              </a:rPr>
              <a:t>Now</a:t>
            </a:r>
            <a:r>
              <a:rPr lang="en-US" sz="4400" dirty="0" smtClean="0"/>
              <a:t> is the time of God’s favor, </a:t>
            </a:r>
            <a:r>
              <a:rPr lang="en-US" sz="4400" dirty="0" smtClean="0">
                <a:solidFill>
                  <a:srgbClr val="FF0000"/>
                </a:solidFill>
              </a:rPr>
              <a:t>now</a:t>
            </a:r>
            <a:r>
              <a:rPr lang="en-US" sz="4400" dirty="0" smtClean="0"/>
              <a:t> is the day of salvation.”</a:t>
            </a:r>
            <a:endParaRPr lang="en-US" sz="4400" dirty="0"/>
          </a:p>
        </p:txBody>
      </p:sp>
      <p:sp>
        <p:nvSpPr>
          <p:cNvPr id="3" name="Title 2"/>
          <p:cNvSpPr>
            <a:spLocks noGrp="1"/>
          </p:cNvSpPr>
          <p:nvPr>
            <p:ph type="title"/>
          </p:nvPr>
        </p:nvSpPr>
        <p:spPr/>
        <p:txBody>
          <a:bodyPr/>
          <a:lstStyle/>
          <a:p>
            <a:r>
              <a:rPr lang="en-US" dirty="0" smtClean="0"/>
              <a:t>2 Cor. 6:2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solidFill>
                  <a:srgbClr val="FF0000"/>
                </a:solidFill>
                <a:latin typeface="Algerian" pitchFamily="82" charset="0"/>
              </a:rPr>
              <a:t>P-A-U-L</a:t>
            </a:r>
            <a:endParaRPr lang="en-US" sz="8000" dirty="0">
              <a:solidFill>
                <a:srgbClr val="FF0000"/>
              </a:solidFill>
              <a:latin typeface="Algerian" pitchFamily="82" charset="0"/>
            </a:endParaRPr>
          </a:p>
        </p:txBody>
      </p:sp>
      <p:sp>
        <p:nvSpPr>
          <p:cNvPr id="3" name="Content Placeholder 2"/>
          <p:cNvSpPr>
            <a:spLocks noGrp="1"/>
          </p:cNvSpPr>
          <p:nvPr>
            <p:ph sz="quarter" idx="1"/>
          </p:nvPr>
        </p:nvSpPr>
        <p:spPr/>
        <p:txBody>
          <a:bodyPr/>
          <a:lstStyle/>
          <a:p>
            <a:r>
              <a:rPr lang="en-US" sz="4400" dirty="0" smtClean="0">
                <a:solidFill>
                  <a:srgbClr val="FF0000"/>
                </a:solidFill>
              </a:rPr>
              <a:t>P</a:t>
            </a:r>
            <a:r>
              <a:rPr lang="en-US" sz="4400" dirty="0" smtClean="0"/>
              <a:t>—Purpose driven preacher.</a:t>
            </a:r>
          </a:p>
          <a:p>
            <a:r>
              <a:rPr lang="en-US" sz="4400" dirty="0" smtClean="0">
                <a:solidFill>
                  <a:srgbClr val="FF0000"/>
                </a:solidFill>
              </a:rPr>
              <a:t>A</a:t>
            </a:r>
            <a:endParaRPr lang="en-US" sz="4400" dirty="0" smtClean="0"/>
          </a:p>
          <a:p>
            <a:r>
              <a:rPr lang="en-US" sz="4400" dirty="0">
                <a:solidFill>
                  <a:srgbClr val="FF0000"/>
                </a:solidFill>
              </a:rPr>
              <a:t>U</a:t>
            </a:r>
            <a:endParaRPr lang="en-US" sz="4400" dirty="0" smtClean="0"/>
          </a:p>
          <a:p>
            <a:r>
              <a:rPr lang="en-US" sz="4400" dirty="0" smtClean="0">
                <a:solidFill>
                  <a:srgbClr val="FF0000"/>
                </a:solidFill>
              </a:rPr>
              <a:t>L</a:t>
            </a:r>
            <a:endParaRPr lang="en-US" sz="4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 PURPOSE DRIVEN PREACHER</a:t>
            </a:r>
            <a:endParaRPr lang="en-US" dirty="0"/>
          </a:p>
        </p:txBody>
      </p:sp>
      <p:sp>
        <p:nvSpPr>
          <p:cNvPr id="3" name="Content Placeholder 2"/>
          <p:cNvSpPr>
            <a:spLocks noGrp="1"/>
          </p:cNvSpPr>
          <p:nvPr>
            <p:ph sz="quarter" idx="1"/>
          </p:nvPr>
        </p:nvSpPr>
        <p:spPr/>
        <p:txBody>
          <a:bodyPr>
            <a:normAutofit/>
          </a:bodyPr>
          <a:lstStyle/>
          <a:p>
            <a:r>
              <a:rPr lang="en-US" sz="4400" dirty="0" smtClean="0"/>
              <a:t>Paul was driven.  He would not be silenced.</a:t>
            </a:r>
          </a:p>
          <a:p>
            <a:r>
              <a:rPr lang="en-US" sz="4400" dirty="0" smtClean="0"/>
              <a:t>“All tyranny needs to gain a foothold is for men of good conscience to remain silent.”  Thomas Jefferson</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P---PURPOSE DRIVEN PREACHER</a:t>
            </a:r>
            <a:endParaRPr lang="en-US" dirty="0"/>
          </a:p>
        </p:txBody>
      </p:sp>
      <p:sp>
        <p:nvSpPr>
          <p:cNvPr id="3" name="Content Placeholder 2"/>
          <p:cNvSpPr>
            <a:spLocks noGrp="1"/>
          </p:cNvSpPr>
          <p:nvPr>
            <p:ph sz="quarter" idx="1"/>
          </p:nvPr>
        </p:nvSpPr>
        <p:spPr/>
        <p:txBody>
          <a:bodyPr>
            <a:noAutofit/>
          </a:bodyPr>
          <a:lstStyle/>
          <a:p>
            <a:r>
              <a:rPr lang="en-US" sz="4000" dirty="0" smtClean="0"/>
              <a:t>“I saw a light from heaven.”  26:13.</a:t>
            </a:r>
          </a:p>
          <a:p>
            <a:r>
              <a:rPr lang="en-US" sz="4000" dirty="0" smtClean="0"/>
              <a:t>“I heard a voice…”  26:14.</a:t>
            </a:r>
          </a:p>
          <a:p>
            <a:r>
              <a:rPr lang="en-US" sz="4000" dirty="0" smtClean="0"/>
              <a:t>“I was not disobedient to the vision from heaven.”  26:19.</a:t>
            </a:r>
          </a:p>
          <a:p>
            <a:r>
              <a:rPr lang="en-US" sz="4000" dirty="0" smtClean="0"/>
              <a:t>“I have had God’s help to this very day, and so I stand here and testify to small and great alike…”   26:22.</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P---PURPOSE DRIVEN PREACHER</a:t>
            </a:r>
            <a:endParaRPr lang="en-US" dirty="0"/>
          </a:p>
        </p:txBody>
      </p:sp>
      <p:sp>
        <p:nvSpPr>
          <p:cNvPr id="3" name="Content Placeholder 2"/>
          <p:cNvSpPr>
            <a:spLocks noGrp="1"/>
          </p:cNvSpPr>
          <p:nvPr>
            <p:ph sz="quarter" idx="1"/>
          </p:nvPr>
        </p:nvSpPr>
        <p:spPr/>
        <p:txBody>
          <a:bodyPr/>
          <a:lstStyle/>
          <a:p>
            <a:r>
              <a:rPr lang="en-US" sz="4400" dirty="0" smtClean="0"/>
              <a:t>“I preached that they should </a:t>
            </a:r>
            <a:r>
              <a:rPr lang="en-US" sz="4400" dirty="0" smtClean="0">
                <a:solidFill>
                  <a:srgbClr val="FF0000"/>
                </a:solidFill>
              </a:rPr>
              <a:t>repent</a:t>
            </a:r>
            <a:r>
              <a:rPr lang="en-US" sz="4400" dirty="0" smtClean="0"/>
              <a:t> and </a:t>
            </a:r>
            <a:r>
              <a:rPr lang="en-US" sz="4400" dirty="0" smtClean="0">
                <a:solidFill>
                  <a:srgbClr val="FF0000"/>
                </a:solidFill>
              </a:rPr>
              <a:t>turn</a:t>
            </a:r>
            <a:r>
              <a:rPr lang="en-US" sz="4400" dirty="0" smtClean="0"/>
              <a:t> </a:t>
            </a:r>
            <a:r>
              <a:rPr lang="en-US" sz="4400" dirty="0" smtClean="0">
                <a:solidFill>
                  <a:srgbClr val="FF0000"/>
                </a:solidFill>
              </a:rPr>
              <a:t>to God </a:t>
            </a:r>
            <a:r>
              <a:rPr lang="en-US" sz="4400" dirty="0" smtClean="0"/>
              <a:t>and prove their </a:t>
            </a:r>
            <a:r>
              <a:rPr lang="en-US" sz="4400" dirty="0"/>
              <a:t>r</a:t>
            </a:r>
            <a:r>
              <a:rPr lang="en-US" sz="4400" dirty="0" smtClean="0"/>
              <a:t>epentance by their deeds.”  26:20</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P---PURPOSE DRIVEN PREACHER</a:t>
            </a:r>
            <a:endParaRPr lang="en-US" dirty="0"/>
          </a:p>
        </p:txBody>
      </p:sp>
      <p:sp>
        <p:nvSpPr>
          <p:cNvPr id="3" name="Content Placeholder 2"/>
          <p:cNvSpPr>
            <a:spLocks noGrp="1"/>
          </p:cNvSpPr>
          <p:nvPr>
            <p:ph sz="quarter" idx="1"/>
          </p:nvPr>
        </p:nvSpPr>
        <p:spPr/>
        <p:txBody>
          <a:bodyPr>
            <a:normAutofit/>
          </a:bodyPr>
          <a:lstStyle/>
          <a:p>
            <a:r>
              <a:rPr lang="en-US" sz="4400" dirty="0" smtClean="0"/>
              <a:t>King Agrippa---“Do you think that in such a short time you can persuade me to be a Christian?”  26:28.</a:t>
            </a:r>
            <a:endParaRPr lang="en-US"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A—APPEALED TO CAESAR</a:t>
            </a:r>
            <a:endParaRPr lang="en-US" dirty="0"/>
          </a:p>
        </p:txBody>
      </p:sp>
      <p:sp>
        <p:nvSpPr>
          <p:cNvPr id="3" name="Content Placeholder 2"/>
          <p:cNvSpPr>
            <a:spLocks noGrp="1"/>
          </p:cNvSpPr>
          <p:nvPr>
            <p:ph sz="quarter" idx="1"/>
          </p:nvPr>
        </p:nvSpPr>
        <p:spPr/>
        <p:txBody>
          <a:bodyPr/>
          <a:lstStyle/>
          <a:p>
            <a:r>
              <a:rPr lang="en-US" sz="4400" dirty="0" smtClean="0"/>
              <a:t>“I appeal to Caesar!”– His right as a Roman citizen.  25:11</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A—APPEALED TO CAESAR</a:t>
            </a:r>
            <a:endParaRPr lang="en-US" dirty="0"/>
          </a:p>
        </p:txBody>
      </p:sp>
      <p:sp>
        <p:nvSpPr>
          <p:cNvPr id="3" name="Content Placeholder 2"/>
          <p:cNvSpPr>
            <a:spLocks noGrp="1"/>
          </p:cNvSpPr>
          <p:nvPr>
            <p:ph sz="quarter" idx="1"/>
          </p:nvPr>
        </p:nvSpPr>
        <p:spPr/>
        <p:txBody>
          <a:bodyPr>
            <a:normAutofit/>
          </a:bodyPr>
          <a:lstStyle/>
          <a:p>
            <a:r>
              <a:rPr lang="en-US" sz="4400" dirty="0" smtClean="0"/>
              <a:t>King Agrippa said to Festus,  “This man could have been set free if he had not appealed to Caesar.”   26:32.</a:t>
            </a:r>
            <a:endParaRPr lang="en-US"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1693</TotalTime>
  <Words>841</Words>
  <Application>Microsoft Office PowerPoint</Application>
  <PresentationFormat>On-screen Show (4:3)</PresentationFormat>
  <Paragraphs>67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PAUL, THE PURPOSE DRIVEN PREACHER</vt:lpstr>
      <vt:lpstr>ACTS 25:1-12</vt:lpstr>
      <vt:lpstr>P-A-U-L</vt:lpstr>
      <vt:lpstr>P--- PURPOSE DRIVEN PREACHER</vt:lpstr>
      <vt:lpstr>P---PURPOSE DRIVEN PREACHER</vt:lpstr>
      <vt:lpstr>P---PURPOSE DRIVEN PREACHER</vt:lpstr>
      <vt:lpstr>P---PURPOSE DRIVEN PREACHER</vt:lpstr>
      <vt:lpstr>A—APPEALED TO CAESAR</vt:lpstr>
      <vt:lpstr>A—APPEALED TO CAESAR</vt:lpstr>
      <vt:lpstr>A—APPEALED TO CAESAR</vt:lpstr>
      <vt:lpstr>U---UTTERLY UNAFRAID</vt:lpstr>
      <vt:lpstr>U---UTTERLY UNAFRAID</vt:lpstr>
      <vt:lpstr>U---UTTERLY UNAFRAID</vt:lpstr>
      <vt:lpstr>L---LOVED THE LOST</vt:lpstr>
      <vt:lpstr>L---LOVED THE LOST</vt:lpstr>
      <vt:lpstr>L---LOVED THE LOST</vt:lpstr>
      <vt:lpstr>L---LOVED THE LOST</vt:lpstr>
      <vt:lpstr>L---LOVED THE LOST</vt:lpstr>
      <vt:lpstr>Philippians 1:13-14 (Prison epistle)</vt:lpstr>
      <vt:lpstr>Phil. 4:22</vt:lpstr>
      <vt:lpstr>P-A-U-L</vt:lpstr>
      <vt:lpstr>Charles H. Spurgeon</vt:lpstr>
      <vt:lpstr>PowerPoint Presentation</vt:lpstr>
      <vt:lpstr>PowerPoint Presentation</vt:lpstr>
      <vt:lpstr>PowerPoint Presentation</vt:lpstr>
      <vt:lpstr>PowerPoint Presentation</vt:lpstr>
      <vt:lpstr>PowerPoint Presentation</vt:lpstr>
      <vt:lpstr>2 Cor. 6:2</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 THE PURPOSE DRIVEN PREACHER</dc:title>
  <dc:creator>PastorSteve</dc:creator>
  <cp:lastModifiedBy>SoundBooth</cp:lastModifiedBy>
  <cp:revision>5</cp:revision>
  <dcterms:created xsi:type="dcterms:W3CDTF">2018-12-05T15:08:04Z</dcterms:created>
  <dcterms:modified xsi:type="dcterms:W3CDTF">2018-12-09T13:15:01Z</dcterms:modified>
</cp:coreProperties>
</file>