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63" r:id="rId4"/>
    <p:sldId id="264" r:id="rId5"/>
    <p:sldId id="265" r:id="rId6"/>
    <p:sldId id="257" r:id="rId7"/>
    <p:sldId id="259" r:id="rId8"/>
    <p:sldId id="260" r:id="rId9"/>
    <p:sldId id="261" r:id="rId10"/>
    <p:sldId id="270" r:id="rId11"/>
    <p:sldId id="269" r:id="rId12"/>
    <p:sldId id="272" r:id="rId13"/>
    <p:sldId id="275" r:id="rId14"/>
    <p:sldId id="274" r:id="rId15"/>
    <p:sldId id="273" r:id="rId16"/>
    <p:sldId id="268" r:id="rId17"/>
    <p:sldId id="266" r:id="rId18"/>
    <p:sldId id="267" r:id="rId19"/>
    <p:sldId id="262" r:id="rId20"/>
    <p:sldId id="271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4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BEFD-2DC3-4F04-8245-EA0760B3576B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D3D06-F5A8-42BA-B8C5-C77D120AEA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BEFD-2DC3-4F04-8245-EA0760B3576B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D3D06-F5A8-42BA-B8C5-C77D120AE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BEFD-2DC3-4F04-8245-EA0760B3576B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D3D06-F5A8-42BA-B8C5-C77D120AE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BEFD-2DC3-4F04-8245-EA0760B3576B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D3D06-F5A8-42BA-B8C5-C77D120AE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BEFD-2DC3-4F04-8245-EA0760B3576B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2BD3D06-F5A8-42BA-B8C5-C77D120AE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BEFD-2DC3-4F04-8245-EA0760B3576B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D3D06-F5A8-42BA-B8C5-C77D120AE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BEFD-2DC3-4F04-8245-EA0760B3576B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D3D06-F5A8-42BA-B8C5-C77D120AE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BEFD-2DC3-4F04-8245-EA0760B3576B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D3D06-F5A8-42BA-B8C5-C77D120AE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BEFD-2DC3-4F04-8245-EA0760B3576B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D3D06-F5A8-42BA-B8C5-C77D120AE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BEFD-2DC3-4F04-8245-EA0760B3576B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D3D06-F5A8-42BA-B8C5-C77D120AE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BEFD-2DC3-4F04-8245-EA0760B3576B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D3D06-F5A8-42BA-B8C5-C77D120AE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C8ABEFD-2DC3-4F04-8245-EA0760B3576B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2BD3D06-F5A8-42BA-B8C5-C77D120AE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42672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Algerian" pitchFamily="82" charset="0"/>
              </a:rPr>
              <a:t>WHEREVER</a:t>
            </a:r>
            <a:br>
              <a:rPr lang="en-US" sz="9600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sz="9600" dirty="0" smtClean="0">
                <a:solidFill>
                  <a:srgbClr val="FF0000"/>
                </a:solidFill>
                <a:latin typeface="Algerian" pitchFamily="82" charset="0"/>
              </a:rPr>
              <a:t> HE LEADS-</a:t>
            </a:r>
            <a:br>
              <a:rPr lang="en-US" sz="9600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sz="9600" dirty="0" smtClean="0">
                <a:solidFill>
                  <a:srgbClr val="FF0000"/>
                </a:solidFill>
                <a:latin typeface="Algerian" pitchFamily="82" charset="0"/>
              </a:rPr>
              <a:t> I’LL GO</a:t>
            </a:r>
            <a:endParaRPr lang="en-US" sz="96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57800"/>
            <a:ext cx="6400800" cy="9144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ACTS 13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4.  </a:t>
            </a:r>
            <a:r>
              <a:rPr lang="en-US" sz="5400" dirty="0" smtClean="0">
                <a:solidFill>
                  <a:srgbClr val="FF0000"/>
                </a:solidFill>
              </a:rPr>
              <a:t>D</a:t>
            </a:r>
            <a:r>
              <a:rPr lang="en-US" sz="5400" dirty="0" smtClean="0">
                <a:solidFill>
                  <a:schemeClr val="bg1"/>
                </a:solidFill>
              </a:rPr>
              <a:t>ISCIPLE-MAKING  (14-41).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64236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THREE PART SERMON.</a:t>
            </a:r>
          </a:p>
          <a:p>
            <a:r>
              <a:rPr lang="en-US" sz="4400" dirty="0" smtClean="0"/>
              <a:t>1.  PREPARATION</a:t>
            </a:r>
          </a:p>
          <a:p>
            <a:r>
              <a:rPr lang="en-US" sz="4400" dirty="0" smtClean="0"/>
              <a:t>2.  DECLARATION</a:t>
            </a:r>
          </a:p>
          <a:p>
            <a:r>
              <a:rPr lang="en-US" sz="4400" dirty="0" smtClean="0"/>
              <a:t>3.  INVITATION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4.  </a:t>
            </a:r>
            <a:r>
              <a:rPr lang="en-US" sz="4000" dirty="0" smtClean="0">
                <a:solidFill>
                  <a:srgbClr val="FF0000"/>
                </a:solidFill>
              </a:rPr>
              <a:t>D</a:t>
            </a:r>
            <a:r>
              <a:rPr lang="en-US" sz="4000" dirty="0" smtClean="0">
                <a:solidFill>
                  <a:schemeClr val="bg1"/>
                </a:solidFill>
              </a:rPr>
              <a:t>ISCIPLE-MAKING  (14-41).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6156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PREPARATION</a:t>
            </a:r>
            <a:r>
              <a:rPr lang="en-US" sz="3200" dirty="0" smtClean="0"/>
              <a:t>:  HE RECOUNTS ISRAEL’S HISTORY  (16-25).</a:t>
            </a:r>
          </a:p>
          <a:p>
            <a:r>
              <a:rPr lang="en-US" sz="3200" dirty="0" smtClean="0"/>
              <a:t>PATRIARCHS</a:t>
            </a:r>
          </a:p>
          <a:p>
            <a:r>
              <a:rPr lang="en-US" sz="3200" dirty="0" smtClean="0"/>
              <a:t>EGYPT</a:t>
            </a:r>
          </a:p>
          <a:p>
            <a:r>
              <a:rPr lang="en-US" sz="3200" dirty="0" smtClean="0"/>
              <a:t>40 YEARS IN WILDERNESS</a:t>
            </a:r>
          </a:p>
          <a:p>
            <a:r>
              <a:rPr lang="en-US" sz="3200" dirty="0" smtClean="0"/>
              <a:t>CONQUER  7 NATIONS OF CANAAN</a:t>
            </a:r>
          </a:p>
          <a:p>
            <a:r>
              <a:rPr lang="en-US" sz="3200" dirty="0" smtClean="0"/>
              <a:t>JUDGES</a:t>
            </a:r>
          </a:p>
          <a:p>
            <a:r>
              <a:rPr lang="en-US" sz="3200" dirty="0" smtClean="0"/>
              <a:t>KINGS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4.  </a:t>
            </a:r>
            <a:r>
              <a:rPr lang="en-US" sz="4000" dirty="0" smtClean="0">
                <a:solidFill>
                  <a:srgbClr val="FF0000"/>
                </a:solidFill>
              </a:rPr>
              <a:t>D</a:t>
            </a:r>
            <a:r>
              <a:rPr lang="en-US" sz="4000" dirty="0" smtClean="0">
                <a:solidFill>
                  <a:schemeClr val="bg1"/>
                </a:solidFill>
              </a:rPr>
              <a:t>ISCIPLE-MAKING  (14-41).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3776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KING DAVID (22):</a:t>
            </a:r>
            <a:r>
              <a:rPr lang="en-US" sz="4000" dirty="0" smtClean="0"/>
              <a:t>  “I have found David son of Jesse a man after my own heart; he will do everything I want him to do.” Quote of 1 Sam. 13:14.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4.  </a:t>
            </a:r>
            <a:r>
              <a:rPr lang="en-US" sz="4000" dirty="0" smtClean="0">
                <a:solidFill>
                  <a:srgbClr val="FF0000"/>
                </a:solidFill>
              </a:rPr>
              <a:t>D</a:t>
            </a:r>
            <a:r>
              <a:rPr lang="en-US" sz="4000" dirty="0" smtClean="0">
                <a:solidFill>
                  <a:schemeClr val="bg1"/>
                </a:solidFill>
              </a:rPr>
              <a:t>ISCIPLE-MAKING  (14-41).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8536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THE SAVIOR JESUS (23).</a:t>
            </a:r>
          </a:p>
          <a:p>
            <a:r>
              <a:rPr lang="en-US" sz="4400" dirty="0" smtClean="0"/>
              <a:t>“From this man’s descendants God has brought to Israel the Savior Jesus, as He promised.”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4.  </a:t>
            </a:r>
            <a:r>
              <a:rPr lang="en-US" sz="4000" dirty="0" smtClean="0">
                <a:solidFill>
                  <a:srgbClr val="FF0000"/>
                </a:solidFill>
              </a:rPr>
              <a:t>D</a:t>
            </a:r>
            <a:r>
              <a:rPr lang="en-US" sz="4000" dirty="0" smtClean="0">
                <a:solidFill>
                  <a:schemeClr val="bg1"/>
                </a:solidFill>
              </a:rPr>
              <a:t>ISCIPLE-MAKING  (14-41).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1876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DECLARATION</a:t>
            </a:r>
            <a:r>
              <a:rPr lang="en-US" sz="4000" dirty="0" smtClean="0"/>
              <a:t> (26-37).</a:t>
            </a:r>
          </a:p>
          <a:p>
            <a:r>
              <a:rPr lang="en-US" sz="4000" dirty="0" smtClean="0"/>
              <a:t>The Message of Salvation (26).</a:t>
            </a:r>
          </a:p>
          <a:p>
            <a:r>
              <a:rPr lang="en-US" sz="4000" dirty="0" smtClean="0"/>
              <a:t>They  “did not recognize Jesus.”  (27).</a:t>
            </a:r>
          </a:p>
          <a:p>
            <a:r>
              <a:rPr lang="en-US" sz="4000" dirty="0" smtClean="0"/>
              <a:t>Executed  (28).</a:t>
            </a:r>
          </a:p>
          <a:p>
            <a:r>
              <a:rPr lang="en-US" sz="4000" dirty="0" smtClean="0"/>
              <a:t>Buried  (29).</a:t>
            </a:r>
          </a:p>
          <a:p>
            <a:r>
              <a:rPr lang="en-US" sz="4000" dirty="0" smtClean="0"/>
              <a:t>“But God raised him from the dead.”  (30).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4.  </a:t>
            </a:r>
            <a:r>
              <a:rPr lang="en-US" sz="4000" dirty="0" smtClean="0">
                <a:solidFill>
                  <a:srgbClr val="FF0000"/>
                </a:solidFill>
              </a:rPr>
              <a:t>D</a:t>
            </a:r>
            <a:r>
              <a:rPr lang="en-US" sz="4000" dirty="0" smtClean="0">
                <a:solidFill>
                  <a:schemeClr val="bg1"/>
                </a:solidFill>
              </a:rPr>
              <a:t>ISCIPLE-MAKING  (14-41).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3776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“We  tell you the good news:  What  God promised our fathers he has fulfilled … by raising up Jesus.”  (32-33).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4.  </a:t>
            </a:r>
            <a:r>
              <a:rPr lang="en-US" sz="5400" dirty="0" smtClean="0">
                <a:solidFill>
                  <a:srgbClr val="FF0000"/>
                </a:solidFill>
              </a:rPr>
              <a:t>D</a:t>
            </a:r>
            <a:r>
              <a:rPr lang="en-US" sz="5400" dirty="0" smtClean="0">
                <a:solidFill>
                  <a:schemeClr val="bg1"/>
                </a:solidFill>
              </a:rPr>
              <a:t>ISCIPLE-MAKING  (14-41).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64236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Quotes Psalm 2:7.</a:t>
            </a:r>
          </a:p>
          <a:p>
            <a:r>
              <a:rPr lang="en-US" sz="4000" dirty="0" smtClean="0"/>
              <a:t>Isaiah 55:3.</a:t>
            </a:r>
          </a:p>
          <a:p>
            <a:r>
              <a:rPr lang="en-US" sz="4000" dirty="0" smtClean="0"/>
              <a:t>Psalm 16:10.</a:t>
            </a:r>
          </a:p>
          <a:p>
            <a:r>
              <a:rPr lang="en-US" sz="4000" dirty="0" smtClean="0"/>
              <a:t>God not  only knew, He actually planned all that happened.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4.  </a:t>
            </a:r>
            <a:r>
              <a:rPr lang="en-US" sz="5400" dirty="0" smtClean="0">
                <a:solidFill>
                  <a:srgbClr val="FF0000"/>
                </a:solidFill>
              </a:rPr>
              <a:t>D</a:t>
            </a:r>
            <a:r>
              <a:rPr lang="en-US" sz="5400" dirty="0" smtClean="0">
                <a:solidFill>
                  <a:schemeClr val="bg1"/>
                </a:solidFill>
              </a:rPr>
              <a:t>ISCIPLE-MAKING  (14-41).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64236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INVITATION</a:t>
            </a:r>
            <a:r>
              <a:rPr lang="en-US" sz="4400" dirty="0" smtClean="0">
                <a:solidFill>
                  <a:srgbClr val="FF0000"/>
                </a:solidFill>
              </a:rPr>
              <a:t>  (38-41).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The free gift of God “through Jesus the forgiveness of sins…”   (38).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4.  </a:t>
            </a:r>
            <a:r>
              <a:rPr lang="en-US" sz="5400" dirty="0" smtClean="0">
                <a:solidFill>
                  <a:srgbClr val="FF0000"/>
                </a:solidFill>
              </a:rPr>
              <a:t>D</a:t>
            </a:r>
            <a:r>
              <a:rPr lang="en-US" sz="5400" dirty="0" smtClean="0">
                <a:solidFill>
                  <a:schemeClr val="bg1"/>
                </a:solidFill>
              </a:rPr>
              <a:t>ISCIPLE-MAKING  (14-41).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64236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“Through him everyone who believes is justified…”  (39).</a:t>
            </a:r>
          </a:p>
          <a:p>
            <a:r>
              <a:rPr lang="en-US" sz="4400" dirty="0" smtClean="0"/>
              <a:t>Closes with a warning from Habakkuk 1:5.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5.  </a:t>
            </a:r>
            <a:r>
              <a:rPr lang="en-US" sz="6000" dirty="0" smtClean="0">
                <a:solidFill>
                  <a:srgbClr val="FF0000"/>
                </a:solidFill>
              </a:rPr>
              <a:t>D</a:t>
            </a:r>
            <a:r>
              <a:rPr lang="en-US" sz="6000" dirty="0" smtClean="0">
                <a:solidFill>
                  <a:schemeClr val="bg1"/>
                </a:solidFill>
              </a:rPr>
              <a:t>ISPUTATION BY THE JEWS (42-52).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489960"/>
          </a:xfrm>
        </p:spPr>
        <p:txBody>
          <a:bodyPr>
            <a:noAutofit/>
          </a:bodyPr>
          <a:lstStyle/>
          <a:p>
            <a:r>
              <a:rPr lang="en-US" sz="4400" dirty="0" smtClean="0"/>
              <a:t>“Since you reject it…we now turn to the Gentiles.”  (46).</a:t>
            </a:r>
          </a:p>
          <a:p>
            <a:r>
              <a:rPr lang="en-US" sz="4400" dirty="0" smtClean="0"/>
              <a:t>“The word of the Lord spread through the whole region.”  (49).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04560"/>
          </a:xfrm>
        </p:spPr>
        <p:txBody>
          <a:bodyPr>
            <a:normAutofit fontScale="92500"/>
          </a:bodyPr>
          <a:lstStyle/>
          <a:p>
            <a:r>
              <a:rPr lang="en-US" sz="7100" b="1" dirty="0" smtClean="0">
                <a:solidFill>
                  <a:schemeClr val="bg1"/>
                </a:solidFill>
              </a:rPr>
              <a:t>1.  </a:t>
            </a:r>
            <a:r>
              <a:rPr lang="en-US" sz="7100" b="1" dirty="0" smtClean="0">
                <a:solidFill>
                  <a:srgbClr val="FF0000"/>
                </a:solidFill>
              </a:rPr>
              <a:t>D</a:t>
            </a:r>
            <a:r>
              <a:rPr lang="en-US" sz="7100" b="1" dirty="0" smtClean="0">
                <a:solidFill>
                  <a:schemeClr val="bg1"/>
                </a:solidFill>
              </a:rPr>
              <a:t>IRECTION FROM THE HOLY SPIRIT  (13:1-5).</a:t>
            </a:r>
          </a:p>
          <a:p>
            <a:r>
              <a:rPr lang="en-US" sz="4800" b="1" dirty="0" smtClean="0"/>
              <a:t>“Set apart for me Barnabas and Saul for the work to which I have called them.”  13:2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5.  </a:t>
            </a:r>
            <a:r>
              <a:rPr lang="en-US" sz="6000" dirty="0" smtClean="0">
                <a:solidFill>
                  <a:srgbClr val="FF0000"/>
                </a:solidFill>
              </a:rPr>
              <a:t>D</a:t>
            </a:r>
            <a:r>
              <a:rPr lang="en-US" sz="6000" dirty="0" smtClean="0">
                <a:solidFill>
                  <a:schemeClr val="bg1"/>
                </a:solidFill>
              </a:rPr>
              <a:t>ISPUTATION BY THE JEWS (42-52).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48996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“And the disciples were filled with joy and with the Holy Spirit.”  (52).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WHEREVER HE LEADS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D</a:t>
            </a:r>
            <a:r>
              <a:rPr lang="en-US" sz="4000" dirty="0" smtClean="0">
                <a:solidFill>
                  <a:schemeClr val="bg1"/>
                </a:solidFill>
              </a:rPr>
              <a:t>IRECTION FROM GOD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D</a:t>
            </a:r>
            <a:r>
              <a:rPr lang="en-US" sz="4000" dirty="0" smtClean="0">
                <a:solidFill>
                  <a:schemeClr val="bg1"/>
                </a:solidFill>
              </a:rPr>
              <a:t>ECEPTION FROM THE DEVIL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D</a:t>
            </a:r>
            <a:r>
              <a:rPr lang="en-US" sz="4000" dirty="0" smtClean="0">
                <a:solidFill>
                  <a:schemeClr val="bg1"/>
                </a:solidFill>
              </a:rPr>
              <a:t>ESERTION BY MARK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D</a:t>
            </a:r>
            <a:r>
              <a:rPr lang="en-US" sz="4000" dirty="0" smtClean="0">
                <a:solidFill>
                  <a:schemeClr val="bg1"/>
                </a:solidFill>
              </a:rPr>
              <a:t>ISCIPLE-MAKING THROUGH </a:t>
            </a:r>
            <a:r>
              <a:rPr lang="en-US" sz="4000" dirty="0" smtClean="0">
                <a:solidFill>
                  <a:schemeClr val="bg1"/>
                </a:solidFill>
              </a:rPr>
              <a:t>PREACHING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D</a:t>
            </a:r>
            <a:r>
              <a:rPr lang="en-US" sz="4000" dirty="0" smtClean="0">
                <a:solidFill>
                  <a:schemeClr val="bg1"/>
                </a:solidFill>
              </a:rPr>
              <a:t>ISPUTATION BY THE JEWS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BARNABAS AND PAUL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BARNABAS</a:t>
            </a:r>
            <a:r>
              <a:rPr lang="en-US" sz="4000" dirty="0" smtClean="0"/>
              <a:t>=“SON OF ENCOURAGEMENT.”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SAUL</a:t>
            </a:r>
            <a:r>
              <a:rPr lang="en-US" sz="4000" dirty="0" smtClean="0"/>
              <a:t>=“ASKED FOR”, HEBREW.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PAUL</a:t>
            </a:r>
            <a:r>
              <a:rPr lang="en-US" sz="4000" dirty="0" smtClean="0"/>
              <a:t>=“LITTLE”, GREEK/ROMAN (13:9 , 1</a:t>
            </a:r>
            <a:r>
              <a:rPr lang="en-US" sz="4000" baseline="30000" dirty="0" smtClean="0"/>
              <a:t>st </a:t>
            </a:r>
            <a:r>
              <a:rPr lang="en-US" sz="4000" dirty="0" smtClean="0"/>
              <a:t> time he is called Paul).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OF PAUL &amp; THECA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90160"/>
          </a:xfrm>
        </p:spPr>
        <p:txBody>
          <a:bodyPr>
            <a:noAutofit/>
          </a:bodyPr>
          <a:lstStyle/>
          <a:p>
            <a:r>
              <a:rPr lang="en-US" sz="4000" dirty="0" smtClean="0"/>
              <a:t>“A man of small stature, with a bald head and crooked legs, in good state of body, with eyebrows meeting, and nose somewhat hooked, full of friendliness, for now he appeared like a man, and now he had the face of an angel.”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THE GOSPEL GOES TO THE </a:t>
            </a:r>
            <a:r>
              <a:rPr lang="en-US" sz="4800" dirty="0" smtClean="0">
                <a:solidFill>
                  <a:srgbClr val="FF0000"/>
                </a:solidFill>
              </a:rPr>
              <a:t>CITIES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47160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HALF OF THE WORLD LIVES IN CITIES AS OF 2013.</a:t>
            </a:r>
          </a:p>
          <a:p>
            <a:r>
              <a:rPr lang="en-US" sz="4400" dirty="0" smtClean="0"/>
              <a:t>40 CITIES ARE MENTIONED  IN ACTS.</a:t>
            </a:r>
          </a:p>
          <a:p>
            <a:r>
              <a:rPr lang="en-US" sz="4400" dirty="0" smtClean="0"/>
              <a:t>ON THE 1</a:t>
            </a:r>
            <a:r>
              <a:rPr lang="en-US" sz="4400" baseline="30000" dirty="0" smtClean="0"/>
              <a:t>ST</a:t>
            </a:r>
            <a:r>
              <a:rPr lang="en-US" sz="4400" dirty="0" smtClean="0"/>
              <a:t> MISSIONARY JOURNEY THEY GO TO 6 CITIES.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ap_paul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228600"/>
            <a:ext cx="8839200" cy="6400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Autofit/>
          </a:bodyPr>
          <a:lstStyle/>
          <a:p>
            <a:r>
              <a:rPr lang="en-US" sz="6000" b="0" dirty="0" smtClean="0">
                <a:solidFill>
                  <a:schemeClr val="bg1"/>
                </a:solidFill>
              </a:rPr>
              <a:t>2. </a:t>
            </a:r>
            <a:r>
              <a:rPr lang="en-US" sz="6000" b="0" dirty="0" smtClean="0">
                <a:solidFill>
                  <a:srgbClr val="FF0000"/>
                </a:solidFill>
              </a:rPr>
              <a:t>D</a:t>
            </a:r>
            <a:r>
              <a:rPr lang="en-US" sz="6000" b="0" dirty="0" smtClean="0">
                <a:solidFill>
                  <a:schemeClr val="bg1"/>
                </a:solidFill>
              </a:rPr>
              <a:t>ECEPTION FROM THE DEVIL  (6-12).</a:t>
            </a:r>
            <a:endParaRPr lang="en-US" sz="6000" b="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709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400" dirty="0" smtClean="0"/>
              <a:t>Satan was upset no doubt.</a:t>
            </a:r>
          </a:p>
          <a:p>
            <a:pPr>
              <a:buNone/>
            </a:pPr>
            <a:r>
              <a:rPr lang="en-US" sz="4400" dirty="0" smtClean="0"/>
              <a:t>Sorcerer=</a:t>
            </a:r>
            <a:r>
              <a:rPr lang="en-US" sz="4400" b="1" i="1" dirty="0" smtClean="0"/>
              <a:t>MAGOS</a:t>
            </a:r>
            <a:r>
              <a:rPr lang="en-US" sz="4400" dirty="0" smtClean="0"/>
              <a:t> the same word for the Magi that  came to Bethlehem.</a:t>
            </a:r>
          </a:p>
          <a:p>
            <a:pPr>
              <a:buNone/>
            </a:pPr>
            <a:r>
              <a:rPr lang="en-US" sz="4400" dirty="0" smtClean="0"/>
              <a:t>Sergius Paulus, the proconsul becomes the 1</a:t>
            </a:r>
            <a:r>
              <a:rPr lang="en-US" sz="4400" baseline="30000" dirty="0" smtClean="0"/>
              <a:t>st</a:t>
            </a:r>
            <a:r>
              <a:rPr lang="en-US" sz="4400" dirty="0" smtClean="0"/>
              <a:t> (named) convert of Paul.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3.  </a:t>
            </a:r>
            <a:r>
              <a:rPr lang="en-US" sz="6000" dirty="0" smtClean="0">
                <a:solidFill>
                  <a:srgbClr val="FF0000"/>
                </a:solidFill>
              </a:rPr>
              <a:t>D</a:t>
            </a:r>
            <a:r>
              <a:rPr lang="en-US" sz="6000" dirty="0" smtClean="0">
                <a:solidFill>
                  <a:schemeClr val="bg1"/>
                </a:solidFill>
              </a:rPr>
              <a:t>ESERTED BY</a:t>
            </a:r>
            <a:br>
              <a:rPr lang="en-US" sz="6000" dirty="0" smtClean="0">
                <a:solidFill>
                  <a:schemeClr val="bg1"/>
                </a:solidFill>
              </a:rPr>
            </a:br>
            <a:r>
              <a:rPr lang="en-US" sz="6000" dirty="0" smtClean="0">
                <a:solidFill>
                  <a:schemeClr val="bg1"/>
                </a:solidFill>
              </a:rPr>
              <a:t> JOHN MARK (13:13).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4716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Mark is Barnabas’ cousin       (Col. 4:10).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“Deserted them…and had not continued with them in the work. They had such a sharp disagreement that they parted company.”  (15:38-39).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4.  </a:t>
            </a:r>
            <a:r>
              <a:rPr lang="en-US" sz="5400" dirty="0" smtClean="0">
                <a:solidFill>
                  <a:srgbClr val="FF0000"/>
                </a:solidFill>
              </a:rPr>
              <a:t>D</a:t>
            </a:r>
            <a:r>
              <a:rPr lang="en-US" sz="5400" dirty="0" smtClean="0">
                <a:solidFill>
                  <a:schemeClr val="bg1"/>
                </a:solidFill>
              </a:rPr>
              <a:t>ISCIPLE-MAKING THROUGH PREACHING (14-41).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64236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This is the 1</a:t>
            </a:r>
            <a:r>
              <a:rPr lang="en-US" sz="4000" baseline="30000" dirty="0" smtClean="0"/>
              <a:t>st</a:t>
            </a:r>
            <a:r>
              <a:rPr lang="en-US" sz="4000" dirty="0" smtClean="0"/>
              <a:t> recorded sermon of Paul.  And it is the longest!</a:t>
            </a:r>
          </a:p>
          <a:p>
            <a:r>
              <a:rPr lang="en-US" sz="4000" dirty="0" smtClean="0"/>
              <a:t>  There are 8 recorded in Acts.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1654</TotalTime>
  <Words>631</Words>
  <Application>Microsoft Office PowerPoint</Application>
  <PresentationFormat>On-screen Show (4:3)</PresentationFormat>
  <Paragraphs>73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Apex</vt:lpstr>
      <vt:lpstr>WHEREVER  HE LEADS-  I’LL GO</vt:lpstr>
      <vt:lpstr>Slide 2</vt:lpstr>
      <vt:lpstr>BARNABAS AND PAUL</vt:lpstr>
      <vt:lpstr>ACTS OF PAUL &amp; THECA 3</vt:lpstr>
      <vt:lpstr>THE GOSPEL GOES TO THE CITIES</vt:lpstr>
      <vt:lpstr>Slide 6</vt:lpstr>
      <vt:lpstr>2. DECEPTION FROM THE DEVIL  (6-12).</vt:lpstr>
      <vt:lpstr>3.  DESERTED BY  JOHN MARK (13:13).</vt:lpstr>
      <vt:lpstr>4.  DISCIPLE-MAKING THROUGH PREACHING (14-41).</vt:lpstr>
      <vt:lpstr>4.  DISCIPLE-MAKING  (14-41).</vt:lpstr>
      <vt:lpstr>4.  DISCIPLE-MAKING  (14-41).</vt:lpstr>
      <vt:lpstr>4.  DISCIPLE-MAKING  (14-41).</vt:lpstr>
      <vt:lpstr>4.  DISCIPLE-MAKING  (14-41).</vt:lpstr>
      <vt:lpstr>4.  DISCIPLE-MAKING  (14-41).</vt:lpstr>
      <vt:lpstr>4.  DISCIPLE-MAKING  (14-41).</vt:lpstr>
      <vt:lpstr>4.  DISCIPLE-MAKING  (14-41).</vt:lpstr>
      <vt:lpstr>4.  DISCIPLE-MAKING  (14-41).</vt:lpstr>
      <vt:lpstr>4.  DISCIPLE-MAKING  (14-41).</vt:lpstr>
      <vt:lpstr>5.  DISPUTATION BY THE JEWS (42-52).</vt:lpstr>
      <vt:lpstr>5.  DISPUTATION BY THE JEWS (42-52).</vt:lpstr>
      <vt:lpstr>WHEREVER HE LEADS</vt:lpstr>
    </vt:vector>
  </TitlesOfParts>
  <Company>U.S.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WHEREVER  HE LEADS-  I’LL GO</dc:title>
  <dc:creator>PastorSteve</dc:creator>
  <cp:lastModifiedBy>PastorSteve</cp:lastModifiedBy>
  <cp:revision>4</cp:revision>
  <dcterms:created xsi:type="dcterms:W3CDTF">2018-09-17T17:43:06Z</dcterms:created>
  <dcterms:modified xsi:type="dcterms:W3CDTF">2018-09-20T17:43:54Z</dcterms:modified>
</cp:coreProperties>
</file>