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61" r:id="rId4"/>
    <p:sldId id="260" r:id="rId5"/>
    <p:sldId id="259" r:id="rId6"/>
    <p:sldId id="262" r:id="rId7"/>
    <p:sldId id="264" r:id="rId8"/>
    <p:sldId id="263" r:id="rId9"/>
    <p:sldId id="296" r:id="rId10"/>
    <p:sldId id="297" r:id="rId11"/>
    <p:sldId id="271" r:id="rId12"/>
    <p:sldId id="269" r:id="rId13"/>
    <p:sldId id="270" r:id="rId14"/>
    <p:sldId id="298" r:id="rId15"/>
    <p:sldId id="272" r:id="rId16"/>
    <p:sldId id="273" r:id="rId17"/>
    <p:sldId id="291" r:id="rId18"/>
    <p:sldId id="290" r:id="rId19"/>
    <p:sldId id="265" r:id="rId20"/>
    <p:sldId id="266" r:id="rId21"/>
    <p:sldId id="267" r:id="rId22"/>
    <p:sldId id="274" r:id="rId23"/>
    <p:sldId id="275" r:id="rId24"/>
    <p:sldId id="280" r:id="rId25"/>
    <p:sldId id="281" r:id="rId26"/>
    <p:sldId id="276" r:id="rId27"/>
    <p:sldId id="282" r:id="rId28"/>
    <p:sldId id="283" r:id="rId29"/>
    <p:sldId id="293" r:id="rId30"/>
    <p:sldId id="294" r:id="rId31"/>
    <p:sldId id="284" r:id="rId32"/>
    <p:sldId id="285" r:id="rId33"/>
    <p:sldId id="277" r:id="rId34"/>
    <p:sldId id="295" r:id="rId35"/>
    <p:sldId id="278" r:id="rId36"/>
    <p:sldId id="286" r:id="rId37"/>
    <p:sldId id="287" r:id="rId38"/>
    <p:sldId id="288" r:id="rId39"/>
    <p:sldId id="292" r:id="rId40"/>
    <p:sldId id="27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CA0F1D4-076F-4082-9420-D46F893FCA55}"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A0F1D4-076F-4082-9420-D46F893FCA5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CA0F1D4-076F-4082-9420-D46F893FCA55}"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8CA0F1D4-076F-4082-9420-D46F893FCA55}"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CA0F1D4-076F-4082-9420-D46F893FCA55}"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17CAB50-2EA9-4552-9521-32FA07BB2286}" type="datetimeFigureOut">
              <a:rPr lang="en-US" smtClean="0"/>
              <a:pPr/>
              <a:t>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A0F1D4-076F-4082-9420-D46F893FCA55}"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CA0F1D4-076F-4082-9420-D46F893FCA55}"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8CA0F1D4-076F-4082-9420-D46F893FCA5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CA0F1D4-076F-4082-9420-D46F893FCA5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CA0F1D4-076F-4082-9420-D46F893FCA55}"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17CAB50-2EA9-4552-9521-32FA07BB2286}" type="datetimeFigureOut">
              <a:rPr lang="en-US" smtClean="0"/>
              <a:pPr/>
              <a:t>2/18/2018</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CA0F1D4-076F-4082-9420-D46F893FCA55}"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17CAB50-2EA9-4552-9521-32FA07BB2286}" type="datetimeFigureOut">
              <a:rPr lang="en-US" smtClean="0"/>
              <a:pPr/>
              <a:t>2/18/2018</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17CAB50-2EA9-4552-9521-32FA07BB2286}" type="datetimeFigureOut">
              <a:rPr lang="en-US" smtClean="0"/>
              <a:pPr/>
              <a:t>2/18/2018</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CA0F1D4-076F-4082-9420-D46F893FCA55}"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733800"/>
            <a:ext cx="6400800" cy="838200"/>
          </a:xfrm>
        </p:spPr>
        <p:txBody>
          <a:bodyPr/>
          <a:lstStyle/>
          <a:p>
            <a:r>
              <a:rPr lang="en-US" dirty="0" smtClean="0">
                <a:solidFill>
                  <a:schemeClr val="tx1"/>
                </a:solidFill>
              </a:rPr>
              <a:t>2 CHRONICLES 29-32</a:t>
            </a:r>
            <a:endParaRPr lang="en-US" dirty="0">
              <a:solidFill>
                <a:schemeClr val="tx1"/>
              </a:solidFill>
            </a:endParaRPr>
          </a:p>
        </p:txBody>
      </p:sp>
      <p:sp>
        <p:nvSpPr>
          <p:cNvPr id="2" name="Title 1"/>
          <p:cNvSpPr>
            <a:spLocks noGrp="1"/>
          </p:cNvSpPr>
          <p:nvPr>
            <p:ph type="ctrTitle"/>
          </p:nvPr>
        </p:nvSpPr>
        <p:spPr>
          <a:xfrm>
            <a:off x="685800" y="381000"/>
            <a:ext cx="7772400" cy="1905000"/>
          </a:xfrm>
        </p:spPr>
        <p:txBody>
          <a:bodyPr>
            <a:noAutofit/>
          </a:bodyPr>
          <a:lstStyle/>
          <a:p>
            <a:r>
              <a:rPr lang="en-US" sz="6600" dirty="0" smtClean="0">
                <a:solidFill>
                  <a:srgbClr val="FF0000"/>
                </a:solidFill>
                <a:latin typeface="Algerian" pitchFamily="82" charset="0"/>
              </a:rPr>
              <a:t>GOOD KING HEZEKIAH</a:t>
            </a:r>
            <a:endParaRPr lang="en-US" sz="6600" dirty="0">
              <a:solidFill>
                <a:srgbClr val="FF0000"/>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solidFill>
                  <a:schemeClr val="tx1"/>
                </a:solidFill>
              </a:rPr>
              <a:t>King </a:t>
            </a:r>
            <a:r>
              <a:rPr lang="en-US" sz="4800" dirty="0" err="1" smtClean="0">
                <a:solidFill>
                  <a:schemeClr val="tx1"/>
                </a:solidFill>
              </a:rPr>
              <a:t>Joash</a:t>
            </a:r>
            <a:endParaRPr lang="en-US" sz="4800" dirty="0">
              <a:solidFill>
                <a:schemeClr val="tx1"/>
              </a:solidFill>
            </a:endParaRPr>
          </a:p>
        </p:txBody>
      </p:sp>
      <p:sp>
        <p:nvSpPr>
          <p:cNvPr id="3" name="Content Placeholder 2"/>
          <p:cNvSpPr>
            <a:spLocks noGrp="1"/>
          </p:cNvSpPr>
          <p:nvPr>
            <p:ph sz="quarter" idx="1"/>
          </p:nvPr>
        </p:nvSpPr>
        <p:spPr/>
        <p:txBody>
          <a:bodyPr>
            <a:normAutofit/>
          </a:bodyPr>
          <a:lstStyle/>
          <a:p>
            <a:r>
              <a:rPr lang="en-US" sz="4400" dirty="0" smtClean="0"/>
              <a:t>Hidden at 1 year old until he was 7.</a:t>
            </a:r>
            <a:endParaRPr lang="en-US" sz="4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solidFill>
                  <a:srgbClr val="FF0000"/>
                </a:solidFill>
                <a:latin typeface="Algerian" pitchFamily="82" charset="0"/>
              </a:rPr>
              <a:t>3</a:t>
            </a:r>
            <a:r>
              <a:rPr lang="en-US" sz="4000" baseline="30000" dirty="0" smtClean="0">
                <a:solidFill>
                  <a:srgbClr val="FF0000"/>
                </a:solidFill>
                <a:latin typeface="Algerian" pitchFamily="82" charset="0"/>
              </a:rPr>
              <a:t>rd</a:t>
            </a:r>
            <a:r>
              <a:rPr lang="en-US" sz="4000" dirty="0" smtClean="0">
                <a:solidFill>
                  <a:srgbClr val="FF0000"/>
                </a:solidFill>
                <a:latin typeface="Algerian" pitchFamily="82" charset="0"/>
              </a:rPr>
              <a:t> REVIVAL  JOASH</a:t>
            </a:r>
            <a:endParaRPr lang="en-US" sz="4000" dirty="0">
              <a:solidFill>
                <a:srgbClr val="FF0000"/>
              </a:solidFill>
              <a:latin typeface="Algerian" pitchFamily="82" charset="0"/>
            </a:endParaRPr>
          </a:p>
        </p:txBody>
      </p:sp>
      <p:sp>
        <p:nvSpPr>
          <p:cNvPr id="3" name="Content Placeholder 2"/>
          <p:cNvSpPr>
            <a:spLocks noGrp="1"/>
          </p:cNvSpPr>
          <p:nvPr>
            <p:ph sz="quarter" idx="1"/>
          </p:nvPr>
        </p:nvSpPr>
        <p:spPr>
          <a:xfrm>
            <a:off x="457200" y="2057400"/>
            <a:ext cx="8229600" cy="4068763"/>
          </a:xfrm>
        </p:spPr>
        <p:txBody>
          <a:bodyPr>
            <a:normAutofit/>
          </a:bodyPr>
          <a:lstStyle/>
          <a:p>
            <a:r>
              <a:rPr lang="en-US" sz="3600" dirty="0" smtClean="0"/>
              <a:t>“Joash did what was right in the eyes of the LORD all the years of </a:t>
            </a:r>
            <a:r>
              <a:rPr lang="en-US" sz="3600" dirty="0"/>
              <a:t>J</a:t>
            </a:r>
            <a:r>
              <a:rPr lang="en-US" sz="3600" dirty="0" smtClean="0"/>
              <a:t>ehoiada the priest.”  24:2</a:t>
            </a:r>
          </a:p>
          <a:p>
            <a:r>
              <a:rPr lang="en-US" sz="3600" dirty="0" smtClean="0"/>
              <a:t>“Jehoiada then made a covenant that he and the people and the king would be the LORD’s people.”  23:16</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latin typeface="Algerian" pitchFamily="82" charset="0"/>
              </a:rPr>
              <a:t>3</a:t>
            </a:r>
            <a:r>
              <a:rPr lang="en-US" sz="6000" baseline="30000" dirty="0" smtClean="0">
                <a:solidFill>
                  <a:srgbClr val="FF0000"/>
                </a:solidFill>
                <a:latin typeface="Algerian" pitchFamily="82" charset="0"/>
              </a:rPr>
              <a:t>rd</a:t>
            </a:r>
            <a:r>
              <a:rPr lang="en-US" sz="6000" dirty="0" smtClean="0">
                <a:solidFill>
                  <a:srgbClr val="FF0000"/>
                </a:solidFill>
                <a:latin typeface="Algerian" pitchFamily="82" charset="0"/>
              </a:rPr>
              <a:t> REVIVAL JOASH</a:t>
            </a:r>
            <a:endParaRPr lang="en-US" sz="6000"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200" dirty="0" smtClean="0"/>
              <a:t>Destroyed the temple of Baal, its altars and idols.  23:17</a:t>
            </a:r>
          </a:p>
          <a:p>
            <a:r>
              <a:rPr lang="en-US" sz="3200" dirty="0" smtClean="0"/>
              <a:t>Renewed worship and sacrifices to Jehovah.  23:18-21</a:t>
            </a:r>
          </a:p>
          <a:p>
            <a:r>
              <a:rPr lang="en-US" sz="3200" dirty="0" smtClean="0"/>
              <a:t>Joash decided to restore the temple of the LORD.  24:4</a:t>
            </a:r>
          </a:p>
          <a:p>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solidFill>
                  <a:srgbClr val="FF0000"/>
                </a:solidFill>
                <a:latin typeface="Algerian" pitchFamily="82" charset="0"/>
              </a:rPr>
              <a:t>3</a:t>
            </a:r>
            <a:r>
              <a:rPr lang="en-US" sz="6000" baseline="30000" dirty="0" smtClean="0">
                <a:solidFill>
                  <a:srgbClr val="FF0000"/>
                </a:solidFill>
                <a:latin typeface="Algerian" pitchFamily="82" charset="0"/>
              </a:rPr>
              <a:t>rd</a:t>
            </a:r>
            <a:r>
              <a:rPr lang="en-US" sz="6000" dirty="0" smtClean="0">
                <a:solidFill>
                  <a:srgbClr val="FF0000"/>
                </a:solidFill>
                <a:latin typeface="Algerian" pitchFamily="82" charset="0"/>
              </a:rPr>
              <a:t> REVIVAL JOASH</a:t>
            </a:r>
            <a:endParaRPr lang="en-US" sz="6000"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600" dirty="0" smtClean="0"/>
              <a:t>“As long as Jehoiada lived, burnt offerings were presented continually in the temple of the LORD.”  24:14</a:t>
            </a:r>
          </a:p>
          <a:p>
            <a:r>
              <a:rPr lang="en-US" sz="3600" dirty="0" smtClean="0"/>
              <a:t>Jehoiada died at the age of 130!</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King </a:t>
            </a:r>
            <a:r>
              <a:rPr lang="en-US" dirty="0" err="1" smtClean="0"/>
              <a:t>Amaziah</a:t>
            </a:r>
            <a:endParaRPr lang="en-US" dirty="0"/>
          </a:p>
        </p:txBody>
      </p:sp>
      <p:sp>
        <p:nvSpPr>
          <p:cNvPr id="3" name="Content Placeholder 2"/>
          <p:cNvSpPr>
            <a:spLocks noGrp="1"/>
          </p:cNvSpPr>
          <p:nvPr>
            <p:ph sz="quarter" idx="1"/>
          </p:nvPr>
        </p:nvSpPr>
        <p:spPr/>
        <p:txBody>
          <a:bodyPr>
            <a:normAutofit/>
          </a:bodyPr>
          <a:lstStyle/>
          <a:p>
            <a:r>
              <a:rPr lang="en-US" sz="3600" dirty="0" smtClean="0"/>
              <a:t>“He did what was right in the eyes of the LORD , but not wholeheartedly.”  </a:t>
            </a:r>
          </a:p>
          <a:p>
            <a:r>
              <a:rPr lang="en-US" sz="3600" dirty="0" smtClean="0"/>
              <a:t>He reigned 29 years.     2 Chron. 25</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dirty="0" smtClean="0">
                <a:solidFill>
                  <a:srgbClr val="FF0000"/>
                </a:solidFill>
                <a:latin typeface="Algerian" pitchFamily="82" charset="0"/>
              </a:rPr>
              <a:t>4</a:t>
            </a:r>
            <a:r>
              <a:rPr lang="en-US" baseline="30000" dirty="0" smtClean="0">
                <a:solidFill>
                  <a:srgbClr val="FF0000"/>
                </a:solidFill>
                <a:latin typeface="Algerian" pitchFamily="82" charset="0"/>
              </a:rPr>
              <a:t>th</a:t>
            </a:r>
            <a:r>
              <a:rPr lang="en-US" dirty="0" smtClean="0">
                <a:solidFill>
                  <a:srgbClr val="FF0000"/>
                </a:solidFill>
                <a:latin typeface="Algerian" pitchFamily="82" charset="0"/>
              </a:rPr>
              <a:t> Revival</a:t>
            </a:r>
            <a:br>
              <a:rPr lang="en-US" dirty="0" smtClean="0">
                <a:solidFill>
                  <a:srgbClr val="FF0000"/>
                </a:solidFill>
                <a:latin typeface="Algerian" pitchFamily="82" charset="0"/>
              </a:rPr>
            </a:br>
            <a:r>
              <a:rPr lang="en-US" dirty="0" smtClean="0">
                <a:solidFill>
                  <a:srgbClr val="FF0000"/>
                </a:solidFill>
                <a:latin typeface="Algerian" pitchFamily="82" charset="0"/>
              </a:rPr>
              <a:t> KING UZZIAH</a:t>
            </a:r>
            <a:endParaRPr lang="en-US" dirty="0">
              <a:solidFill>
                <a:srgbClr val="FF0000"/>
              </a:solidFill>
              <a:latin typeface="Algerian" pitchFamily="82" charset="0"/>
            </a:endParaRPr>
          </a:p>
        </p:txBody>
      </p:sp>
      <p:sp>
        <p:nvSpPr>
          <p:cNvPr id="3" name="Content Placeholder 2"/>
          <p:cNvSpPr>
            <a:spLocks noGrp="1"/>
          </p:cNvSpPr>
          <p:nvPr>
            <p:ph sz="quarter" idx="1"/>
          </p:nvPr>
        </p:nvSpPr>
        <p:spPr>
          <a:xfrm>
            <a:off x="457200" y="1600200"/>
            <a:ext cx="8229600" cy="4724400"/>
          </a:xfrm>
        </p:spPr>
        <p:txBody>
          <a:bodyPr>
            <a:normAutofit/>
          </a:bodyPr>
          <a:lstStyle/>
          <a:p>
            <a:r>
              <a:rPr lang="en-US" sz="4000" dirty="0" smtClean="0"/>
              <a:t>“Uzziah was 16 years old when he became king, and he reigned in Jerusalem 52 years…He did what was right in the eyes of the LORD, just as his father Amaziah had done.”           2 Chron. 26:3-4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Chron. 26:5</a:t>
            </a:r>
            <a:endParaRPr lang="en-US" dirty="0"/>
          </a:p>
        </p:txBody>
      </p:sp>
      <p:sp>
        <p:nvSpPr>
          <p:cNvPr id="3" name="Content Placeholder 2"/>
          <p:cNvSpPr>
            <a:spLocks noGrp="1"/>
          </p:cNvSpPr>
          <p:nvPr>
            <p:ph sz="quarter" idx="1"/>
          </p:nvPr>
        </p:nvSpPr>
        <p:spPr/>
        <p:txBody>
          <a:bodyPr>
            <a:normAutofit/>
          </a:bodyPr>
          <a:lstStyle/>
          <a:p>
            <a:r>
              <a:rPr lang="en-US" sz="4000" dirty="0" smtClean="0"/>
              <a:t>“He (Uzziah) sought God during the days of Zechariah, who instructed him in the fear of God.  As long as he sought the LORD, God gave him success.”</a:t>
            </a: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WICKED KING AHAZ</a:t>
            </a:r>
            <a:endParaRPr lang="en-US" sz="4800" dirty="0"/>
          </a:p>
        </p:txBody>
      </p:sp>
      <p:sp>
        <p:nvSpPr>
          <p:cNvPr id="3" name="Content Placeholder 2"/>
          <p:cNvSpPr>
            <a:spLocks noGrp="1"/>
          </p:cNvSpPr>
          <p:nvPr>
            <p:ph sz="quarter" idx="1"/>
          </p:nvPr>
        </p:nvSpPr>
        <p:spPr/>
        <p:txBody>
          <a:bodyPr>
            <a:normAutofit/>
          </a:bodyPr>
          <a:lstStyle/>
          <a:p>
            <a:r>
              <a:rPr lang="en-US" sz="3600" dirty="0" smtClean="0"/>
              <a:t>“Ahaz was 20 years old when he became king, and he reigned in Jerusalem 16 years.  Unlike David his father, he did not do what was right in the eyes of the LORD .  </a:t>
            </a:r>
          </a:p>
          <a:p>
            <a:r>
              <a:rPr lang="en-US" sz="3600" dirty="0" smtClean="0"/>
              <a:t>He “sacrificed his sons in the fire…”       2 Chron. 28:1-3</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400" dirty="0" smtClean="0"/>
              <a:t>NOW WE COME TO THE        </a:t>
            </a:r>
            <a:r>
              <a:rPr lang="en-US" sz="4400" dirty="0" smtClean="0">
                <a:solidFill>
                  <a:srgbClr val="FF0000"/>
                </a:solidFill>
              </a:rPr>
              <a:t>5</a:t>
            </a:r>
            <a:r>
              <a:rPr lang="en-US" sz="4400" baseline="30000" dirty="0" smtClean="0">
                <a:solidFill>
                  <a:srgbClr val="FF0000"/>
                </a:solidFill>
              </a:rPr>
              <a:t>th</a:t>
            </a:r>
            <a:r>
              <a:rPr lang="en-US" sz="4400" dirty="0" smtClean="0">
                <a:solidFill>
                  <a:srgbClr val="FF0000"/>
                </a:solidFill>
              </a:rPr>
              <a:t> REVIVAL</a:t>
            </a:r>
            <a:r>
              <a:rPr lang="en-US" sz="4400" dirty="0" smtClean="0"/>
              <a:t>  AFTER 16 YEARS OF EVIL KING AHAZ.</a:t>
            </a:r>
            <a:endParaRPr lang="en-US" sz="4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dirty="0" smtClean="0">
                <a:solidFill>
                  <a:srgbClr val="FF0000"/>
                </a:solidFill>
                <a:latin typeface="Algerian" pitchFamily="82" charset="0"/>
              </a:rPr>
              <a:t>5th Revival under King Hezekiah</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2 Chronicles 29:1-2</a:t>
            </a:r>
          </a:p>
          <a:p>
            <a:r>
              <a:rPr lang="en-US" sz="4000" dirty="0" smtClean="0"/>
              <a:t>“Hezekiah was 25 years old when he became king, and he reigned in Jerusalem 29 years….  He did what was right in the eyes of the LORD, just as his father David had done.”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6 REVIVALS </a:t>
            </a:r>
            <a:r>
              <a:rPr lang="en-US" dirty="0" smtClean="0"/>
              <a:t>OF JUDAH</a:t>
            </a:r>
            <a:endParaRPr lang="en-US" dirty="0"/>
          </a:p>
        </p:txBody>
      </p:sp>
      <p:sp>
        <p:nvSpPr>
          <p:cNvPr id="3" name="Content Placeholder 2"/>
          <p:cNvSpPr>
            <a:spLocks noGrp="1"/>
          </p:cNvSpPr>
          <p:nvPr>
            <p:ph sz="quarter" idx="1"/>
          </p:nvPr>
        </p:nvSpPr>
        <p:spPr/>
        <p:txBody>
          <a:bodyPr/>
          <a:lstStyle/>
          <a:p>
            <a:r>
              <a:rPr lang="en-US" dirty="0" smtClean="0"/>
              <a:t>AFTER KING SOLOMON THE NATION OF ISRAEL DIVIDED.</a:t>
            </a:r>
          </a:p>
          <a:p>
            <a:r>
              <a:rPr lang="en-US" dirty="0" smtClean="0"/>
              <a:t>ISRAEL TO THE NORTH (10 TRIBES)</a:t>
            </a:r>
          </a:p>
          <a:p>
            <a:r>
              <a:rPr lang="en-US" dirty="0" smtClean="0"/>
              <a:t>JUDAH TO THE SOUTH (2 TRIBES)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Chron. 29:3</a:t>
            </a:r>
            <a:endParaRPr lang="en-US" dirty="0"/>
          </a:p>
        </p:txBody>
      </p:sp>
      <p:sp>
        <p:nvSpPr>
          <p:cNvPr id="3" name="Content Placeholder 2"/>
          <p:cNvSpPr>
            <a:spLocks noGrp="1"/>
          </p:cNvSpPr>
          <p:nvPr>
            <p:ph sz="quarter" idx="1"/>
          </p:nvPr>
        </p:nvSpPr>
        <p:spPr/>
        <p:txBody>
          <a:bodyPr>
            <a:normAutofit/>
          </a:bodyPr>
          <a:lstStyle/>
          <a:p>
            <a:r>
              <a:rPr lang="en-US" sz="4000" dirty="0" smtClean="0"/>
              <a:t>“In the first month of the first year of his reign, he opened the doors of the temple of the LORD, and repaired them….”</a:t>
            </a:r>
            <a:endParaRPr lang="en-US"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Chron. 29:10</a:t>
            </a:r>
            <a:endParaRPr lang="en-US" dirty="0"/>
          </a:p>
        </p:txBody>
      </p:sp>
      <p:sp>
        <p:nvSpPr>
          <p:cNvPr id="3" name="Content Placeholder 2"/>
          <p:cNvSpPr>
            <a:spLocks noGrp="1"/>
          </p:cNvSpPr>
          <p:nvPr>
            <p:ph sz="quarter" idx="1"/>
          </p:nvPr>
        </p:nvSpPr>
        <p:spPr/>
        <p:txBody>
          <a:bodyPr>
            <a:normAutofit/>
          </a:bodyPr>
          <a:lstStyle/>
          <a:p>
            <a:r>
              <a:rPr lang="en-US" sz="4000" dirty="0" smtClean="0"/>
              <a:t>“Now I intend to make a covenant with the LORD,  the God of Israel, so that his fierce anger will turn away from us.”</a:t>
            </a:r>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a:bodyPr>
          <a:lstStyle/>
          <a:p>
            <a:r>
              <a:rPr lang="en-US" sz="5400" dirty="0" smtClean="0">
                <a:solidFill>
                  <a:srgbClr val="FF0000"/>
                </a:solidFill>
                <a:latin typeface="Algerian" pitchFamily="82" charset="0"/>
              </a:rPr>
              <a:t>5 KEYS TO THIS REVIVAL UNDER KING HEZEKIAH</a:t>
            </a:r>
            <a:endParaRPr lang="en-US" sz="5400" dirty="0">
              <a:solidFill>
                <a:srgbClr val="FF0000"/>
              </a:solidFill>
              <a:latin typeface="Algerian" pitchFamily="82" charset="0"/>
            </a:endParaRPr>
          </a:p>
        </p:txBody>
      </p:sp>
      <p:sp>
        <p:nvSpPr>
          <p:cNvPr id="3" name="Content Placeholder 2"/>
          <p:cNvSpPr>
            <a:spLocks noGrp="1"/>
          </p:cNvSpPr>
          <p:nvPr>
            <p:ph sz="quarter" idx="1"/>
          </p:nvPr>
        </p:nvSpPr>
        <p:spPr>
          <a:xfrm>
            <a:off x="457200" y="2514600"/>
            <a:ext cx="8229600" cy="3611563"/>
          </a:xfrm>
        </p:spPr>
        <p:txBody>
          <a:bodyP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1</a:t>
            </a:r>
            <a:r>
              <a:rPr lang="en-US" baseline="30000" dirty="0" smtClean="0">
                <a:solidFill>
                  <a:srgbClr val="FF0000"/>
                </a:solidFill>
                <a:latin typeface="Algerian" pitchFamily="82" charset="0"/>
              </a:rPr>
              <a:t>ST</a:t>
            </a:r>
            <a:r>
              <a:rPr lang="en-US" dirty="0" smtClean="0">
                <a:solidFill>
                  <a:srgbClr val="FF0000"/>
                </a:solidFill>
                <a:latin typeface="Algerian" pitchFamily="82" charset="0"/>
              </a:rPr>
              <a:t> KEY---PURIFIED THE TEMPLE</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400" dirty="0" smtClean="0"/>
              <a:t>2 Chron. 29:15ff</a:t>
            </a:r>
            <a:endParaRPr lang="en-US"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1</a:t>
            </a:r>
            <a:r>
              <a:rPr lang="en-US" baseline="30000" dirty="0" smtClean="0">
                <a:solidFill>
                  <a:srgbClr val="FF0000"/>
                </a:solidFill>
                <a:latin typeface="Algerian" pitchFamily="82" charset="0"/>
              </a:rPr>
              <a:t>st</a:t>
            </a:r>
            <a:r>
              <a:rPr lang="en-US" dirty="0" smtClean="0">
                <a:solidFill>
                  <a:srgbClr val="FF0000"/>
                </a:solidFill>
                <a:latin typeface="Algerian" pitchFamily="82" charset="0"/>
              </a:rPr>
              <a:t> key--Purified THE TEMPLE</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Autofit/>
          </a:bodyPr>
          <a:lstStyle/>
          <a:p>
            <a:r>
              <a:rPr lang="en-US" sz="3200" dirty="0" smtClean="0"/>
              <a:t>“They went in to purify the temple of the LORD, as the king had ordered, following the word of the LORD.”   29:15</a:t>
            </a:r>
          </a:p>
          <a:p>
            <a:r>
              <a:rPr lang="en-US" sz="3200" dirty="0" smtClean="0"/>
              <a:t>“…by the 8</a:t>
            </a:r>
            <a:r>
              <a:rPr lang="en-US" sz="3200" baseline="30000" dirty="0" smtClean="0"/>
              <a:t>th</a:t>
            </a:r>
            <a:r>
              <a:rPr lang="en-US" sz="3200" dirty="0" smtClean="0"/>
              <a:t> day of the month they reached the portico of the LORD.”    29:17</a:t>
            </a:r>
          </a:p>
          <a:p>
            <a:r>
              <a:rPr lang="en-US" sz="3200" dirty="0" smtClean="0"/>
              <a:t>“For 8 days more they consecrated the temple of the LORD itself…”      29:17</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1</a:t>
            </a:r>
            <a:r>
              <a:rPr lang="en-US" baseline="30000" dirty="0" smtClean="0">
                <a:solidFill>
                  <a:srgbClr val="FF0000"/>
                </a:solidFill>
                <a:latin typeface="Algerian" pitchFamily="82" charset="0"/>
              </a:rPr>
              <a:t>ST</a:t>
            </a:r>
            <a:r>
              <a:rPr lang="en-US" dirty="0" smtClean="0">
                <a:solidFill>
                  <a:srgbClr val="FF0000"/>
                </a:solidFill>
                <a:latin typeface="Algerian" pitchFamily="82" charset="0"/>
              </a:rPr>
              <a:t> KEY---PURIFIED THE TEMPLE</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lstStyle/>
          <a:p>
            <a:r>
              <a:rPr lang="en-US" dirty="0" smtClean="0"/>
              <a:t> </a:t>
            </a:r>
            <a:r>
              <a:rPr lang="en-US" sz="3200" dirty="0" smtClean="0"/>
              <a:t>“All whose </a:t>
            </a:r>
            <a:r>
              <a:rPr lang="en-US" sz="3200" dirty="0" smtClean="0">
                <a:solidFill>
                  <a:srgbClr val="FF0000"/>
                </a:solidFill>
              </a:rPr>
              <a:t>hearts were willing </a:t>
            </a:r>
            <a:r>
              <a:rPr lang="en-US" sz="3200" dirty="0" smtClean="0"/>
              <a:t>brought burnt offerings.”    29:31</a:t>
            </a:r>
          </a:p>
          <a:p>
            <a:r>
              <a:rPr lang="en-US" sz="3200" dirty="0" smtClean="0"/>
              <a:t>“The priests, however were too few…”  29:34a</a:t>
            </a:r>
          </a:p>
          <a:p>
            <a:r>
              <a:rPr lang="en-US" sz="3200" dirty="0" smtClean="0"/>
              <a:t>“The Levites helped them…for the Levites had been (more </a:t>
            </a:r>
            <a:r>
              <a:rPr lang="en-US" sz="3200" dirty="0" smtClean="0">
                <a:solidFill>
                  <a:srgbClr val="FF0000"/>
                </a:solidFill>
              </a:rPr>
              <a:t>upright in heart</a:t>
            </a:r>
            <a:r>
              <a:rPr lang="en-US" sz="3200" dirty="0" smtClean="0"/>
              <a:t>—KJV) conscientious in consecrating themselves than the priests had been.”   29:34b</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“The king and his officials and the whole assembly in Jerusalem decided to celebrate the Passover in the 2</a:t>
            </a:r>
            <a:r>
              <a:rPr lang="en-US" sz="4000" baseline="30000" dirty="0" smtClean="0"/>
              <a:t>nd</a:t>
            </a:r>
            <a:r>
              <a:rPr lang="en-US" sz="4000" dirty="0" smtClean="0"/>
              <a:t> month.”   30:2</a:t>
            </a:r>
          </a:p>
          <a:p>
            <a:r>
              <a:rPr lang="en-US" sz="4000" dirty="0" smtClean="0"/>
              <a:t>It should have been on the 14</a:t>
            </a:r>
            <a:r>
              <a:rPr lang="en-US" sz="4000" baseline="30000" dirty="0" smtClean="0"/>
              <a:t>th</a:t>
            </a:r>
            <a:r>
              <a:rPr lang="en-US" sz="4000" dirty="0" smtClean="0"/>
              <a:t> day of the first month (full moon of March/April).</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200" dirty="0" smtClean="0"/>
              <a:t>“Couriers went throughout Israel and Judah…”    30:6a</a:t>
            </a:r>
          </a:p>
          <a:p>
            <a:r>
              <a:rPr lang="en-US" sz="3200" dirty="0" smtClean="0"/>
              <a:t>“People of Israel, return to the LORD…”   </a:t>
            </a:r>
          </a:p>
          <a:p>
            <a:r>
              <a:rPr lang="en-US" sz="3200" dirty="0" smtClean="0"/>
              <a:t>“Don’t be stiff-necked…”  </a:t>
            </a:r>
          </a:p>
          <a:p>
            <a:r>
              <a:rPr lang="en-US" sz="3200" dirty="0" smtClean="0"/>
              <a:t>“Submit to the LORD…”</a:t>
            </a:r>
          </a:p>
          <a:p>
            <a:r>
              <a:rPr lang="en-US" sz="3200" dirty="0" smtClean="0"/>
              <a:t>“Serve the LORD…”</a:t>
            </a:r>
          </a:p>
          <a:p>
            <a:r>
              <a:rPr lang="en-US" sz="3200" dirty="0" smtClean="0"/>
              <a:t>“Return to the LORD.”   30:6-9</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600" dirty="0" smtClean="0"/>
              <a:t>“…The  people scorned and ridiculed them.”   30:10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600" dirty="0" smtClean="0"/>
              <a:t>“Nevertheless, some men…humbled themselves and went to Jerusalem.”  30:12</a:t>
            </a:r>
          </a:p>
          <a:p>
            <a:pPr>
              <a:buNone/>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a:bodyPr>
          <a:lstStyle/>
          <a:p>
            <a:r>
              <a:rPr lang="en-US" sz="4000" dirty="0" smtClean="0">
                <a:solidFill>
                  <a:srgbClr val="FF0000"/>
                </a:solidFill>
                <a:latin typeface="Algerian" pitchFamily="82" charset="0"/>
              </a:rPr>
              <a:t>The 1</a:t>
            </a:r>
            <a:r>
              <a:rPr lang="en-US" sz="4000" baseline="30000" dirty="0" smtClean="0">
                <a:solidFill>
                  <a:srgbClr val="FF0000"/>
                </a:solidFill>
                <a:latin typeface="Algerian" pitchFamily="82" charset="0"/>
              </a:rPr>
              <a:t>st</a:t>
            </a:r>
            <a:r>
              <a:rPr lang="en-US" sz="4000" dirty="0" smtClean="0">
                <a:solidFill>
                  <a:srgbClr val="FF0000"/>
                </a:solidFill>
                <a:latin typeface="Algerian" pitchFamily="82" charset="0"/>
              </a:rPr>
              <a:t> Revival </a:t>
            </a:r>
            <a:r>
              <a:rPr lang="en-US" sz="4000" dirty="0" smtClean="0"/>
              <a:t> </a:t>
            </a:r>
            <a:r>
              <a:rPr lang="en-US" sz="4000" dirty="0" smtClean="0">
                <a:solidFill>
                  <a:srgbClr val="FF0000"/>
                </a:solidFill>
                <a:latin typeface="Algerian" pitchFamily="82" charset="0"/>
              </a:rPr>
              <a:t>King Asa</a:t>
            </a:r>
            <a:endParaRPr lang="en-US" sz="4000" dirty="0">
              <a:solidFill>
                <a:srgbClr val="FF0000"/>
              </a:solidFill>
              <a:latin typeface="Algerian" pitchFamily="82" charset="0"/>
            </a:endParaRPr>
          </a:p>
        </p:txBody>
      </p:sp>
      <p:sp>
        <p:nvSpPr>
          <p:cNvPr id="2" name="Content Placeholder 1"/>
          <p:cNvSpPr>
            <a:spLocks noGrp="1"/>
          </p:cNvSpPr>
          <p:nvPr>
            <p:ph sz="quarter" idx="1"/>
          </p:nvPr>
        </p:nvSpPr>
        <p:spPr>
          <a:xfrm>
            <a:off x="457200" y="1447800"/>
            <a:ext cx="8229600" cy="4559491"/>
          </a:xfrm>
        </p:spPr>
        <p:txBody>
          <a:bodyPr>
            <a:noAutofit/>
          </a:bodyPr>
          <a:lstStyle/>
          <a:p>
            <a:r>
              <a:rPr lang="en-US" sz="3200" dirty="0" smtClean="0"/>
              <a:t>2 Chron. 14-16</a:t>
            </a:r>
          </a:p>
          <a:p>
            <a:r>
              <a:rPr lang="en-US" sz="3200" dirty="0" smtClean="0"/>
              <a:t>Good King Asa was fully committed to the LORD all his life.</a:t>
            </a:r>
          </a:p>
          <a:p>
            <a:r>
              <a:rPr lang="en-US" sz="3200" dirty="0" smtClean="0"/>
              <a:t>All Judah entered into a covenant to seek the LORD, the God of their fathers, with all their heart and soul—</a:t>
            </a:r>
            <a:r>
              <a:rPr lang="en-US" sz="3200" dirty="0" smtClean="0">
                <a:solidFill>
                  <a:srgbClr val="FF0000"/>
                </a:solidFill>
              </a:rPr>
              <a:t>wholeheartedly</a:t>
            </a:r>
            <a:r>
              <a:rPr lang="en-US" sz="3200" dirty="0" smtClean="0"/>
              <a:t>.</a:t>
            </a:r>
          </a:p>
          <a:p>
            <a:r>
              <a:rPr lang="en-US" sz="3200" dirty="0" smtClean="0"/>
              <a:t>It was precipitated by a million man army from Cush (Ethiopia) being struck down by God.</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a:xfrm>
            <a:off x="301752" y="914400"/>
            <a:ext cx="8503920" cy="5184648"/>
          </a:xfrm>
        </p:spPr>
        <p:txBody>
          <a:bodyPr>
            <a:normAutofit/>
          </a:bodyPr>
          <a:lstStyle/>
          <a:p>
            <a:pPr>
              <a:buNone/>
            </a:pPr>
            <a:endParaRPr lang="en-US" sz="3600" dirty="0" smtClean="0"/>
          </a:p>
          <a:p>
            <a:r>
              <a:rPr lang="en-US" sz="3600" dirty="0" smtClean="0"/>
              <a:t>“The hand of God was on the people to give them unity of mind (</a:t>
            </a:r>
            <a:r>
              <a:rPr lang="en-US" sz="3600" dirty="0" smtClean="0">
                <a:solidFill>
                  <a:srgbClr val="FF0000"/>
                </a:solidFill>
              </a:rPr>
              <a:t>one heart</a:t>
            </a:r>
            <a:r>
              <a:rPr lang="en-US" sz="3600" dirty="0" smtClean="0"/>
              <a:t>—KJV) to carry out what the king and his officials had ordered, following the word of the LORD.”    30:12</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600" dirty="0" smtClean="0"/>
              <a:t>“Hezekiah prayed for them , saying, “May the LORD who is good, pardon everyone who </a:t>
            </a:r>
            <a:r>
              <a:rPr lang="en-US" sz="3600" dirty="0" smtClean="0">
                <a:solidFill>
                  <a:srgbClr val="FF0000"/>
                </a:solidFill>
              </a:rPr>
              <a:t>sets his heart </a:t>
            </a:r>
            <a:r>
              <a:rPr lang="en-US" sz="3600" dirty="0" smtClean="0"/>
              <a:t>on seeking God…”    30:19</a:t>
            </a:r>
          </a:p>
          <a:p>
            <a:r>
              <a:rPr lang="en-US" sz="3600" dirty="0" smtClean="0"/>
              <a:t>“…And the LORD heard Hezekiah and healed the people.”   30:20</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KEY---CELEBRATED THE PASSOVER</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Autofit/>
          </a:bodyPr>
          <a:lstStyle/>
          <a:p>
            <a:r>
              <a:rPr lang="en-US" sz="3600" dirty="0" smtClean="0"/>
              <a:t>“There was great joy in Jerusalem, for since the days of Solomon son of David (971-931 B.C.) king of Israel there had been nothing like this in Jerusalem…”   30:26   (715 B.C.)</a:t>
            </a:r>
          </a:p>
          <a:p>
            <a:r>
              <a:rPr lang="en-US" sz="3600" dirty="0" smtClean="0"/>
              <a:t>“God heard them, for their prayer reached heaven, his holy dwelling place.”  30:27</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3</a:t>
            </a:r>
            <a:r>
              <a:rPr lang="en-US" baseline="30000" dirty="0" smtClean="0">
                <a:solidFill>
                  <a:srgbClr val="FF0000"/>
                </a:solidFill>
                <a:latin typeface="Algerian" pitchFamily="82" charset="0"/>
              </a:rPr>
              <a:t>RD</a:t>
            </a:r>
            <a:r>
              <a:rPr lang="en-US" dirty="0" smtClean="0">
                <a:solidFill>
                  <a:srgbClr val="FF0000"/>
                </a:solidFill>
                <a:latin typeface="Algerian" pitchFamily="82" charset="0"/>
              </a:rPr>
              <a:t> KEY---SMASHED IDOLS</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“They removed the altars in Jerusalem and cleared away the incense altars and threw them into the Kidron Valley.”  30:14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3</a:t>
            </a:r>
            <a:r>
              <a:rPr lang="en-US" baseline="30000" dirty="0" smtClean="0">
                <a:solidFill>
                  <a:srgbClr val="FF0000"/>
                </a:solidFill>
                <a:latin typeface="Algerian" pitchFamily="82" charset="0"/>
              </a:rPr>
              <a:t>RD</a:t>
            </a:r>
            <a:r>
              <a:rPr lang="en-US" dirty="0" smtClean="0">
                <a:solidFill>
                  <a:srgbClr val="FF0000"/>
                </a:solidFill>
                <a:latin typeface="Algerian" pitchFamily="82" charset="0"/>
              </a:rPr>
              <a:t> KEY---SMASHED IDOLS</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They “went out to the towns of Judah, smashed the sacred stones and cut down the Asherah poles.  They destroyed the high places and the altars…”  31:1</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solidFill>
                  <a:srgbClr val="FF0000"/>
                </a:solidFill>
                <a:latin typeface="Algerian" pitchFamily="82" charset="0"/>
              </a:rPr>
              <a:t>4</a:t>
            </a:r>
            <a:r>
              <a:rPr lang="en-US" baseline="30000" dirty="0" smtClean="0">
                <a:solidFill>
                  <a:srgbClr val="FF0000"/>
                </a:solidFill>
                <a:latin typeface="Algerian" pitchFamily="82" charset="0"/>
              </a:rPr>
              <a:t>TH</a:t>
            </a:r>
            <a:r>
              <a:rPr lang="en-US" dirty="0" smtClean="0">
                <a:solidFill>
                  <a:srgbClr val="FF0000"/>
                </a:solidFill>
                <a:latin typeface="Algerian" pitchFamily="82" charset="0"/>
              </a:rPr>
              <a:t> KEY---FAITHFULLY GAVE TITHES AND CONTRIBUTIONS</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“The king contributed from his own possessions…”    31:3</a:t>
            </a:r>
          </a:p>
          <a:p>
            <a:r>
              <a:rPr lang="en-US" sz="4000" dirty="0" smtClean="0"/>
              <a:t>“He ordered the people…to give…”  31:4</a:t>
            </a:r>
          </a:p>
          <a:p>
            <a:r>
              <a:rPr lang="en-US" sz="4000" dirty="0" smtClean="0"/>
              <a:t>“As soon as the order went out, the Israelites generously  gave…”   31:5</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dirty="0" smtClean="0">
                <a:solidFill>
                  <a:srgbClr val="FF0000"/>
                </a:solidFill>
                <a:latin typeface="Algerian" pitchFamily="82" charset="0"/>
              </a:rPr>
              <a:t>4</a:t>
            </a:r>
            <a:r>
              <a:rPr lang="en-US" baseline="30000" dirty="0" smtClean="0">
                <a:solidFill>
                  <a:srgbClr val="FF0000"/>
                </a:solidFill>
                <a:latin typeface="Algerian" pitchFamily="82" charset="0"/>
              </a:rPr>
              <a:t>TH</a:t>
            </a:r>
            <a:r>
              <a:rPr lang="en-US" dirty="0" smtClean="0">
                <a:solidFill>
                  <a:srgbClr val="FF0000"/>
                </a:solidFill>
                <a:latin typeface="Algerian" pitchFamily="82" charset="0"/>
              </a:rPr>
              <a:t> KEY---FAITHFULLY GAVE TITHES AND CONTRIBUTIONS</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“They brought a great amount, a tithe (tenth) of everything.”   31:5</a:t>
            </a:r>
          </a:p>
          <a:p>
            <a:r>
              <a:rPr lang="en-US" sz="4000" dirty="0" smtClean="0"/>
              <a:t>“Then they faithfully brought in the contributions, tithes and dedicated gifts.”   31:12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dirty="0" smtClean="0">
                <a:solidFill>
                  <a:srgbClr val="FF0000"/>
                </a:solidFill>
                <a:latin typeface="Algerian" pitchFamily="82" charset="0"/>
              </a:rPr>
              <a:t>4</a:t>
            </a:r>
            <a:r>
              <a:rPr lang="en-US" baseline="30000" dirty="0" smtClean="0">
                <a:solidFill>
                  <a:srgbClr val="FF0000"/>
                </a:solidFill>
                <a:latin typeface="Algerian" pitchFamily="82" charset="0"/>
              </a:rPr>
              <a:t>TH</a:t>
            </a:r>
            <a:r>
              <a:rPr lang="en-US" dirty="0" smtClean="0">
                <a:solidFill>
                  <a:srgbClr val="FF0000"/>
                </a:solidFill>
                <a:latin typeface="Algerian" pitchFamily="82" charset="0"/>
              </a:rPr>
              <a:t> KEY---FAITHFULLY GAVE TITHES AND CONTRIBUTIONS</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4000" dirty="0" smtClean="0"/>
              <a:t>“This is what Hezekiah did throughout Judah, doing what was good and right and faithful before the LORD his God.”   31:20</a:t>
            </a:r>
          </a:p>
          <a:p>
            <a:r>
              <a:rPr lang="en-US" sz="4000" dirty="0" smtClean="0"/>
              <a:t>“He sought his God and worked </a:t>
            </a:r>
            <a:r>
              <a:rPr lang="en-US" sz="4000" dirty="0" smtClean="0">
                <a:solidFill>
                  <a:srgbClr val="FF0000"/>
                </a:solidFill>
              </a:rPr>
              <a:t>wholeheartedly</a:t>
            </a:r>
            <a:r>
              <a:rPr lang="en-US" sz="4000" dirty="0" smtClean="0"/>
              <a:t>.  And so he prospered.”   31:21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Kings 18:5-7</a:t>
            </a:r>
            <a:endParaRPr lang="en-US" dirty="0"/>
          </a:p>
        </p:txBody>
      </p:sp>
      <p:sp>
        <p:nvSpPr>
          <p:cNvPr id="3" name="Content Placeholder 2"/>
          <p:cNvSpPr>
            <a:spLocks noGrp="1"/>
          </p:cNvSpPr>
          <p:nvPr>
            <p:ph sz="quarter" idx="1"/>
          </p:nvPr>
        </p:nvSpPr>
        <p:spPr/>
        <p:txBody>
          <a:bodyPr>
            <a:noAutofit/>
          </a:bodyPr>
          <a:lstStyle/>
          <a:p>
            <a:r>
              <a:rPr lang="en-US" sz="3600" dirty="0" smtClean="0"/>
              <a:t>“Hezekiah trusted in the LORD, the God of Israel.   There was no one like him among all the kings of Judah, either before him or after him.  He held fast to the LORD and did not cease to follow him; he kept the commands the LORD had given Moses.  And the LORD was with him; he was successful in whatever he undertook.”</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KEYS </a:t>
            </a:r>
            <a:endParaRPr lang="en-US" dirty="0"/>
          </a:p>
        </p:txBody>
      </p:sp>
      <p:sp>
        <p:nvSpPr>
          <p:cNvPr id="3" name="Content Placeholder 2"/>
          <p:cNvSpPr>
            <a:spLocks noGrp="1"/>
          </p:cNvSpPr>
          <p:nvPr>
            <p:ph sz="quarter" idx="1"/>
          </p:nvPr>
        </p:nvSpPr>
        <p:spPr/>
        <p:txBody>
          <a:bodyPr/>
          <a:lstStyle/>
          <a:p>
            <a:r>
              <a:rPr lang="en-US" dirty="0" smtClean="0"/>
              <a:t>1.  Purified the Temple.</a:t>
            </a:r>
          </a:p>
          <a:p>
            <a:r>
              <a:rPr lang="en-US" dirty="0" smtClean="0"/>
              <a:t>2.  Celebrated the  Passover.</a:t>
            </a:r>
          </a:p>
          <a:p>
            <a:r>
              <a:rPr lang="en-US" dirty="0" smtClean="0"/>
              <a:t>3.  Smashed the Idols.</a:t>
            </a:r>
          </a:p>
          <a:p>
            <a:r>
              <a:rPr lang="en-US" dirty="0" smtClean="0"/>
              <a:t>4.  Faithfully gave to the LORD.</a:t>
            </a:r>
          </a:p>
          <a:p>
            <a:r>
              <a:rPr lang="en-US" dirty="0" smtClean="0"/>
              <a:t>5.  Passed a major test.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Autofit/>
          </a:bodyPr>
          <a:lstStyle/>
          <a:p>
            <a:r>
              <a:rPr lang="en-US" sz="3600" dirty="0" smtClean="0">
                <a:solidFill>
                  <a:srgbClr val="FF0000"/>
                </a:solidFill>
                <a:latin typeface="Algerian" pitchFamily="82" charset="0"/>
              </a:rPr>
              <a:t>1</a:t>
            </a:r>
            <a:r>
              <a:rPr lang="en-US" sz="3600" baseline="30000" dirty="0" smtClean="0">
                <a:solidFill>
                  <a:srgbClr val="FF0000"/>
                </a:solidFill>
                <a:latin typeface="Algerian" pitchFamily="82" charset="0"/>
              </a:rPr>
              <a:t>st</a:t>
            </a:r>
            <a:r>
              <a:rPr lang="en-US" sz="3600" dirty="0" smtClean="0">
                <a:solidFill>
                  <a:srgbClr val="FF0000"/>
                </a:solidFill>
                <a:latin typeface="Algerian" pitchFamily="82" charset="0"/>
              </a:rPr>
              <a:t> Revival   KING asa</a:t>
            </a:r>
            <a:endParaRPr lang="en-US" sz="3600" dirty="0">
              <a:solidFill>
                <a:srgbClr val="FF0000"/>
              </a:solidFill>
              <a:latin typeface="Algerian" pitchFamily="82" charset="0"/>
            </a:endParaRPr>
          </a:p>
        </p:txBody>
      </p:sp>
      <p:sp>
        <p:nvSpPr>
          <p:cNvPr id="3" name="Content Placeholder 2"/>
          <p:cNvSpPr>
            <a:spLocks noGrp="1"/>
          </p:cNvSpPr>
          <p:nvPr>
            <p:ph sz="quarter" idx="1"/>
          </p:nvPr>
        </p:nvSpPr>
        <p:spPr>
          <a:xfrm>
            <a:off x="457200" y="2286000"/>
            <a:ext cx="8229600" cy="3721291"/>
          </a:xfrm>
        </p:spPr>
        <p:txBody>
          <a:bodyPr/>
          <a:lstStyle/>
          <a:p>
            <a:r>
              <a:rPr lang="en-US" dirty="0" smtClean="0"/>
              <a:t>580,000 DEFEATED 1,000,000.!!!  (14:8-9).</a:t>
            </a:r>
          </a:p>
          <a:p>
            <a:r>
              <a:rPr lang="en-US" dirty="0" smtClean="0"/>
              <a:t>BUT REMEMBER -----“The LORD struck down the Cushites (Ethiopians)  before Asa and Judah.”   (14:12)</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Algerian" pitchFamily="82" charset="0"/>
              </a:rPr>
              <a:t>5</a:t>
            </a:r>
            <a:r>
              <a:rPr lang="en-US" baseline="30000" dirty="0" smtClean="0">
                <a:solidFill>
                  <a:srgbClr val="FF0000"/>
                </a:solidFill>
                <a:latin typeface="Algerian" pitchFamily="82" charset="0"/>
              </a:rPr>
              <a:t>TH</a:t>
            </a:r>
            <a:r>
              <a:rPr lang="en-US" dirty="0" smtClean="0">
                <a:solidFill>
                  <a:srgbClr val="FF0000"/>
                </a:solidFill>
                <a:latin typeface="Algerian" pitchFamily="82" charset="0"/>
              </a:rPr>
              <a:t> KEY---PASSED A MAJOR TEST</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
            </a:r>
            <a:br>
              <a:rPr lang="en-US" dirty="0" smtClean="0"/>
            </a:br>
            <a:r>
              <a:rPr lang="en-US" dirty="0" smtClean="0"/>
              <a:t>1 Chron. 15:8-19</a:t>
            </a:r>
            <a:endParaRPr lang="en-US" dirty="0"/>
          </a:p>
        </p:txBody>
      </p:sp>
      <p:sp>
        <p:nvSpPr>
          <p:cNvPr id="3" name="Content Placeholder 2"/>
          <p:cNvSpPr>
            <a:spLocks noGrp="1"/>
          </p:cNvSpPr>
          <p:nvPr>
            <p:ph sz="quarter" idx="1"/>
          </p:nvPr>
        </p:nvSpPr>
        <p:spPr>
          <a:xfrm>
            <a:off x="457200" y="1219200"/>
            <a:ext cx="8229600" cy="4788091"/>
          </a:xfrm>
        </p:spPr>
        <p:txBody>
          <a:bodyPr>
            <a:normAutofit/>
          </a:bodyPr>
          <a:lstStyle/>
          <a:p>
            <a:pPr>
              <a:buNone/>
            </a:pPr>
            <a:endParaRPr lang="en-US" dirty="0" smtClean="0"/>
          </a:p>
          <a:p>
            <a:r>
              <a:rPr lang="en-US" dirty="0" smtClean="0"/>
              <a:t>Large numbers came to worship—9</a:t>
            </a:r>
          </a:p>
          <a:p>
            <a:r>
              <a:rPr lang="en-US" dirty="0" smtClean="0"/>
              <a:t>Sacrifices—11</a:t>
            </a:r>
          </a:p>
          <a:p>
            <a:r>
              <a:rPr lang="en-US" dirty="0" smtClean="0"/>
              <a:t>They entered into a covenant—12</a:t>
            </a:r>
          </a:p>
          <a:p>
            <a:r>
              <a:rPr lang="en-US" dirty="0" smtClean="0"/>
              <a:t>They sought God </a:t>
            </a:r>
            <a:r>
              <a:rPr lang="en-US" dirty="0" smtClean="0">
                <a:solidFill>
                  <a:srgbClr val="FF0000"/>
                </a:solidFill>
              </a:rPr>
              <a:t>wholeheartedly</a:t>
            </a:r>
            <a:r>
              <a:rPr lang="en-US" dirty="0" smtClean="0"/>
              <a:t>—14-15</a:t>
            </a:r>
          </a:p>
          <a:p>
            <a:r>
              <a:rPr lang="en-US" dirty="0" smtClean="0"/>
              <a:t>“</a:t>
            </a:r>
            <a:r>
              <a:rPr lang="en-US" dirty="0" smtClean="0">
                <a:solidFill>
                  <a:srgbClr val="FF0000"/>
                </a:solidFill>
              </a:rPr>
              <a:t>Asa’s heart </a:t>
            </a:r>
            <a:r>
              <a:rPr lang="en-US" dirty="0" smtClean="0"/>
              <a:t>was fully committed to the LORD all his life.”—17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solidFill>
                  <a:srgbClr val="FF0000"/>
                </a:solidFill>
                <a:latin typeface="Algerian" pitchFamily="82" charset="0"/>
              </a:rPr>
              <a:t>The 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Revival</a:t>
            </a:r>
            <a:r>
              <a:rPr lang="en-US" dirty="0" smtClean="0"/>
              <a:t> </a:t>
            </a:r>
            <a:br>
              <a:rPr lang="en-US" dirty="0" smtClean="0"/>
            </a:br>
            <a:r>
              <a:rPr lang="en-US" dirty="0" smtClean="0">
                <a:solidFill>
                  <a:srgbClr val="FF0000"/>
                </a:solidFill>
                <a:latin typeface="Algerian" pitchFamily="82" charset="0"/>
              </a:rPr>
              <a:t>King Jehoshaphat</a:t>
            </a:r>
            <a:endParaRPr lang="en-US" dirty="0">
              <a:solidFill>
                <a:srgbClr val="FF0000"/>
              </a:solidFill>
              <a:latin typeface="Algerian" pitchFamily="82" charset="0"/>
            </a:endParaRPr>
          </a:p>
        </p:txBody>
      </p:sp>
      <p:sp>
        <p:nvSpPr>
          <p:cNvPr id="3" name="Content Placeholder 2"/>
          <p:cNvSpPr>
            <a:spLocks noGrp="1"/>
          </p:cNvSpPr>
          <p:nvPr>
            <p:ph sz="quarter" idx="1"/>
          </p:nvPr>
        </p:nvSpPr>
        <p:spPr>
          <a:xfrm>
            <a:off x="457200" y="2286000"/>
            <a:ext cx="8229600" cy="3840163"/>
          </a:xfrm>
        </p:spPr>
        <p:txBody>
          <a:bodyPr>
            <a:normAutofit/>
          </a:bodyPr>
          <a:lstStyle/>
          <a:p>
            <a:r>
              <a:rPr lang="en-US" sz="4000" dirty="0" smtClean="0"/>
              <a:t>2 Chron. 17-20</a:t>
            </a:r>
          </a:p>
          <a:p>
            <a:r>
              <a:rPr lang="en-US" sz="4000" dirty="0" smtClean="0"/>
              <a:t>Jehoshaphat  followed  his father, good king Asa.</a:t>
            </a:r>
          </a:p>
          <a:p>
            <a:r>
              <a:rPr lang="en-US" sz="4000" dirty="0" smtClean="0"/>
              <a:t>He reigned 25 years (from age 35 to 60).</a:t>
            </a: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CHRON. 17:6</a:t>
            </a:r>
            <a:endParaRPr lang="en-US" dirty="0"/>
          </a:p>
        </p:txBody>
      </p:sp>
      <p:sp>
        <p:nvSpPr>
          <p:cNvPr id="3" name="Content Placeholder 2"/>
          <p:cNvSpPr>
            <a:spLocks noGrp="1"/>
          </p:cNvSpPr>
          <p:nvPr>
            <p:ph sz="quarter" idx="1"/>
          </p:nvPr>
        </p:nvSpPr>
        <p:spPr/>
        <p:txBody>
          <a:bodyPr>
            <a:normAutofit/>
          </a:bodyPr>
          <a:lstStyle/>
          <a:p>
            <a:r>
              <a:rPr lang="en-US" sz="4000" dirty="0" smtClean="0"/>
              <a:t>“His </a:t>
            </a:r>
            <a:r>
              <a:rPr lang="en-US" sz="4000" dirty="0" smtClean="0">
                <a:solidFill>
                  <a:srgbClr val="FF0000"/>
                </a:solidFill>
              </a:rPr>
              <a:t>heart was devoted </a:t>
            </a:r>
            <a:r>
              <a:rPr lang="en-US" sz="4000" dirty="0" smtClean="0"/>
              <a:t>to the ways of the LORD;</a:t>
            </a:r>
          </a:p>
          <a:p>
            <a:r>
              <a:rPr lang="en-US" sz="4000" dirty="0" smtClean="0"/>
              <a:t>… furthermore, he </a:t>
            </a:r>
            <a:r>
              <a:rPr lang="en-US" sz="4000" dirty="0" smtClean="0">
                <a:solidFill>
                  <a:srgbClr val="FF0000"/>
                </a:solidFill>
              </a:rPr>
              <a:t>removed </a:t>
            </a:r>
            <a:r>
              <a:rPr lang="en-US" sz="4000" dirty="0" smtClean="0"/>
              <a:t>the high places and the Asherah poles from Judah.”</a:t>
            </a:r>
            <a:endParaRPr lang="en-US"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295400"/>
          </a:xfrm>
        </p:spPr>
        <p:txBody>
          <a:bodyPr>
            <a:normAutofit/>
          </a:bodyPr>
          <a:lstStyle/>
          <a:p>
            <a:r>
              <a:rPr lang="en-US" dirty="0" smtClean="0">
                <a:solidFill>
                  <a:srgbClr val="FF0000"/>
                </a:solidFill>
                <a:latin typeface="Algerian" pitchFamily="82" charset="0"/>
              </a:rPr>
              <a:t>The 2</a:t>
            </a:r>
            <a:r>
              <a:rPr lang="en-US" baseline="30000" dirty="0" smtClean="0">
                <a:solidFill>
                  <a:srgbClr val="FF0000"/>
                </a:solidFill>
                <a:latin typeface="Algerian" pitchFamily="82" charset="0"/>
              </a:rPr>
              <a:t>ND</a:t>
            </a:r>
            <a:r>
              <a:rPr lang="en-US" dirty="0" smtClean="0">
                <a:solidFill>
                  <a:srgbClr val="FF0000"/>
                </a:solidFill>
                <a:latin typeface="Algerian" pitchFamily="82" charset="0"/>
              </a:rPr>
              <a:t> Revival</a:t>
            </a:r>
            <a:br>
              <a:rPr lang="en-US" dirty="0" smtClean="0">
                <a:solidFill>
                  <a:srgbClr val="FF0000"/>
                </a:solidFill>
                <a:latin typeface="Algerian" pitchFamily="82" charset="0"/>
              </a:rPr>
            </a:br>
            <a:r>
              <a:rPr lang="en-US" dirty="0" smtClean="0">
                <a:solidFill>
                  <a:srgbClr val="FF0000"/>
                </a:solidFill>
                <a:latin typeface="Algerian" pitchFamily="82" charset="0"/>
              </a:rPr>
              <a:t>JEHOSHAPHAT</a:t>
            </a:r>
            <a:endParaRPr lang="en-US" dirty="0">
              <a:solidFill>
                <a:srgbClr val="FF0000"/>
              </a:solidFill>
              <a:latin typeface="Algerian" pitchFamily="82" charset="0"/>
            </a:endParaRPr>
          </a:p>
        </p:txBody>
      </p:sp>
      <p:sp>
        <p:nvSpPr>
          <p:cNvPr id="3" name="Content Placeholder 2"/>
          <p:cNvSpPr>
            <a:spLocks noGrp="1"/>
          </p:cNvSpPr>
          <p:nvPr>
            <p:ph sz="quarter" idx="1"/>
          </p:nvPr>
        </p:nvSpPr>
        <p:spPr/>
        <p:txBody>
          <a:bodyPr>
            <a:normAutofit/>
          </a:bodyPr>
          <a:lstStyle/>
          <a:p>
            <a:r>
              <a:rPr lang="en-US" sz="3600" dirty="0" smtClean="0"/>
              <a:t>He sent out </a:t>
            </a:r>
            <a:r>
              <a:rPr lang="en-US" sz="3600" dirty="0" smtClean="0">
                <a:solidFill>
                  <a:srgbClr val="FF0000"/>
                </a:solidFill>
              </a:rPr>
              <a:t>Bible teaching </a:t>
            </a:r>
            <a:r>
              <a:rPr lang="en-US" sz="3600" dirty="0" smtClean="0"/>
              <a:t>teams.</a:t>
            </a:r>
          </a:p>
          <a:p>
            <a:r>
              <a:rPr lang="en-US" sz="3600" dirty="0" smtClean="0"/>
              <a:t>“They taught throughout Judah, taking with them the Book of the Law of the LORD; they went around to all the towns of Judah and taught the people.”              2 Chron. 17:8-9</a:t>
            </a:r>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Evil Rulers</a:t>
            </a:r>
            <a:endParaRPr lang="en-US" dirty="0"/>
          </a:p>
        </p:txBody>
      </p:sp>
      <p:sp>
        <p:nvSpPr>
          <p:cNvPr id="3" name="Content Placeholder 2"/>
          <p:cNvSpPr>
            <a:spLocks noGrp="1"/>
          </p:cNvSpPr>
          <p:nvPr>
            <p:ph sz="quarter" idx="1"/>
          </p:nvPr>
        </p:nvSpPr>
        <p:spPr/>
        <p:txBody>
          <a:bodyPr>
            <a:normAutofit/>
          </a:bodyPr>
          <a:lstStyle/>
          <a:p>
            <a:r>
              <a:rPr lang="en-US" sz="4000" dirty="0" smtClean="0"/>
              <a:t>King </a:t>
            </a:r>
            <a:r>
              <a:rPr lang="en-US" sz="4000" dirty="0" err="1" smtClean="0"/>
              <a:t>Jehoram</a:t>
            </a:r>
            <a:endParaRPr lang="en-US" sz="4000" dirty="0" smtClean="0"/>
          </a:p>
          <a:p>
            <a:r>
              <a:rPr lang="en-US" sz="4000" dirty="0" smtClean="0"/>
              <a:t>King </a:t>
            </a:r>
            <a:r>
              <a:rPr lang="en-US" sz="4000" dirty="0" err="1" smtClean="0"/>
              <a:t>Amaziah</a:t>
            </a:r>
            <a:endParaRPr lang="en-US" sz="4000" dirty="0" smtClean="0"/>
          </a:p>
          <a:p>
            <a:r>
              <a:rPr lang="en-US" sz="4000" dirty="0" smtClean="0"/>
              <a:t>Queen </a:t>
            </a:r>
            <a:r>
              <a:rPr lang="en-US" sz="4000" dirty="0" err="1" smtClean="0"/>
              <a:t>Athaliah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561</TotalTime>
  <Words>1407</Words>
  <Application>Microsoft Office PowerPoint</Application>
  <PresentationFormat>On-screen Show (4:3)</PresentationFormat>
  <Paragraphs>122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Civic</vt:lpstr>
      <vt:lpstr>GOOD KING HEZEKIAH</vt:lpstr>
      <vt:lpstr>6 REVIVALS OF JUDAH</vt:lpstr>
      <vt:lpstr>The 1st Revival  King Asa</vt:lpstr>
      <vt:lpstr>1st Revival   KING asa</vt:lpstr>
      <vt:lpstr> 1 Chron. 15:8-19</vt:lpstr>
      <vt:lpstr>The 2nd Revival  King Jehoshaphat</vt:lpstr>
      <vt:lpstr>2 CHRON. 17:6</vt:lpstr>
      <vt:lpstr>The 2ND Revival JEHOSHAPHAT</vt:lpstr>
      <vt:lpstr>3  Evil Rulers</vt:lpstr>
      <vt:lpstr>King Joash</vt:lpstr>
      <vt:lpstr>3rd REVIVAL  JOASH</vt:lpstr>
      <vt:lpstr>3rd REVIVAL JOASH</vt:lpstr>
      <vt:lpstr>3rd REVIVAL JOASH</vt:lpstr>
      <vt:lpstr>Good King Amaziah</vt:lpstr>
      <vt:lpstr>4th Revival  KING UZZIAH</vt:lpstr>
      <vt:lpstr>2 Chron. 26:5</vt:lpstr>
      <vt:lpstr>WICKED KING AHAZ</vt:lpstr>
      <vt:lpstr>PowerPoint Presentation</vt:lpstr>
      <vt:lpstr>5th Revival under King Hezekiah</vt:lpstr>
      <vt:lpstr>2 Chron. 29:3</vt:lpstr>
      <vt:lpstr>2 Chron. 29:10</vt:lpstr>
      <vt:lpstr>5 KEYS TO THIS REVIVAL UNDER KING HEZEKIAH</vt:lpstr>
      <vt:lpstr>1ST KEY---PURIFIED THE TEMPLE</vt:lpstr>
      <vt:lpstr>1st key--Purified THE TEMPLE</vt:lpstr>
      <vt:lpstr>1ST KEY---PURIFIED THE TEMPLE</vt:lpstr>
      <vt:lpstr>2ND KEY---CELEBRATED THE PASSOVER</vt:lpstr>
      <vt:lpstr>2ND KEY---CELEBRATED THE PASSOVER</vt:lpstr>
      <vt:lpstr>2ND KEY---CELEBRATED THE PASSOVER</vt:lpstr>
      <vt:lpstr>2ND KEY---CELEBRATED THE PASSOVER</vt:lpstr>
      <vt:lpstr>2ND KEY---CELEBRATED THE PASSOVER</vt:lpstr>
      <vt:lpstr>2ND KEY---CELEBRATED THE PASSOVER</vt:lpstr>
      <vt:lpstr>2ND KEY---CELEBRATED THE PASSOVER</vt:lpstr>
      <vt:lpstr>3RD KEY---SMASHED IDOLS</vt:lpstr>
      <vt:lpstr>3RD KEY---SMASHED IDOLS</vt:lpstr>
      <vt:lpstr>4TH KEY---FAITHFULLY GAVE TITHES AND CONTRIBUTIONS</vt:lpstr>
      <vt:lpstr>4TH KEY---FAITHFULLY GAVE TITHES AND CONTRIBUTIONS</vt:lpstr>
      <vt:lpstr>4TH KEY---FAITHFULLY GAVE TITHES AND CONTRIBUTIONS</vt:lpstr>
      <vt:lpstr>2 Kings 18:5-7</vt:lpstr>
      <vt:lpstr>5 KEYS </vt:lpstr>
      <vt:lpstr>5TH KEY---PASSED A MAJOR TEST</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KING HEZEKIAH</dc:title>
  <dc:creator>PastorSteve</dc:creator>
  <cp:lastModifiedBy>SoundBooth</cp:lastModifiedBy>
  <cp:revision>11</cp:revision>
  <dcterms:created xsi:type="dcterms:W3CDTF">2018-02-12T15:51:39Z</dcterms:created>
  <dcterms:modified xsi:type="dcterms:W3CDTF">2018-02-18T13:19:31Z</dcterms:modified>
</cp:coreProperties>
</file>