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 id="257" r:id="rId3"/>
    <p:sldId id="259" r:id="rId4"/>
    <p:sldId id="258"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03" d="100"/>
          <a:sy n="103" d="100"/>
        </p:scale>
        <p:origin x="-20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40C52D26-FD94-4440-B28B-7074816E0C75}" type="datetimeFigureOut">
              <a:rPr lang="en-US" smtClean="0"/>
              <a:pPr/>
              <a:t>1/14/2018</a:t>
            </a:fld>
            <a:endParaRPr lang="en-US"/>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4F2409AB-EFAB-49A8-80FE-62824F16AAA5}"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2409AB-EFAB-49A8-80FE-62824F16AAA5}"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2409AB-EFAB-49A8-80FE-62824F16AAA5}"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2409AB-EFAB-49A8-80FE-62824F16AAA5}" type="slidenum">
              <a:rPr lang="en-US" smtClean="0"/>
              <a:pPr/>
              <a:t>‹#›</a:t>
            </a:fld>
            <a:endParaRPr lang="en-US"/>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4F2409AB-EFAB-49A8-80FE-62824F16AAA5}" type="slidenum">
              <a:rPr lang="en-US" smtClean="0"/>
              <a:pPr/>
              <a:t>‹#›</a:t>
            </a:fld>
            <a:endParaRPr lang="en-US"/>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2409AB-EFAB-49A8-80FE-62824F16AAA5}" type="slidenum">
              <a:rPr lang="en-US" smtClean="0"/>
              <a:pPr/>
              <a:t>‹#›</a:t>
            </a:fld>
            <a:endParaRPr lang="en-US"/>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4F2409AB-EFAB-49A8-80FE-62824F16AA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4F2409AB-EFAB-49A8-80FE-62824F16AAA5}" type="slidenum">
              <a:rPr lang="en-US" smtClean="0"/>
              <a:pPr/>
              <a:t>‹#›</a:t>
            </a:fld>
            <a:endParaRPr lang="en-US"/>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40C52D26-FD94-4440-B28B-7074816E0C75}" type="datetimeFigureOut">
              <a:rPr lang="en-US" smtClean="0"/>
              <a:pPr/>
              <a:t>1/14/2018</a:t>
            </a:fld>
            <a:endParaRPr lang="en-US"/>
          </a:p>
        </p:txBody>
      </p:sp>
      <p:sp>
        <p:nvSpPr>
          <p:cNvPr id="3" name="Footer Placeholder 2"/>
          <p:cNvSpPr>
            <a:spLocks noGrp="1"/>
          </p:cNvSpPr>
          <p:nvPr>
            <p:ph type="ftr" sz="quarter" idx="11"/>
          </p:nvPr>
        </p:nvSpPr>
        <p:spPr/>
        <p:txBody>
          <a:bodyPr/>
          <a:lstStyle>
            <a:extLst/>
          </a:lstStyle>
          <a:p>
            <a:endParaRPr lang="en-US"/>
          </a:p>
        </p:txBody>
      </p:sp>
      <p:sp>
        <p:nvSpPr>
          <p:cNvPr id="4" name="Slide Number Placeholder 3"/>
          <p:cNvSpPr>
            <a:spLocks noGrp="1"/>
          </p:cNvSpPr>
          <p:nvPr>
            <p:ph type="sldNum" sz="quarter" idx="12"/>
          </p:nvPr>
        </p:nvSpPr>
        <p:spPr/>
        <p:txBody>
          <a:bodyPr/>
          <a:lstStyle>
            <a:extLst/>
          </a:lstStyle>
          <a:p>
            <a:fld id="{4F2409AB-EFAB-49A8-80FE-62824F16AAA5}"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40C52D26-FD94-4440-B28B-7074816E0C75}" type="datetimeFigureOut">
              <a:rPr lang="en-US" smtClean="0"/>
              <a:pPr/>
              <a:t>1/14/2018</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4F2409AB-EFAB-49A8-80FE-62824F16AAA5}"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40C52D26-FD94-4440-B28B-7074816E0C75}" type="datetimeFigureOut">
              <a:rPr lang="en-US" smtClean="0"/>
              <a:pPr/>
              <a:t>1/14/2018</a:t>
            </a:fld>
            <a:endParaRPr lang="en-US"/>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4F2409AB-EFAB-49A8-80FE-62824F16AAA5}" type="slidenum">
              <a:rPr lang="en-US" smtClean="0"/>
              <a:pPr/>
              <a:t>‹#›</a:t>
            </a:fld>
            <a:endParaRPr lang="en-US"/>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0" name="Right Triangle 9"/>
          <p:cNvSpPr>
            <a:spLocks/>
          </p:cNvSpPr>
          <p:nvPr/>
        </p:nvSpPr>
        <p:spPr bwMode="auto">
          <a:xfrm>
            <a:off x="-6042" y="5791253"/>
            <a:ext cx="3402314" cy="1080868"/>
          </a:xfrm>
          <a:prstGeom prst="rtTriangle">
            <a:avLst/>
          </a:prstGeom>
          <a:blipFill>
            <a:blip r:embed="rId2"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4" name="Right Triangle 13"/>
          <p:cNvSpPr>
            <a:spLocks/>
          </p:cNvSpPr>
          <p:nvPr/>
        </p:nvSpPr>
        <p:spPr bwMode="auto">
          <a:xfrm>
            <a:off x="-6042" y="5791253"/>
            <a:ext cx="3402314" cy="1080868"/>
          </a:xfrm>
          <a:prstGeom prst="rtTriangle">
            <a:avLst/>
          </a:prstGeom>
          <a:blipFill>
            <a:blip r:embed="rId13" cstate="print">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40C52D26-FD94-4440-B28B-7074816E0C75}" type="datetimeFigureOut">
              <a:rPr lang="en-US" smtClean="0"/>
              <a:pPr/>
              <a:t>1/14/2018</a:t>
            </a:fld>
            <a:endParaRPr lang="en-US"/>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4F2409AB-EFAB-49A8-80FE-62824F16AAA5}"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295401"/>
            <a:ext cx="7772400" cy="2305050"/>
          </a:xfrm>
        </p:spPr>
        <p:txBody>
          <a:bodyPr>
            <a:noAutofit/>
          </a:bodyPr>
          <a:lstStyle/>
          <a:p>
            <a:r>
              <a:rPr lang="en-US" sz="6600" dirty="0" smtClean="0">
                <a:solidFill>
                  <a:srgbClr val="FF0000"/>
                </a:solidFill>
                <a:latin typeface="Algerian" pitchFamily="82" charset="0"/>
              </a:rPr>
              <a:t>SEEK THE LORD, WHOLEHEARTEDLY</a:t>
            </a:r>
            <a:endParaRPr lang="en-US" sz="6600" dirty="0">
              <a:solidFill>
                <a:srgbClr val="FF0000"/>
              </a:solidFill>
              <a:latin typeface="Algerian" pitchFamily="82" charset="0"/>
            </a:endParaRPr>
          </a:p>
        </p:txBody>
      </p:sp>
      <p:sp>
        <p:nvSpPr>
          <p:cNvPr id="3" name="Subtitle 2"/>
          <p:cNvSpPr>
            <a:spLocks noGrp="1"/>
          </p:cNvSpPr>
          <p:nvPr>
            <p:ph type="subTitle" idx="1"/>
          </p:nvPr>
        </p:nvSpPr>
        <p:spPr/>
        <p:txBody>
          <a:bodyPr/>
          <a:lstStyle/>
          <a:p>
            <a:r>
              <a:rPr lang="en-US" dirty="0" smtClean="0"/>
              <a:t>2 CHRONICLES 15</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026091"/>
          </a:xfrm>
        </p:spPr>
        <p:txBody>
          <a:bodyPr>
            <a:normAutofit/>
          </a:bodyPr>
          <a:lstStyle/>
          <a:p>
            <a:r>
              <a:rPr lang="en-US" sz="4000" dirty="0" smtClean="0"/>
              <a:t>“But as for you, be strong and do not give up, for your work will be rewarded.”  (15:7)</a:t>
            </a:r>
            <a:endParaRPr lang="en-US" sz="4000" dirty="0"/>
          </a:p>
        </p:txBody>
      </p:sp>
      <p:sp>
        <p:nvSpPr>
          <p:cNvPr id="2" name="Title 1"/>
          <p:cNvSpPr>
            <a:spLocks noGrp="1"/>
          </p:cNvSpPr>
          <p:nvPr>
            <p:ph type="title"/>
          </p:nvPr>
        </p:nvSpPr>
        <p:spPr>
          <a:xfrm>
            <a:off x="457200" y="274638"/>
            <a:ext cx="8229600" cy="1706562"/>
          </a:xfrm>
        </p:spPr>
        <p:txBody>
          <a:bodyPr>
            <a:noAutofit/>
          </a:bodyPr>
          <a:lstStyle/>
          <a:p>
            <a:r>
              <a:rPr lang="en-US" sz="5400" dirty="0" smtClean="0">
                <a:solidFill>
                  <a:srgbClr val="FF0000"/>
                </a:solidFill>
                <a:latin typeface="Algerian" pitchFamily="82" charset="0"/>
              </a:rPr>
              <a:t>3.  A WORD OF </a:t>
            </a:r>
            <a:r>
              <a:rPr lang="en-US" sz="6600" dirty="0" smtClean="0">
                <a:solidFill>
                  <a:srgbClr val="FF0000"/>
                </a:solidFill>
                <a:latin typeface="Algerian" pitchFamily="82" charset="0"/>
              </a:rPr>
              <a:t>EXHORTATION</a:t>
            </a:r>
            <a:endParaRPr lang="en-US" sz="6600" dirty="0">
              <a:solidFill>
                <a:srgbClr val="FF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73691"/>
          </a:xfrm>
        </p:spPr>
        <p:txBody>
          <a:bodyPr>
            <a:normAutofit lnSpcReduction="10000"/>
          </a:bodyPr>
          <a:lstStyle/>
          <a:p>
            <a:pPr>
              <a:buNone/>
            </a:pPr>
            <a:endParaRPr lang="en-US" dirty="0" smtClean="0"/>
          </a:p>
          <a:p>
            <a:r>
              <a:rPr lang="en-US" dirty="0" err="1" smtClean="0"/>
              <a:t>Asa</a:t>
            </a:r>
            <a:r>
              <a:rPr lang="en-US" dirty="0" smtClean="0"/>
              <a:t> took courage to cleanse and repair--8.</a:t>
            </a:r>
          </a:p>
          <a:p>
            <a:r>
              <a:rPr lang="en-US" dirty="0" smtClean="0"/>
              <a:t>Large numbers came to Judah—9.</a:t>
            </a:r>
          </a:p>
          <a:p>
            <a:r>
              <a:rPr lang="en-US" dirty="0" smtClean="0"/>
              <a:t>Sacrifices made—11.</a:t>
            </a:r>
          </a:p>
          <a:p>
            <a:r>
              <a:rPr lang="en-US" dirty="0" smtClean="0"/>
              <a:t>They all entered into a covenant—12.</a:t>
            </a:r>
          </a:p>
          <a:p>
            <a:r>
              <a:rPr lang="en-US" dirty="0" smtClean="0"/>
              <a:t>They sought God eagerly, wholeheartedly—14-15.</a:t>
            </a:r>
          </a:p>
          <a:p>
            <a:r>
              <a:rPr lang="en-US" dirty="0" smtClean="0"/>
              <a:t>“</a:t>
            </a:r>
            <a:r>
              <a:rPr lang="en-US" dirty="0" err="1" smtClean="0"/>
              <a:t>Asa’s</a:t>
            </a:r>
            <a:r>
              <a:rPr lang="en-US" dirty="0" smtClean="0"/>
              <a:t> heart was fully committed to the LORD all his life.”—17. </a:t>
            </a:r>
            <a:endParaRPr lang="en-US" dirty="0"/>
          </a:p>
        </p:txBody>
      </p:sp>
      <p:sp>
        <p:nvSpPr>
          <p:cNvPr id="2" name="Title 1"/>
          <p:cNvSpPr>
            <a:spLocks noGrp="1"/>
          </p:cNvSpPr>
          <p:nvPr>
            <p:ph type="title"/>
          </p:nvPr>
        </p:nvSpPr>
        <p:spPr>
          <a:xfrm>
            <a:off x="457200" y="274638"/>
            <a:ext cx="8229600" cy="2239962"/>
          </a:xfrm>
        </p:spPr>
        <p:txBody>
          <a:bodyPr>
            <a:normAutofit fontScale="90000"/>
          </a:bodyPr>
          <a:lstStyle/>
          <a:p>
            <a:r>
              <a:rPr lang="en-US" sz="5300" dirty="0" smtClean="0">
                <a:solidFill>
                  <a:srgbClr val="FF0000"/>
                </a:solidFill>
                <a:latin typeface="Algerian" pitchFamily="82" charset="0"/>
              </a:rPr>
              <a:t>4.  A WORD OF THEIR </a:t>
            </a:r>
            <a:r>
              <a:rPr lang="en-US" sz="6700" dirty="0" smtClean="0">
                <a:solidFill>
                  <a:srgbClr val="FF0000"/>
                </a:solidFill>
                <a:latin typeface="Algerian" pitchFamily="82" charset="0"/>
              </a:rPr>
              <a:t>RESPONSE</a:t>
            </a:r>
            <a:r>
              <a:rPr lang="en-US" dirty="0" smtClean="0"/>
              <a:t/>
            </a:r>
            <a:br>
              <a:rPr lang="en-US" dirty="0" smtClean="0"/>
            </a:br>
            <a:r>
              <a:rPr lang="en-US" dirty="0" smtClean="0"/>
              <a:t>1 Chron. 15:8-19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12"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 calcmode="lin" valueType="num">
                                      <p:cBhvr additive="base">
                                        <p:cTn id="7" dur="500" fill="hold"/>
                                        <p:tgtEl>
                                          <p:spTgt spid="3">
                                            <p:txEl>
                                              <p:pRg st="1" end="1"/>
                                            </p:txEl>
                                          </p:spTgt>
                                        </p:tgtEl>
                                        <p:attrNameLst>
                                          <p:attrName>ppt_x</p:attrName>
                                        </p:attrNameLst>
                                      </p:cBhvr>
                                      <p:tavLst>
                                        <p:tav tm="0">
                                          <p:val>
                                            <p:strVal val="0-#ppt_w/2"/>
                                          </p:val>
                                        </p:tav>
                                        <p:tav tm="100000">
                                          <p:val>
                                            <p:strVal val="#ppt_x"/>
                                          </p:val>
                                        </p:tav>
                                      </p:tavLst>
                                    </p:anim>
                                    <p:anim calcmode="lin" valueType="num">
                                      <p:cBhvr additive="base">
                                        <p:cTn id="8"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12"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anim calcmode="lin" valueType="num">
                                      <p:cBhvr additive="base">
                                        <p:cTn id="13" dur="500" fill="hold"/>
                                        <p:tgtEl>
                                          <p:spTgt spid="3">
                                            <p:txEl>
                                              <p:pRg st="2" end="2"/>
                                            </p:txEl>
                                          </p:spTgt>
                                        </p:tgtEl>
                                        <p:attrNameLst>
                                          <p:attrName>ppt_x</p:attrName>
                                        </p:attrNameLst>
                                      </p:cBhvr>
                                      <p:tavLst>
                                        <p:tav tm="0">
                                          <p:val>
                                            <p:strVal val="0-#ppt_w/2"/>
                                          </p:val>
                                        </p:tav>
                                        <p:tav tm="100000">
                                          <p:val>
                                            <p:strVal val="#ppt_x"/>
                                          </p:val>
                                        </p:tav>
                                      </p:tavLst>
                                    </p:anim>
                                    <p:anim calcmode="lin" valueType="num">
                                      <p:cBhvr additive="base">
                                        <p:cTn id="14"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12"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 calcmode="lin" valueType="num">
                                      <p:cBhvr additive="base">
                                        <p:cTn id="19" dur="500" fill="hold"/>
                                        <p:tgtEl>
                                          <p:spTgt spid="3">
                                            <p:txEl>
                                              <p:pRg st="3" end="3"/>
                                            </p:txEl>
                                          </p:spTgt>
                                        </p:tgtEl>
                                        <p:attrNameLst>
                                          <p:attrName>ppt_x</p:attrName>
                                        </p:attrNameLst>
                                      </p:cBhvr>
                                      <p:tavLst>
                                        <p:tav tm="0">
                                          <p:val>
                                            <p:strVal val="0-#ppt_w/2"/>
                                          </p:val>
                                        </p:tav>
                                        <p:tav tm="100000">
                                          <p:val>
                                            <p:strVal val="#ppt_x"/>
                                          </p:val>
                                        </p:tav>
                                      </p:tavLst>
                                    </p:anim>
                                    <p:anim calcmode="lin" valueType="num">
                                      <p:cBhvr additive="base">
                                        <p:cTn id="20"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12"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 calcmode="lin" valueType="num">
                                      <p:cBhvr additive="base">
                                        <p:cTn id="25" dur="500" fill="hold"/>
                                        <p:tgtEl>
                                          <p:spTgt spid="3">
                                            <p:txEl>
                                              <p:pRg st="4" end="4"/>
                                            </p:txEl>
                                          </p:spTgt>
                                        </p:tgtEl>
                                        <p:attrNameLst>
                                          <p:attrName>ppt_x</p:attrName>
                                        </p:attrNameLst>
                                      </p:cBhvr>
                                      <p:tavLst>
                                        <p:tav tm="0">
                                          <p:val>
                                            <p:strVal val="0-#ppt_w/2"/>
                                          </p:val>
                                        </p:tav>
                                        <p:tav tm="100000">
                                          <p:val>
                                            <p:strVal val="#ppt_x"/>
                                          </p:val>
                                        </p:tav>
                                      </p:tavLst>
                                    </p:anim>
                                    <p:anim calcmode="lin" valueType="num">
                                      <p:cBhvr additive="base">
                                        <p:cTn id="26"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12" fill="hold" grpId="0"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 calcmode="lin" valueType="num">
                                      <p:cBhvr additive="base">
                                        <p:cTn id="31" dur="500" fill="hold"/>
                                        <p:tgtEl>
                                          <p:spTgt spid="3">
                                            <p:txEl>
                                              <p:pRg st="5" end="5"/>
                                            </p:txEl>
                                          </p:spTgt>
                                        </p:tgtEl>
                                        <p:attrNameLst>
                                          <p:attrName>ppt_x</p:attrName>
                                        </p:attrNameLst>
                                      </p:cBhvr>
                                      <p:tavLst>
                                        <p:tav tm="0">
                                          <p:val>
                                            <p:strVal val="0-#ppt_w/2"/>
                                          </p:val>
                                        </p:tav>
                                        <p:tav tm="100000">
                                          <p:val>
                                            <p:strVal val="#ppt_x"/>
                                          </p:val>
                                        </p:tav>
                                      </p:tavLst>
                                    </p:anim>
                                    <p:anim calcmode="lin" valueType="num">
                                      <p:cBhvr additive="base">
                                        <p:cTn id="32" dur="500" fill="hold"/>
                                        <p:tgtEl>
                                          <p:spTgt spid="3">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12" fill="hold" grpId="0" nodeType="clickEffect">
                                  <p:stCondLst>
                                    <p:cond delay="0"/>
                                  </p:stCondLst>
                                  <p:childTnLst>
                                    <p:set>
                                      <p:cBhvr>
                                        <p:cTn id="36" dur="1" fill="hold">
                                          <p:stCondLst>
                                            <p:cond delay="0"/>
                                          </p:stCondLst>
                                        </p:cTn>
                                        <p:tgtEl>
                                          <p:spTgt spid="3">
                                            <p:txEl>
                                              <p:pRg st="6" end="6"/>
                                            </p:txEl>
                                          </p:spTgt>
                                        </p:tgtEl>
                                        <p:attrNameLst>
                                          <p:attrName>style.visibility</p:attrName>
                                        </p:attrNameLst>
                                      </p:cBhvr>
                                      <p:to>
                                        <p:strVal val="visible"/>
                                      </p:to>
                                    </p:set>
                                    <p:anim calcmode="lin" valueType="num">
                                      <p:cBhvr additive="base">
                                        <p:cTn id="37" dur="500" fill="hold"/>
                                        <p:tgtEl>
                                          <p:spTgt spid="3">
                                            <p:txEl>
                                              <p:pRg st="6" end="6"/>
                                            </p:txEl>
                                          </p:spTgt>
                                        </p:tgtEl>
                                        <p:attrNameLst>
                                          <p:attrName>ppt_x</p:attrName>
                                        </p:attrNameLst>
                                      </p:cBhvr>
                                      <p:tavLst>
                                        <p:tav tm="0">
                                          <p:val>
                                            <p:strVal val="0-#ppt_w/2"/>
                                          </p:val>
                                        </p:tav>
                                        <p:tav tm="100000">
                                          <p:val>
                                            <p:strVal val="#ppt_x"/>
                                          </p:val>
                                        </p:tav>
                                      </p:tavLst>
                                    </p:anim>
                                    <p:anim calcmode="lin" valueType="num">
                                      <p:cBhvr additive="base">
                                        <p:cTn id="38" dur="500" fill="hold"/>
                                        <p:tgtEl>
                                          <p:spTgt spid="3">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“For the eyes of the LORD range throughout the earth to strengthen those whose hearts are fully committed to him.”</a:t>
            </a:r>
            <a:endParaRPr lang="en-US" sz="4000" dirty="0"/>
          </a:p>
        </p:txBody>
      </p:sp>
      <p:sp>
        <p:nvSpPr>
          <p:cNvPr id="3" name="Title 2"/>
          <p:cNvSpPr>
            <a:spLocks noGrp="1"/>
          </p:cNvSpPr>
          <p:nvPr>
            <p:ph type="title"/>
          </p:nvPr>
        </p:nvSpPr>
        <p:spPr/>
        <p:txBody>
          <a:bodyPr/>
          <a:lstStyle/>
          <a:p>
            <a:r>
              <a:rPr lang="en-US" dirty="0" smtClean="0"/>
              <a:t>2 CHRON. 16:9a</a:t>
            </a:r>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God’s people forsake the LORD.</a:t>
            </a:r>
          </a:p>
          <a:p>
            <a:r>
              <a:rPr lang="en-US" sz="4000" dirty="0" smtClean="0"/>
              <a:t>God disciplines.</a:t>
            </a:r>
          </a:p>
          <a:p>
            <a:r>
              <a:rPr lang="en-US" sz="4000" dirty="0" smtClean="0"/>
              <a:t>God calls them to repent.</a:t>
            </a:r>
          </a:p>
          <a:p>
            <a:r>
              <a:rPr lang="en-US" sz="4000" dirty="0" smtClean="0"/>
              <a:t>What will you do?</a:t>
            </a:r>
            <a:endParaRPr lang="en-US" sz="4000" dirty="0"/>
          </a:p>
        </p:txBody>
      </p:sp>
      <p:sp>
        <p:nvSpPr>
          <p:cNvPr id="3" name="Title 2"/>
          <p:cNvSpPr>
            <a:spLocks noGrp="1"/>
          </p:cNvSpPr>
          <p:nvPr>
            <p:ph type="title"/>
          </p:nvPr>
        </p:nvSpPr>
        <p:spPr/>
        <p:txBody>
          <a:bodyPr/>
          <a:lstStyle/>
          <a:p>
            <a:r>
              <a:rPr lang="en-US" dirty="0" smtClean="0"/>
              <a:t>God’s Pattern for Revival</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xEl>
                                              <p:pRg st="0" end="0"/>
                                            </p:txEl>
                                          </p:spTgt>
                                        </p:tgtEl>
                                        <p:attrNameLst>
                                          <p:attrName>style.visibility</p:attrName>
                                        </p:attrNameLst>
                                      </p:cBhvr>
                                      <p:to>
                                        <p:strVal val="visible"/>
                                      </p:to>
                                    </p:set>
                                    <p:anim calcmode="lin" valueType="num">
                                      <p:cBhvr additive="base">
                                        <p:cTn id="7" dur="500" fill="hold"/>
                                        <p:tgtEl>
                                          <p:spTgt spid="2">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2">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2">
                                            <p:txEl>
                                              <p:pRg st="1" end="1"/>
                                            </p:txEl>
                                          </p:spTgt>
                                        </p:tgtEl>
                                        <p:attrNameLst>
                                          <p:attrName>style.visibility</p:attrName>
                                        </p:attrNameLst>
                                      </p:cBhvr>
                                      <p:to>
                                        <p:strVal val="visible"/>
                                      </p:to>
                                    </p:set>
                                    <p:anim calcmode="lin" valueType="num">
                                      <p:cBhvr additive="base">
                                        <p:cTn id="13" dur="500" fill="hold"/>
                                        <p:tgtEl>
                                          <p:spTgt spid="2">
                                            <p:txEl>
                                              <p:pRg st="1" end="1"/>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2">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2">
                                            <p:txEl>
                                              <p:pRg st="2" end="2"/>
                                            </p:txEl>
                                          </p:spTgt>
                                        </p:tgtEl>
                                        <p:attrNameLst>
                                          <p:attrName>style.visibility</p:attrName>
                                        </p:attrNameLst>
                                      </p:cBhvr>
                                      <p:to>
                                        <p:strVal val="visible"/>
                                      </p:to>
                                    </p:set>
                                    <p:anim calcmode="lin" valueType="num">
                                      <p:cBhvr additive="base">
                                        <p:cTn id="19" dur="500" fill="hold"/>
                                        <p:tgtEl>
                                          <p:spTgt spid="2">
                                            <p:txEl>
                                              <p:pRg st="2" end="2"/>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2">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2">
                                            <p:txEl>
                                              <p:pRg st="3" end="3"/>
                                            </p:txEl>
                                          </p:spTgt>
                                        </p:tgtEl>
                                        <p:attrNameLst>
                                          <p:attrName>style.visibility</p:attrName>
                                        </p:attrNameLst>
                                      </p:cBhvr>
                                      <p:to>
                                        <p:strVal val="visible"/>
                                      </p:to>
                                    </p:set>
                                    <p:anim calcmode="lin" valueType="num">
                                      <p:cBhvr additive="base">
                                        <p:cTn id="25" dur="500" fill="hold"/>
                                        <p:tgtEl>
                                          <p:spTgt spid="2">
                                            <p:txEl>
                                              <p:pRg st="3" end="3"/>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2">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“For the eyes of the LORD range throughout the earth to strengthen those whose hearts are fully committed to him.”</a:t>
            </a:r>
            <a:endParaRPr lang="en-US" sz="4000" dirty="0"/>
          </a:p>
        </p:txBody>
      </p:sp>
      <p:sp>
        <p:nvSpPr>
          <p:cNvPr id="3" name="Title 2"/>
          <p:cNvSpPr>
            <a:spLocks noGrp="1"/>
          </p:cNvSpPr>
          <p:nvPr>
            <p:ph type="title"/>
          </p:nvPr>
        </p:nvSpPr>
        <p:spPr/>
        <p:txBody>
          <a:bodyPr/>
          <a:lstStyle/>
          <a:p>
            <a:r>
              <a:rPr lang="en-US" dirty="0" smtClean="0"/>
              <a:t>2 CHRON. 16:9a</a:t>
            </a:r>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400" dirty="0" smtClean="0"/>
              <a:t>“The LORD is with you when you are with him.  If you seek him, he will be found by you, but if you forsake him, he will forsake you.”   </a:t>
            </a:r>
          </a:p>
          <a:p>
            <a:pPr>
              <a:buNone/>
            </a:pPr>
            <a:endParaRPr lang="en-US" dirty="0" smtClean="0"/>
          </a:p>
        </p:txBody>
      </p:sp>
      <p:sp>
        <p:nvSpPr>
          <p:cNvPr id="2" name="Title 1"/>
          <p:cNvSpPr>
            <a:spLocks noGrp="1"/>
          </p:cNvSpPr>
          <p:nvPr>
            <p:ph type="title"/>
          </p:nvPr>
        </p:nvSpPr>
        <p:spPr/>
        <p:txBody>
          <a:bodyPr/>
          <a:lstStyle/>
          <a:p>
            <a:r>
              <a:rPr lang="en-US" dirty="0" smtClean="0"/>
              <a:t>2 CHRONICLES 15:2</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“But you, man of God, </a:t>
            </a:r>
            <a:r>
              <a:rPr lang="en-US" sz="4000" dirty="0" smtClean="0">
                <a:solidFill>
                  <a:srgbClr val="FF0000"/>
                </a:solidFill>
              </a:rPr>
              <a:t>flee</a:t>
            </a:r>
            <a:r>
              <a:rPr lang="en-US" sz="4000" dirty="0" smtClean="0"/>
              <a:t> from all this, and </a:t>
            </a:r>
            <a:r>
              <a:rPr lang="en-US" sz="4000" dirty="0" smtClean="0">
                <a:solidFill>
                  <a:srgbClr val="FF0000"/>
                </a:solidFill>
              </a:rPr>
              <a:t>pursue</a:t>
            </a:r>
            <a:r>
              <a:rPr lang="en-US" sz="4000" dirty="0" smtClean="0"/>
              <a:t> righteousness, godliness, faith, love, endurance, and gentleness.  </a:t>
            </a:r>
            <a:r>
              <a:rPr lang="en-US" sz="4000" dirty="0" smtClean="0">
                <a:solidFill>
                  <a:srgbClr val="FF0000"/>
                </a:solidFill>
              </a:rPr>
              <a:t>Fight</a:t>
            </a:r>
            <a:r>
              <a:rPr lang="en-US" sz="4000" dirty="0" smtClean="0"/>
              <a:t> the good fight of the faith.”</a:t>
            </a:r>
            <a:endParaRPr lang="en-US" sz="4000" dirty="0"/>
          </a:p>
        </p:txBody>
      </p:sp>
      <p:sp>
        <p:nvSpPr>
          <p:cNvPr id="3" name="Title 2"/>
          <p:cNvSpPr>
            <a:spLocks noGrp="1"/>
          </p:cNvSpPr>
          <p:nvPr>
            <p:ph type="title"/>
          </p:nvPr>
        </p:nvSpPr>
        <p:spPr/>
        <p:txBody>
          <a:bodyPr/>
          <a:lstStyle/>
          <a:p>
            <a:r>
              <a:rPr lang="en-US" dirty="0" smtClean="0"/>
              <a:t>1 Timothy 6:11-12</a:t>
            </a:r>
            <a:endParaRPr lang="en-US"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3600" dirty="0" smtClean="0"/>
              <a:t>“</a:t>
            </a:r>
            <a:r>
              <a:rPr lang="en-US" sz="3600" dirty="0" smtClean="0">
                <a:solidFill>
                  <a:srgbClr val="FF0000"/>
                </a:solidFill>
              </a:rPr>
              <a:t>Live by the Spirit</a:t>
            </a:r>
            <a:r>
              <a:rPr lang="en-US" sz="3600" dirty="0" smtClean="0"/>
              <a:t>, and you will not gratify the desires of the sinful nature (flesh).  For the sinful nature desires what is contrary to the Spirit, and the Spirit what is contrary to the sinful nature.”</a:t>
            </a:r>
            <a:endParaRPr lang="en-US" sz="3600" dirty="0"/>
          </a:p>
        </p:txBody>
      </p:sp>
      <p:sp>
        <p:nvSpPr>
          <p:cNvPr id="3" name="Title 2"/>
          <p:cNvSpPr>
            <a:spLocks noGrp="1"/>
          </p:cNvSpPr>
          <p:nvPr>
            <p:ph type="title"/>
          </p:nvPr>
        </p:nvSpPr>
        <p:spPr/>
        <p:txBody>
          <a:bodyPr/>
          <a:lstStyle/>
          <a:p>
            <a:r>
              <a:rPr lang="en-US" dirty="0" smtClean="0"/>
              <a:t>Galatians 5:16-17</a:t>
            </a: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sz="4000" dirty="0" smtClean="0"/>
              <a:t>“But if you do not drive out the inhabitants of the land, those you allow to remain will become</a:t>
            </a:r>
            <a:r>
              <a:rPr lang="en-US" sz="4000" dirty="0" smtClean="0">
                <a:solidFill>
                  <a:srgbClr val="FF0000"/>
                </a:solidFill>
              </a:rPr>
              <a:t> barbs </a:t>
            </a:r>
            <a:r>
              <a:rPr lang="en-US" sz="4000" dirty="0" smtClean="0"/>
              <a:t>in your eyes and </a:t>
            </a:r>
            <a:r>
              <a:rPr lang="en-US" sz="4000" dirty="0" smtClean="0">
                <a:solidFill>
                  <a:srgbClr val="FF0000"/>
                </a:solidFill>
              </a:rPr>
              <a:t>thorns</a:t>
            </a:r>
            <a:r>
              <a:rPr lang="en-US" sz="4000" dirty="0" smtClean="0"/>
              <a:t> in your sides.  They will give you </a:t>
            </a:r>
            <a:r>
              <a:rPr lang="en-US" sz="4000" dirty="0" smtClean="0">
                <a:solidFill>
                  <a:srgbClr val="FF0000"/>
                </a:solidFill>
              </a:rPr>
              <a:t>trouble</a:t>
            </a:r>
            <a:r>
              <a:rPr lang="en-US" sz="4000" dirty="0" smtClean="0"/>
              <a:t>…”</a:t>
            </a:r>
            <a:endParaRPr lang="en-US" sz="4000" dirty="0"/>
          </a:p>
        </p:txBody>
      </p:sp>
      <p:sp>
        <p:nvSpPr>
          <p:cNvPr id="3" name="Title 2"/>
          <p:cNvSpPr>
            <a:spLocks noGrp="1"/>
          </p:cNvSpPr>
          <p:nvPr>
            <p:ph type="title"/>
          </p:nvPr>
        </p:nvSpPr>
        <p:spPr/>
        <p:txBody>
          <a:bodyPr/>
          <a:lstStyle/>
          <a:p>
            <a:r>
              <a:rPr lang="en-US" dirty="0" smtClean="0"/>
              <a:t>Numbers 33:55</a:t>
            </a: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r>
              <a:rPr lang="en-US" sz="4400" dirty="0" smtClean="0"/>
              <a:t>“The LORD is with you when you are with him.  If you seek him, he will be found by you, but if you forsake him, he will forsake you.”   (2)</a:t>
            </a:r>
          </a:p>
          <a:p>
            <a:pPr>
              <a:buNone/>
            </a:pPr>
            <a:endParaRPr lang="en-US" dirty="0" smtClean="0"/>
          </a:p>
        </p:txBody>
      </p:sp>
      <p:sp>
        <p:nvSpPr>
          <p:cNvPr id="2" name="Title 1"/>
          <p:cNvSpPr>
            <a:spLocks noGrp="1"/>
          </p:cNvSpPr>
          <p:nvPr>
            <p:ph type="title"/>
          </p:nvPr>
        </p:nvSpPr>
        <p:spPr/>
        <p:txBody>
          <a:bodyPr/>
          <a:lstStyle/>
          <a:p>
            <a:r>
              <a:rPr lang="en-US" dirty="0" smtClean="0"/>
              <a:t>2 CHRONICLES 15:1-19</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LORD is with you when you are with him.  If you seek him, he will be found by you, but if you forsake him, he will forsake you.”   (2)</a:t>
            </a:r>
          </a:p>
          <a:p>
            <a:r>
              <a:rPr lang="en-US" sz="4000" dirty="0" smtClean="0"/>
              <a:t>“But in their distress they turned to the LORD , the God of Israel, and sought him, and he was found by them.”  (4)</a:t>
            </a:r>
          </a:p>
          <a:p>
            <a:pPr>
              <a:buNone/>
            </a:pPr>
            <a:endParaRPr lang="en-US" dirty="0"/>
          </a:p>
        </p:txBody>
      </p:sp>
      <p:sp>
        <p:nvSpPr>
          <p:cNvPr id="2" name="Title 1"/>
          <p:cNvSpPr>
            <a:spLocks noGrp="1"/>
          </p:cNvSpPr>
          <p:nvPr>
            <p:ph type="title"/>
          </p:nvPr>
        </p:nvSpPr>
        <p:spPr/>
        <p:txBody>
          <a:bodyPr/>
          <a:lstStyle/>
          <a:p>
            <a:r>
              <a:rPr lang="en-US" dirty="0" smtClean="0"/>
              <a:t>2 CHRONICLES 15:1-19</a:t>
            </a:r>
            <a:endParaRPr lang="en-US"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r>
              <a:rPr lang="en-US" dirty="0" smtClean="0"/>
              <a:t>“The LORD is with you when you are with him.  If you seek him, he will be found by you, but if you forsake him, he will forsake you.”   (2)</a:t>
            </a:r>
          </a:p>
          <a:p>
            <a:r>
              <a:rPr lang="en-US" dirty="0" smtClean="0"/>
              <a:t>“But in their distress they turned to the LORD , the God of Israel, and sought him, and he was found by them.”  (4)</a:t>
            </a:r>
          </a:p>
          <a:p>
            <a:r>
              <a:rPr lang="en-US" sz="4000" dirty="0" smtClean="0"/>
              <a:t>“But as for you, be strong and do not give up, for your work will be rewarded.”  (7)</a:t>
            </a:r>
            <a:endParaRPr lang="en-US" sz="4000" dirty="0"/>
          </a:p>
        </p:txBody>
      </p:sp>
      <p:sp>
        <p:nvSpPr>
          <p:cNvPr id="2" name="Title 1"/>
          <p:cNvSpPr>
            <a:spLocks noGrp="1"/>
          </p:cNvSpPr>
          <p:nvPr>
            <p:ph type="title"/>
          </p:nvPr>
        </p:nvSpPr>
        <p:spPr/>
        <p:txBody>
          <a:bodyPr/>
          <a:lstStyle/>
          <a:p>
            <a:r>
              <a:rPr lang="en-US" dirty="0" smtClean="0"/>
              <a:t>2 CHRONICLES 15:1-19</a:t>
            </a:r>
            <a:endParaRPr 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026091"/>
          </a:xfrm>
        </p:spPr>
        <p:txBody>
          <a:bodyPr>
            <a:normAutofit/>
          </a:bodyPr>
          <a:lstStyle/>
          <a:p>
            <a:r>
              <a:rPr lang="en-US" sz="4000" dirty="0" smtClean="0"/>
              <a:t>580,000 DEFEATED 1,000,000  (14:8-9).</a:t>
            </a:r>
          </a:p>
          <a:p>
            <a:r>
              <a:rPr lang="en-US" sz="4000" dirty="0" smtClean="0"/>
              <a:t>BUT REMEMBER -----“The LORD struck down the </a:t>
            </a:r>
            <a:r>
              <a:rPr lang="en-US" sz="4000" dirty="0" err="1" smtClean="0"/>
              <a:t>Cushites</a:t>
            </a:r>
            <a:r>
              <a:rPr lang="en-US" sz="4000" dirty="0" smtClean="0"/>
              <a:t> (Ethiopians) before Asa and Judah.”   (14:12)</a:t>
            </a:r>
            <a:endParaRPr lang="en-US" sz="4000" dirty="0"/>
          </a:p>
        </p:txBody>
      </p:sp>
      <p:sp>
        <p:nvSpPr>
          <p:cNvPr id="2" name="Title 1"/>
          <p:cNvSpPr>
            <a:spLocks noGrp="1"/>
          </p:cNvSpPr>
          <p:nvPr>
            <p:ph type="title"/>
          </p:nvPr>
        </p:nvSpPr>
        <p:spPr>
          <a:xfrm>
            <a:off x="457200" y="274638"/>
            <a:ext cx="8229600" cy="1706562"/>
          </a:xfrm>
        </p:spPr>
        <p:txBody>
          <a:bodyPr>
            <a:noAutofit/>
          </a:bodyPr>
          <a:lstStyle/>
          <a:p>
            <a:r>
              <a:rPr lang="en-US" sz="6000" dirty="0" smtClean="0">
                <a:solidFill>
                  <a:srgbClr val="FF0000"/>
                </a:solidFill>
                <a:latin typeface="Algerian" pitchFamily="82" charset="0"/>
              </a:rPr>
              <a:t>1.  A WORD OF ENCOURAGEMENT</a:t>
            </a:r>
            <a:endParaRPr lang="en-US" sz="6000" dirty="0">
              <a:solidFill>
                <a:srgbClr val="FF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981200"/>
            <a:ext cx="8229600" cy="4026091"/>
          </a:xfrm>
        </p:spPr>
        <p:txBody>
          <a:bodyPr/>
          <a:lstStyle/>
          <a:p>
            <a:r>
              <a:rPr lang="en-US" sz="4400" dirty="0" smtClean="0"/>
              <a:t>“The LORD is with you when you are with him.  If you seek him, he will be found by you….”   (15:2a)</a:t>
            </a:r>
          </a:p>
          <a:p>
            <a:pPr>
              <a:buNone/>
            </a:pPr>
            <a:endParaRPr lang="en-US" dirty="0" smtClean="0"/>
          </a:p>
        </p:txBody>
      </p:sp>
      <p:sp>
        <p:nvSpPr>
          <p:cNvPr id="2" name="Title 1"/>
          <p:cNvSpPr>
            <a:spLocks noGrp="1"/>
          </p:cNvSpPr>
          <p:nvPr>
            <p:ph type="title"/>
          </p:nvPr>
        </p:nvSpPr>
        <p:spPr>
          <a:xfrm>
            <a:off x="457200" y="274638"/>
            <a:ext cx="8229600" cy="1554162"/>
          </a:xfrm>
        </p:spPr>
        <p:txBody>
          <a:bodyPr>
            <a:noAutofit/>
          </a:bodyPr>
          <a:lstStyle/>
          <a:p>
            <a:r>
              <a:rPr lang="en-US" sz="5400" dirty="0" smtClean="0">
                <a:solidFill>
                  <a:srgbClr val="FF0000"/>
                </a:solidFill>
                <a:latin typeface="Algerian" pitchFamily="82" charset="0"/>
              </a:rPr>
              <a:t>1.  A WORD OF ENCOURAGEMENT</a:t>
            </a:r>
            <a:endParaRPr lang="en-US" sz="5400" dirty="0">
              <a:solidFill>
                <a:srgbClr val="FF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checkerboard(across)">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362200"/>
            <a:ext cx="8229600" cy="3645091"/>
          </a:xfrm>
        </p:spPr>
        <p:txBody>
          <a:bodyPr>
            <a:normAutofit/>
          </a:bodyPr>
          <a:lstStyle/>
          <a:p>
            <a:r>
              <a:rPr lang="en-US" sz="3600" dirty="0" smtClean="0"/>
              <a:t>REMEMBER----- Northern Israel.</a:t>
            </a:r>
          </a:p>
          <a:p>
            <a:r>
              <a:rPr lang="en-US" sz="3600" dirty="0" smtClean="0"/>
              <a:t>A.  Without the true God.  (15:3)</a:t>
            </a:r>
          </a:p>
          <a:p>
            <a:r>
              <a:rPr lang="en-US" sz="3600" dirty="0" smtClean="0"/>
              <a:t>B.  Without a priest.  (15:3)</a:t>
            </a:r>
          </a:p>
          <a:p>
            <a:r>
              <a:rPr lang="en-US" sz="3600" dirty="0" smtClean="0"/>
              <a:t>C.  Without the law.  (15:3)</a:t>
            </a:r>
          </a:p>
          <a:p>
            <a:r>
              <a:rPr lang="en-US" sz="3600" dirty="0" smtClean="0"/>
              <a:t>D.  God was troubling them!!!!  (15:6)</a:t>
            </a:r>
          </a:p>
        </p:txBody>
      </p:sp>
      <p:sp>
        <p:nvSpPr>
          <p:cNvPr id="2" name="Title 1"/>
          <p:cNvSpPr>
            <a:spLocks noGrp="1"/>
          </p:cNvSpPr>
          <p:nvPr>
            <p:ph type="title"/>
          </p:nvPr>
        </p:nvSpPr>
        <p:spPr>
          <a:xfrm>
            <a:off x="457200" y="274638"/>
            <a:ext cx="8229600" cy="1782762"/>
          </a:xfrm>
        </p:spPr>
        <p:txBody>
          <a:bodyPr>
            <a:noAutofit/>
          </a:bodyPr>
          <a:lstStyle/>
          <a:p>
            <a:r>
              <a:rPr lang="en-US" sz="6000" dirty="0" smtClean="0">
                <a:solidFill>
                  <a:srgbClr val="FF0000"/>
                </a:solidFill>
                <a:latin typeface="Algerian" pitchFamily="82" charset="0"/>
              </a:rPr>
              <a:t>2.  A WORD OF WARNING</a:t>
            </a:r>
            <a:endParaRPr lang="en-US" sz="6000" dirty="0">
              <a:solidFill>
                <a:srgbClr val="FF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linds(horizont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3" presetClass="entr" presetSubtype="1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linds(horizontal)">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3" presetClass="entr" presetSubtype="1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linds(horizontal)">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 presetClass="entr" presetSubtype="1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blinds(horizontal)">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3" presetClass="entr" presetSubtype="1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blinds(horizontal)">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73691"/>
          </a:xfrm>
        </p:spPr>
        <p:txBody>
          <a:bodyPr/>
          <a:lstStyle/>
          <a:p>
            <a:r>
              <a:rPr lang="en-US" sz="3200" dirty="0" smtClean="0"/>
              <a:t>“The LORD is with you when you are with him.  If you seek him, he will be found by you,</a:t>
            </a:r>
            <a:r>
              <a:rPr lang="en-US" sz="3200" dirty="0" smtClean="0">
                <a:solidFill>
                  <a:srgbClr val="FF0000"/>
                </a:solidFill>
              </a:rPr>
              <a:t> </a:t>
            </a:r>
            <a:r>
              <a:rPr lang="en-US" sz="4400" i="1" dirty="0" smtClean="0">
                <a:solidFill>
                  <a:srgbClr val="FF0000"/>
                </a:solidFill>
              </a:rPr>
              <a:t>but</a:t>
            </a:r>
            <a:r>
              <a:rPr lang="en-US" sz="4400" dirty="0" smtClean="0">
                <a:solidFill>
                  <a:srgbClr val="FF0000"/>
                </a:solidFill>
              </a:rPr>
              <a:t> </a:t>
            </a:r>
            <a:r>
              <a:rPr lang="en-US" sz="4400" dirty="0" smtClean="0"/>
              <a:t>if you forsake him, he will forsake you.”   (15:2)</a:t>
            </a:r>
          </a:p>
          <a:p>
            <a:pPr>
              <a:buNone/>
            </a:pPr>
            <a:endParaRPr lang="en-US" dirty="0" smtClean="0"/>
          </a:p>
        </p:txBody>
      </p:sp>
      <p:sp>
        <p:nvSpPr>
          <p:cNvPr id="2" name="Title 1"/>
          <p:cNvSpPr>
            <a:spLocks noGrp="1"/>
          </p:cNvSpPr>
          <p:nvPr>
            <p:ph type="title"/>
          </p:nvPr>
        </p:nvSpPr>
        <p:spPr>
          <a:xfrm>
            <a:off x="457200" y="274638"/>
            <a:ext cx="8229600" cy="1858962"/>
          </a:xfrm>
        </p:spPr>
        <p:txBody>
          <a:bodyPr>
            <a:normAutofit fontScale="90000"/>
          </a:bodyPr>
          <a:lstStyle/>
          <a:p>
            <a:r>
              <a:rPr lang="en-US" sz="6000" dirty="0" smtClean="0">
                <a:solidFill>
                  <a:srgbClr val="FF0000"/>
                </a:solidFill>
                <a:latin typeface="Algerian" pitchFamily="82" charset="0"/>
              </a:rPr>
              <a:t>2.  A WORD OF </a:t>
            </a:r>
            <a:r>
              <a:rPr lang="en-US" sz="6700" dirty="0" smtClean="0">
                <a:solidFill>
                  <a:srgbClr val="FF0000"/>
                </a:solidFill>
                <a:latin typeface="Algerian" pitchFamily="82" charset="0"/>
              </a:rPr>
              <a:t>WARNING</a:t>
            </a:r>
            <a:r>
              <a:rPr lang="en-US" sz="6000" dirty="0" smtClean="0">
                <a:solidFill>
                  <a:srgbClr val="FF0000"/>
                </a:solidFill>
                <a:latin typeface="Algerian" pitchFamily="82" charset="0"/>
              </a:rPr>
              <a:t>                      </a:t>
            </a:r>
            <a:r>
              <a:rPr lang="en-US" dirty="0" smtClean="0"/>
              <a:t>2 CHRONICLES 15:2b</a:t>
            </a: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133600"/>
            <a:ext cx="8229600" cy="3873691"/>
          </a:xfrm>
        </p:spPr>
        <p:txBody>
          <a:bodyPr/>
          <a:lstStyle/>
          <a:p>
            <a:r>
              <a:rPr lang="en-US" dirty="0" smtClean="0"/>
              <a:t>Asa had been king for 15 years (15:10).</a:t>
            </a:r>
          </a:p>
          <a:p>
            <a:r>
              <a:rPr lang="en-US" dirty="0" smtClean="0"/>
              <a:t>It had been a time of rest and peace—complacency.</a:t>
            </a:r>
          </a:p>
          <a:p>
            <a:r>
              <a:rPr lang="en-US" dirty="0" smtClean="0"/>
              <a:t>BUT,  problems can wake us up out of our complacency.</a:t>
            </a:r>
          </a:p>
          <a:p>
            <a:r>
              <a:rPr lang="en-US" dirty="0" smtClean="0"/>
              <a:t>Asa had made changes and the people went along;  but now their hearts were in it, too.</a:t>
            </a:r>
          </a:p>
          <a:p>
            <a:endParaRPr lang="en-US" dirty="0"/>
          </a:p>
        </p:txBody>
      </p:sp>
      <p:sp>
        <p:nvSpPr>
          <p:cNvPr id="2" name="Title 1"/>
          <p:cNvSpPr>
            <a:spLocks noGrp="1"/>
          </p:cNvSpPr>
          <p:nvPr>
            <p:ph type="title"/>
          </p:nvPr>
        </p:nvSpPr>
        <p:spPr>
          <a:xfrm>
            <a:off x="457200" y="274638"/>
            <a:ext cx="8229600" cy="1630362"/>
          </a:xfrm>
        </p:spPr>
        <p:txBody>
          <a:bodyPr>
            <a:noAutofit/>
          </a:bodyPr>
          <a:lstStyle/>
          <a:p>
            <a:r>
              <a:rPr lang="en-US" sz="5400" dirty="0" smtClean="0">
                <a:solidFill>
                  <a:srgbClr val="FF0000"/>
                </a:solidFill>
                <a:latin typeface="Algerian" pitchFamily="82" charset="0"/>
              </a:rPr>
              <a:t>3.  A WORD OF </a:t>
            </a:r>
            <a:r>
              <a:rPr lang="en-US" sz="6000" dirty="0" smtClean="0">
                <a:solidFill>
                  <a:srgbClr val="FF0000"/>
                </a:solidFill>
                <a:latin typeface="Algerian" pitchFamily="82" charset="0"/>
              </a:rPr>
              <a:t>EXHORTATION</a:t>
            </a:r>
            <a:endParaRPr lang="en-US" sz="6000" dirty="0">
              <a:solidFill>
                <a:srgbClr val="FF0000"/>
              </a:solidFill>
              <a:latin typeface="Algerian" pitchFamily="82"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additive="base">
                                        <p:cTn id="7" dur="500" fill="hold"/>
                                        <p:tgtEl>
                                          <p:spTgt spid="3">
                                            <p:txEl>
                                              <p:pRg st="0" end="0"/>
                                            </p:txEl>
                                          </p:spTgt>
                                        </p:tgtEl>
                                        <p:attrNameLst>
                                          <p:attrName>ppt_x</p:attrName>
                                        </p:attrNameLst>
                                      </p:cBhvr>
                                      <p:tavLst>
                                        <p:tav tm="0">
                                          <p:val>
                                            <p:strVal val="1+#ppt_w/2"/>
                                          </p:val>
                                        </p:tav>
                                        <p:tav tm="100000">
                                          <p:val>
                                            <p:strVal val="#ppt_x"/>
                                          </p:val>
                                        </p:tav>
                                      </p:tavLst>
                                    </p:anim>
                                    <p:anim calcmode="lin" valueType="num">
                                      <p:cBhvr additive="base">
                                        <p:cTn id="8"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6" fill="hold" grpId="0" nodeType="clickEffect">
                                  <p:stCondLst>
                                    <p:cond delay="0"/>
                                  </p:stCondLst>
                                  <p:childTnLst>
                                    <p:set>
                                      <p:cBhvr>
                                        <p:cTn id="12" dur="1" fill="hold">
                                          <p:stCondLst>
                                            <p:cond delay="0"/>
                                          </p:stCondLst>
                                        </p:cTn>
                                        <p:tgtEl>
                                          <p:spTgt spid="3">
                                            <p:txEl>
                                              <p:pRg st="1" end="1"/>
                                            </p:txEl>
                                          </p:spTgt>
                                        </p:tgtEl>
                                        <p:attrNameLst>
                                          <p:attrName>style.visibility</p:attrName>
                                        </p:attrNameLst>
                                      </p:cBhvr>
                                      <p:to>
                                        <p:strVal val="visible"/>
                                      </p:to>
                                    </p:set>
                                    <p:anim calcmode="lin" valueType="num">
                                      <p:cBhvr additive="base">
                                        <p:cTn id="13" dur="500" fill="hold"/>
                                        <p:tgtEl>
                                          <p:spTgt spid="3">
                                            <p:txEl>
                                              <p:pRg st="1" end="1"/>
                                            </p:txEl>
                                          </p:spTgt>
                                        </p:tgtEl>
                                        <p:attrNameLst>
                                          <p:attrName>ppt_x</p:attrName>
                                        </p:attrNameLst>
                                      </p:cBhvr>
                                      <p:tavLst>
                                        <p:tav tm="0">
                                          <p:val>
                                            <p:strVal val="1+#ppt_w/2"/>
                                          </p:val>
                                        </p:tav>
                                        <p:tav tm="100000">
                                          <p:val>
                                            <p:strVal val="#ppt_x"/>
                                          </p:val>
                                        </p:tav>
                                      </p:tavLst>
                                    </p:anim>
                                    <p:anim calcmode="lin" valueType="num">
                                      <p:cBhvr additive="base">
                                        <p:cTn id="14"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6" fill="hold" grpId="0" nodeType="click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anim calcmode="lin" valueType="num">
                                      <p:cBhvr additive="base">
                                        <p:cTn id="19" dur="500" fill="hold"/>
                                        <p:tgtEl>
                                          <p:spTgt spid="3">
                                            <p:txEl>
                                              <p:pRg st="2" end="2"/>
                                            </p:txEl>
                                          </p:spTgt>
                                        </p:tgtEl>
                                        <p:attrNameLst>
                                          <p:attrName>ppt_x</p:attrName>
                                        </p:attrNameLst>
                                      </p:cBhvr>
                                      <p:tavLst>
                                        <p:tav tm="0">
                                          <p:val>
                                            <p:strVal val="1+#ppt_w/2"/>
                                          </p:val>
                                        </p:tav>
                                        <p:tav tm="100000">
                                          <p:val>
                                            <p:strVal val="#ppt_x"/>
                                          </p:val>
                                        </p:tav>
                                      </p:tavLst>
                                    </p:anim>
                                    <p:anim calcmode="lin" valueType="num">
                                      <p:cBhvr additive="base">
                                        <p:cTn id="20"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6" fill="hold" grpId="0" nodeType="click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anim calcmode="lin" valueType="num">
                                      <p:cBhvr additive="base">
                                        <p:cTn id="25" dur="500" fill="hold"/>
                                        <p:tgtEl>
                                          <p:spTgt spid="3">
                                            <p:txEl>
                                              <p:pRg st="3" end="3"/>
                                            </p:txEl>
                                          </p:spTgt>
                                        </p:tgtEl>
                                        <p:attrNameLst>
                                          <p:attrName>ppt_x</p:attrName>
                                        </p:attrNameLst>
                                      </p:cBhvr>
                                      <p:tavLst>
                                        <p:tav tm="0">
                                          <p:val>
                                            <p:strVal val="1+#ppt_w/2"/>
                                          </p:val>
                                        </p:tav>
                                        <p:tav tm="100000">
                                          <p:val>
                                            <p:strVal val="#ppt_x"/>
                                          </p:val>
                                        </p:tav>
                                      </p:tavLst>
                                    </p:anim>
                                    <p:anim calcmode="lin" valueType="num">
                                      <p:cBhvr additive="base">
                                        <p:cTn id="26" dur="500" fill="hold"/>
                                        <p:tgtEl>
                                          <p:spTgt spid="3">
                                            <p:txEl>
                                              <p:pRg st="3" end="3"/>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564</TotalTime>
  <Words>756</Words>
  <Application>Microsoft Office PowerPoint</Application>
  <PresentationFormat>On-screen Show (4:3)</PresentationFormat>
  <Paragraphs>56</Paragraphs>
  <Slides>18</Slides>
  <Notes>0</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Concourse</vt:lpstr>
      <vt:lpstr>SEEK THE LORD, WHOLEHEARTEDLY</vt:lpstr>
      <vt:lpstr>2 CHRONICLES 15:1-19</vt:lpstr>
      <vt:lpstr>2 CHRONICLES 15:1-19</vt:lpstr>
      <vt:lpstr>2 CHRONICLES 15:1-19</vt:lpstr>
      <vt:lpstr>1.  A WORD OF ENCOURAGEMENT</vt:lpstr>
      <vt:lpstr>1.  A WORD OF ENCOURAGEMENT</vt:lpstr>
      <vt:lpstr>2.  A WORD OF WARNING</vt:lpstr>
      <vt:lpstr>2.  A WORD OF WARNING                      2 CHRONICLES 15:2b</vt:lpstr>
      <vt:lpstr>3.  A WORD OF EXHORTATION</vt:lpstr>
      <vt:lpstr>3.  A WORD OF EXHORTATION</vt:lpstr>
      <vt:lpstr>4.  A WORD OF THEIR RESPONSE 1 Chron. 15:8-19</vt:lpstr>
      <vt:lpstr>2 CHRON. 16:9a</vt:lpstr>
      <vt:lpstr>God’s Pattern for Revival</vt:lpstr>
      <vt:lpstr>2 CHRON. 16:9a</vt:lpstr>
      <vt:lpstr>2 CHRONICLES 15:2</vt:lpstr>
      <vt:lpstr>1 Timothy 6:11-12</vt:lpstr>
      <vt:lpstr>Galatians 5:16-17</vt:lpstr>
      <vt:lpstr>Numbers 33:55</vt:lpstr>
    </vt:vector>
  </TitlesOfParts>
  <Company>U.S. Army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SEEK THE LORD WHOLEHEARTEDLY</dc:title>
  <dc:creator>PastorSteve</dc:creator>
  <cp:lastModifiedBy>SoundBooth</cp:lastModifiedBy>
  <cp:revision>10</cp:revision>
  <dcterms:created xsi:type="dcterms:W3CDTF">2018-01-10T16:12:56Z</dcterms:created>
  <dcterms:modified xsi:type="dcterms:W3CDTF">2018-01-14T15:06:31Z</dcterms:modified>
</cp:coreProperties>
</file>