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75"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7" r:id="rId20"/>
    <p:sldId id="276" r:id="rId21"/>
    <p:sldId id="274"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23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pPr>
              <a:defRPr/>
            </a:pPr>
            <a:fld id="{78112EA4-A025-418F-A77E-BC48DBB31723}" type="datetimeFigureOut">
              <a:rPr lang="en-US" smtClean="0"/>
              <a:pPr>
                <a:defRPr/>
              </a:pPr>
              <a:t>11/2/2017</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pPr>
              <a:defRPr/>
            </a:pPr>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pPr>
              <a:defRPr/>
            </a:pPr>
            <a:fld id="{73159EA3-484C-4DD3-940D-6B9ADE6E1B6A}"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DA15EBA4-9445-4A97-8987-47A677975C50}" type="datetimeFigureOut">
              <a:rPr lang="en-US" smtClean="0"/>
              <a:pPr>
                <a:defRPr/>
              </a:pPr>
              <a:t>11/2/2017</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4E08E56-5E2B-43A0-97A7-73BE04B5EA11}"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D849B851-865C-43AB-A814-A06E3313C95C}" type="datetimeFigureOut">
              <a:rPr lang="en-US" smtClean="0"/>
              <a:pPr>
                <a:defRPr/>
              </a:pPr>
              <a:t>11/2/2017</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4083E29-14CE-4CBB-84B3-99B5FC2DD6F5}"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pPr>
              <a:defRPr/>
            </a:pPr>
            <a:fld id="{FBB88A97-8F96-47C2-8714-1A078991A449}" type="datetimeFigureOut">
              <a:rPr lang="en-US" smtClean="0"/>
              <a:pPr>
                <a:defRPr/>
              </a:pPr>
              <a:t>11/2/2017</a:t>
            </a:fld>
            <a:endParaRPr lang="en-US"/>
          </a:p>
        </p:txBody>
      </p:sp>
      <p:sp>
        <p:nvSpPr>
          <p:cNvPr id="9" name="Slide Number Placeholder 8"/>
          <p:cNvSpPr>
            <a:spLocks noGrp="1"/>
          </p:cNvSpPr>
          <p:nvPr>
            <p:ph type="sldNum" sz="quarter" idx="15"/>
          </p:nvPr>
        </p:nvSpPr>
        <p:spPr/>
        <p:txBody>
          <a:bodyPr rtlCol="0"/>
          <a:lstStyle/>
          <a:p>
            <a:pPr>
              <a:defRPr/>
            </a:pPr>
            <a:fld id="{9BBFA329-1D6F-4C0F-805E-4B5977CDD28C}" type="slidenum">
              <a:rPr lang="en-US" smtClean="0"/>
              <a:pPr>
                <a:defRPr/>
              </a:pPr>
              <a:t>‹#›</a:t>
            </a:fld>
            <a:endParaRPr lang="en-US"/>
          </a:p>
        </p:txBody>
      </p:sp>
      <p:sp>
        <p:nvSpPr>
          <p:cNvPr id="10" name="Footer Placeholder 9"/>
          <p:cNvSpPr>
            <a:spLocks noGrp="1"/>
          </p:cNvSpPr>
          <p:nvPr>
            <p:ph type="ftr" sz="quarter" idx="16"/>
          </p:nvPr>
        </p:nvSpPr>
        <p:spPr/>
        <p:txBody>
          <a:bodyPr rtlCol="0"/>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pPr>
              <a:defRPr/>
            </a:pPr>
            <a:fld id="{253C910C-A95D-463D-B334-26B3F7B13BF5}" type="datetimeFigureOut">
              <a:rPr lang="en-US" smtClean="0"/>
              <a:pPr>
                <a:defRPr/>
              </a:pPr>
              <a:t>11/2/2017</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pPr>
              <a:defRPr/>
            </a:pPr>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pPr>
              <a:defRPr/>
            </a:pPr>
            <a:fld id="{C7889F2A-57DF-455A-8215-A4F5A188A252}"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fld id="{3BD931D1-51EF-4E2A-A28F-14E9C6B28522}" type="datetimeFigureOut">
              <a:rPr lang="en-US" smtClean="0"/>
              <a:pPr>
                <a:defRPr/>
              </a:pPr>
              <a:t>11/2/2017</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05E5FDD-A289-4FE1-A3C2-019C76C3DDF9}" type="slidenum">
              <a:rPr lang="en-US" smtClean="0"/>
              <a:pPr>
                <a:defRPr/>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a:defRPr/>
            </a:pPr>
            <a:fld id="{558A3D56-6A81-46EC-B4C3-0B2E428DE428}" type="datetimeFigureOut">
              <a:rPr lang="en-US" smtClean="0"/>
              <a:pPr>
                <a:defRPr/>
              </a:pPr>
              <a:t>11/2/2017</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B8E64CE1-4859-42E1-9073-11C856CDF89C}" type="slidenum">
              <a:rPr lang="en-US" smtClean="0"/>
              <a:pPr>
                <a:defRPr/>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pPr>
              <a:defRPr/>
            </a:pPr>
            <a:fld id="{99E34D0F-E422-4EA8-A3D7-F96CBD30D82F}" type="datetimeFigureOut">
              <a:rPr lang="en-US" smtClean="0"/>
              <a:pPr>
                <a:defRPr/>
              </a:pPr>
              <a:t>11/2/2017</a:t>
            </a:fld>
            <a:endParaRPr lang="en-US"/>
          </a:p>
        </p:txBody>
      </p:sp>
      <p:sp>
        <p:nvSpPr>
          <p:cNvPr id="7" name="Slide Number Placeholder 6"/>
          <p:cNvSpPr>
            <a:spLocks noGrp="1"/>
          </p:cNvSpPr>
          <p:nvPr>
            <p:ph type="sldNum" sz="quarter" idx="11"/>
          </p:nvPr>
        </p:nvSpPr>
        <p:spPr/>
        <p:txBody>
          <a:bodyPr rtlCol="0"/>
          <a:lstStyle/>
          <a:p>
            <a:pPr>
              <a:defRPr/>
            </a:pPr>
            <a:fld id="{343FAACC-AF62-490E-A9C0-ADD03ED5794A}" type="slidenum">
              <a:rPr lang="en-US" smtClean="0"/>
              <a:pPr>
                <a:defRPr/>
              </a:pPr>
              <a:t>‹#›</a:t>
            </a:fld>
            <a:endParaRPr lang="en-US"/>
          </a:p>
        </p:txBody>
      </p:sp>
      <p:sp>
        <p:nvSpPr>
          <p:cNvPr id="8" name="Footer Placeholder 7"/>
          <p:cNvSpPr>
            <a:spLocks noGrp="1"/>
          </p:cNvSpPr>
          <p:nvPr>
            <p:ph type="ftr" sz="quarter" idx="12"/>
          </p:nvPr>
        </p:nvSpPr>
        <p:spPr/>
        <p:txBody>
          <a:bodyPr rtlCol="0"/>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F28FDAF6-5679-41B9-9BF9-565D5F86D9C0}" type="datetimeFigureOut">
              <a:rPr lang="en-US" smtClean="0"/>
              <a:pPr>
                <a:defRPr/>
              </a:pPr>
              <a:t>11/2/2017</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7597EF68-9EA8-4E13-9426-21AF786EECD5}"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pPr>
              <a:defRPr/>
            </a:pPr>
            <a:fld id="{8BF93A1E-326A-4C88-912A-CB5FE610F47F}" type="datetimeFigureOut">
              <a:rPr lang="en-US" smtClean="0"/>
              <a:pPr>
                <a:defRPr/>
              </a:pPr>
              <a:t>11/2/2017</a:t>
            </a:fld>
            <a:endParaRPr lang="en-US"/>
          </a:p>
        </p:txBody>
      </p:sp>
      <p:sp>
        <p:nvSpPr>
          <p:cNvPr id="22" name="Slide Number Placeholder 21"/>
          <p:cNvSpPr>
            <a:spLocks noGrp="1"/>
          </p:cNvSpPr>
          <p:nvPr>
            <p:ph type="sldNum" sz="quarter" idx="15"/>
          </p:nvPr>
        </p:nvSpPr>
        <p:spPr/>
        <p:txBody>
          <a:bodyPr rtlCol="0"/>
          <a:lstStyle/>
          <a:p>
            <a:pPr>
              <a:defRPr/>
            </a:pPr>
            <a:fld id="{C0B9676E-E67C-453A-A8FC-31F359115FEE}" type="slidenum">
              <a:rPr lang="en-US" smtClean="0"/>
              <a:pPr>
                <a:defRPr/>
              </a:pPr>
              <a:t>‹#›</a:t>
            </a:fld>
            <a:endParaRPr lang="en-US"/>
          </a:p>
        </p:txBody>
      </p:sp>
      <p:sp>
        <p:nvSpPr>
          <p:cNvPr id="23" name="Footer Placeholder 22"/>
          <p:cNvSpPr>
            <a:spLocks noGrp="1"/>
          </p:cNvSpPr>
          <p:nvPr>
            <p:ph type="ftr" sz="quarter" idx="16"/>
          </p:nvPr>
        </p:nvSpPr>
        <p:spPr/>
        <p:txBody>
          <a:bodyPr rtlCol="0"/>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pPr>
              <a:defRPr/>
            </a:pPr>
            <a:fld id="{200D7D6A-93BE-484B-8255-D8648BB2186D}" type="datetimeFigureOut">
              <a:rPr lang="en-US" smtClean="0"/>
              <a:pPr>
                <a:defRPr/>
              </a:pPr>
              <a:t>11/2/2017</a:t>
            </a:fld>
            <a:endParaRPr lang="en-US"/>
          </a:p>
        </p:txBody>
      </p:sp>
      <p:sp>
        <p:nvSpPr>
          <p:cNvPr id="18" name="Slide Number Placeholder 17"/>
          <p:cNvSpPr>
            <a:spLocks noGrp="1"/>
          </p:cNvSpPr>
          <p:nvPr>
            <p:ph type="sldNum" sz="quarter" idx="11"/>
          </p:nvPr>
        </p:nvSpPr>
        <p:spPr/>
        <p:txBody>
          <a:bodyPr rtlCol="0"/>
          <a:lstStyle/>
          <a:p>
            <a:pPr>
              <a:defRPr/>
            </a:pPr>
            <a:fld id="{9A7BBC46-521F-4C7E-982F-6EB587958E97}" type="slidenum">
              <a:rPr lang="en-US" smtClean="0"/>
              <a:pPr>
                <a:defRPr/>
              </a:pPr>
              <a:t>‹#›</a:t>
            </a:fld>
            <a:endParaRPr lang="en-US"/>
          </a:p>
        </p:txBody>
      </p:sp>
      <p:sp>
        <p:nvSpPr>
          <p:cNvPr id="21" name="Footer Placeholder 20"/>
          <p:cNvSpPr>
            <a:spLocks noGrp="1"/>
          </p:cNvSpPr>
          <p:nvPr>
            <p:ph type="ftr" sz="quarter" idx="12"/>
          </p:nvPr>
        </p:nvSpPr>
        <p:spPr/>
        <p:txBody>
          <a:bodyPr rtlCol="0"/>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defRPr/>
            </a:pPr>
            <a:fld id="{72B86DB2-9042-4EC5-B9A9-116BBE032C56}" type="datetimeFigureOut">
              <a:rPr lang="en-US" smtClean="0"/>
              <a:pPr>
                <a:defRPr/>
              </a:pPr>
              <a:t>11/2/2017</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defRPr/>
            </a:pP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defRPr/>
            </a:pPr>
            <a:fld id="{A70A4A3E-6774-47C2-8C88-5EDDEF7E05A5}"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685800" y="838201"/>
            <a:ext cx="7772400" cy="2762250"/>
          </a:xfrm>
        </p:spPr>
        <p:txBody>
          <a:bodyPr/>
          <a:lstStyle/>
          <a:p>
            <a:r>
              <a:rPr lang="en-US" sz="8000" dirty="0" smtClean="0">
                <a:solidFill>
                  <a:srgbClr val="FF0000"/>
                </a:solidFill>
                <a:latin typeface="Algerian" pitchFamily="82" charset="0"/>
              </a:rPr>
              <a:t>HEART PROBLEMS</a:t>
            </a:r>
          </a:p>
        </p:txBody>
      </p:sp>
      <p:sp>
        <p:nvSpPr>
          <p:cNvPr id="3" name="Subtitle 2"/>
          <p:cNvSpPr>
            <a:spLocks noGrp="1"/>
          </p:cNvSpPr>
          <p:nvPr>
            <p:ph type="subTitle" idx="1"/>
          </p:nvPr>
        </p:nvSpPr>
        <p:spPr/>
        <p:txBody>
          <a:bodyPr rtlCol="0">
            <a:normAutofit/>
          </a:bodyPr>
          <a:lstStyle/>
          <a:p>
            <a:pPr fontAlgn="auto">
              <a:spcAft>
                <a:spcPts val="0"/>
              </a:spcAft>
              <a:buFont typeface="Arial" pitchFamily="34" charset="0"/>
              <a:buNone/>
              <a:defRPr/>
            </a:pPr>
            <a:r>
              <a:rPr lang="en-US" i="1" dirty="0" smtClean="0">
                <a:solidFill>
                  <a:schemeClr val="tx1"/>
                </a:solidFill>
              </a:rPr>
              <a:t>PSALM 51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normAutofit/>
          </a:bodyPr>
          <a:lstStyle/>
          <a:p>
            <a:r>
              <a:rPr lang="en-US" sz="4000" u="sng" dirty="0" smtClean="0"/>
              <a:t>STUBBORN</a:t>
            </a:r>
            <a:r>
              <a:rPr lang="en-US" sz="4000" dirty="0" smtClean="0"/>
              <a:t> HEART</a:t>
            </a:r>
          </a:p>
        </p:txBody>
      </p:sp>
      <p:sp>
        <p:nvSpPr>
          <p:cNvPr id="10243" name="Content Placeholder 2"/>
          <p:cNvSpPr>
            <a:spLocks noGrp="1"/>
          </p:cNvSpPr>
          <p:nvPr>
            <p:ph sz="quarter" idx="1"/>
          </p:nvPr>
        </p:nvSpPr>
        <p:spPr/>
        <p:txBody>
          <a:bodyPr>
            <a:normAutofit/>
          </a:bodyPr>
          <a:lstStyle/>
          <a:p>
            <a:r>
              <a:rPr lang="en-US" sz="3200" dirty="0" smtClean="0"/>
              <a:t>Mark 3:5-6---Jesus “looked around at them in anger and, deeply distressed at their </a:t>
            </a:r>
            <a:r>
              <a:rPr lang="en-US" sz="3200" dirty="0" smtClean="0">
                <a:solidFill>
                  <a:srgbClr val="FF0000"/>
                </a:solidFill>
              </a:rPr>
              <a:t>stubborn</a:t>
            </a:r>
            <a:r>
              <a:rPr lang="en-US" sz="3200" dirty="0" smtClean="0"/>
              <a:t> </a:t>
            </a:r>
            <a:r>
              <a:rPr lang="en-US" sz="3200" i="1" dirty="0" smtClean="0">
                <a:solidFill>
                  <a:srgbClr val="FF0000"/>
                </a:solidFill>
              </a:rPr>
              <a:t>hearts</a:t>
            </a:r>
            <a:r>
              <a:rPr lang="en-US" sz="3200" dirty="0" smtClean="0"/>
              <a:t>, said to the man, “Stretch out your hand.”  He stretched it out, and his hand was completely restored.  Then the Pharisees went out and began  to plot with the Herodians how they might kill Jesus.”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checkerboard(across)">
                                      <p:cBhvr>
                                        <p:cTn id="7" dur="500"/>
                                        <p:tgtEl>
                                          <p:spTgt spid="1024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normAutofit/>
          </a:bodyPr>
          <a:lstStyle/>
          <a:p>
            <a:r>
              <a:rPr lang="en-US" sz="4000" u="sng" dirty="0" smtClean="0"/>
              <a:t>UNREPENTANT</a:t>
            </a:r>
            <a:r>
              <a:rPr lang="en-US" sz="4000" dirty="0" smtClean="0"/>
              <a:t> HEART</a:t>
            </a:r>
          </a:p>
        </p:txBody>
      </p:sp>
      <p:sp>
        <p:nvSpPr>
          <p:cNvPr id="11267" name="Content Placeholder 2"/>
          <p:cNvSpPr>
            <a:spLocks noGrp="1"/>
          </p:cNvSpPr>
          <p:nvPr>
            <p:ph sz="quarter" idx="1"/>
          </p:nvPr>
        </p:nvSpPr>
        <p:spPr/>
        <p:txBody>
          <a:bodyPr>
            <a:normAutofit/>
          </a:bodyPr>
          <a:lstStyle/>
          <a:p>
            <a:r>
              <a:rPr lang="en-US" sz="3200" dirty="0" smtClean="0"/>
              <a:t>Romans 2:5---”But because of your stubbornness and your </a:t>
            </a:r>
            <a:r>
              <a:rPr lang="en-US" sz="3200" dirty="0" smtClean="0">
                <a:solidFill>
                  <a:srgbClr val="FF0000"/>
                </a:solidFill>
              </a:rPr>
              <a:t>unrepentant </a:t>
            </a:r>
            <a:r>
              <a:rPr lang="en-US" sz="3200" i="1" dirty="0" smtClean="0">
                <a:solidFill>
                  <a:srgbClr val="FF0000"/>
                </a:solidFill>
              </a:rPr>
              <a:t>heart</a:t>
            </a:r>
            <a:r>
              <a:rPr lang="en-US" sz="3200" dirty="0" smtClean="0"/>
              <a:t>, you are storing up wrath against yourself for the day of God’s wrath, when his righteous judgment will be revealed.”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checkerboard(across)">
                                      <p:cBhvr>
                                        <p:cTn id="7" dur="500"/>
                                        <p:tgtEl>
                                          <p:spTgt spid="1126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sz="4000" dirty="0" smtClean="0"/>
              <a:t>GOD’S ANSWERS </a:t>
            </a:r>
            <a:br>
              <a:rPr lang="en-US" sz="4000" dirty="0" smtClean="0"/>
            </a:br>
            <a:r>
              <a:rPr lang="en-US" dirty="0" smtClean="0"/>
              <a:t>TO HEART PROBLEMS</a:t>
            </a:r>
          </a:p>
        </p:txBody>
      </p:sp>
      <p:sp>
        <p:nvSpPr>
          <p:cNvPr id="12291" name="Content Placeholder 2"/>
          <p:cNvSpPr>
            <a:spLocks noGrp="1"/>
          </p:cNvSpPr>
          <p:nvPr>
            <p:ph sz="quarter" idx="1"/>
          </p:nvPr>
        </p:nvSpPr>
        <p:spPr/>
        <p:txBody>
          <a:bodyPr>
            <a:normAutofit/>
          </a:bodyPr>
          <a:lstStyle/>
          <a:p>
            <a:r>
              <a:rPr lang="en-US" sz="4800" dirty="0" smtClean="0"/>
              <a:t>W</a:t>
            </a:r>
            <a:r>
              <a:rPr lang="en-US" sz="3200" dirty="0" smtClean="0"/>
              <a:t>HAT DID </a:t>
            </a:r>
            <a:r>
              <a:rPr lang="en-US" sz="3200" u="sng" dirty="0" smtClean="0">
                <a:solidFill>
                  <a:schemeClr val="accent1"/>
                </a:solidFill>
              </a:rPr>
              <a:t>DAVID</a:t>
            </a:r>
            <a:r>
              <a:rPr lang="en-US" sz="3200" dirty="0" smtClean="0"/>
              <a:t> DO?</a:t>
            </a:r>
          </a:p>
          <a:p>
            <a:r>
              <a:rPr lang="en-US" sz="3200" dirty="0" smtClean="0"/>
              <a:t>Psalm </a:t>
            </a:r>
            <a:r>
              <a:rPr lang="en-US" sz="3200" dirty="0" smtClean="0"/>
              <a:t>51:17--- “The sacrifices of God are a broken spirit; </a:t>
            </a:r>
            <a:r>
              <a:rPr lang="en-US" sz="3200" dirty="0" smtClean="0">
                <a:solidFill>
                  <a:srgbClr val="FF0000"/>
                </a:solidFill>
              </a:rPr>
              <a:t>a broken and contrite </a:t>
            </a:r>
            <a:r>
              <a:rPr lang="en-US" sz="3200" i="1" dirty="0" smtClean="0">
                <a:solidFill>
                  <a:srgbClr val="FF0000"/>
                </a:solidFill>
              </a:rPr>
              <a:t>heart</a:t>
            </a:r>
            <a:r>
              <a:rPr lang="en-US" sz="3200" dirty="0" smtClean="0"/>
              <a:t>, O God, you will not despise.”</a:t>
            </a:r>
          </a:p>
          <a:p>
            <a:r>
              <a:rPr lang="en-US" sz="3200" dirty="0" smtClean="0"/>
              <a:t>“Create in me a </a:t>
            </a:r>
            <a:r>
              <a:rPr lang="en-US" sz="3200" dirty="0" smtClean="0">
                <a:solidFill>
                  <a:srgbClr val="FF0000"/>
                </a:solidFill>
              </a:rPr>
              <a:t>pure </a:t>
            </a:r>
            <a:r>
              <a:rPr lang="en-US" sz="3200" i="1" dirty="0" smtClean="0">
                <a:solidFill>
                  <a:srgbClr val="FF0000"/>
                </a:solidFill>
              </a:rPr>
              <a:t>heart</a:t>
            </a:r>
            <a:r>
              <a:rPr lang="en-US" sz="3200" dirty="0" smtClean="0"/>
              <a:t>, O God, and renew a steadfast spirit within me.”  v.10.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box(in)">
                                      <p:cBhvr>
                                        <p:cTn id="7" dur="500"/>
                                        <p:tgtEl>
                                          <p:spTgt spid="122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2291">
                                            <p:txEl>
                                              <p:pRg st="1" end="1"/>
                                            </p:txEl>
                                          </p:spTgt>
                                        </p:tgtEl>
                                        <p:attrNameLst>
                                          <p:attrName>style.visibility</p:attrName>
                                        </p:attrNameLst>
                                      </p:cBhvr>
                                      <p:to>
                                        <p:strVal val="visible"/>
                                      </p:to>
                                    </p:set>
                                    <p:animEffect transition="in" filter="box(in)">
                                      <p:cBhvr>
                                        <p:cTn id="12" dur="500"/>
                                        <p:tgtEl>
                                          <p:spTgt spid="1229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2291">
                                            <p:txEl>
                                              <p:pRg st="2" end="2"/>
                                            </p:txEl>
                                          </p:spTgt>
                                        </p:tgtEl>
                                        <p:attrNameLst>
                                          <p:attrName>style.visibility</p:attrName>
                                        </p:attrNameLst>
                                      </p:cBhvr>
                                      <p:to>
                                        <p:strVal val="visible"/>
                                      </p:to>
                                    </p:set>
                                    <p:animEffect transition="in" filter="box(in)">
                                      <p:cBhvr>
                                        <p:cTn id="17" dur="500"/>
                                        <p:tgtEl>
                                          <p:spTgt spid="122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normAutofit/>
          </a:bodyPr>
          <a:lstStyle/>
          <a:p>
            <a:r>
              <a:rPr lang="en-US" sz="4000" dirty="0" smtClean="0"/>
              <a:t>What did </a:t>
            </a:r>
            <a:r>
              <a:rPr lang="en-US" sz="4000" u="sng" dirty="0" smtClean="0">
                <a:solidFill>
                  <a:schemeClr val="accent1"/>
                </a:solidFill>
              </a:rPr>
              <a:t>David</a:t>
            </a:r>
            <a:r>
              <a:rPr lang="en-US" sz="4000" dirty="0" smtClean="0"/>
              <a:t> do?</a:t>
            </a:r>
          </a:p>
        </p:txBody>
      </p:sp>
      <p:sp>
        <p:nvSpPr>
          <p:cNvPr id="13315" name="Content Placeholder 2"/>
          <p:cNvSpPr>
            <a:spLocks noGrp="1"/>
          </p:cNvSpPr>
          <p:nvPr>
            <p:ph sz="quarter" idx="1"/>
          </p:nvPr>
        </p:nvSpPr>
        <p:spPr/>
        <p:txBody>
          <a:bodyPr>
            <a:normAutofit/>
          </a:bodyPr>
          <a:lstStyle/>
          <a:p>
            <a:r>
              <a:rPr lang="en-US" sz="2800" dirty="0" smtClean="0"/>
              <a:t>“Have mercy on me, O God, according to your unfailing love;  according to your great compassion blot out my </a:t>
            </a:r>
            <a:r>
              <a:rPr lang="en-US" sz="2800" dirty="0" smtClean="0">
                <a:solidFill>
                  <a:schemeClr val="accent3"/>
                </a:solidFill>
              </a:rPr>
              <a:t>transgressions</a:t>
            </a:r>
            <a:r>
              <a:rPr lang="en-US" sz="2800" dirty="0" smtClean="0"/>
              <a:t>.  Wash away all my </a:t>
            </a:r>
            <a:r>
              <a:rPr lang="en-US" sz="2800" dirty="0" smtClean="0">
                <a:solidFill>
                  <a:schemeClr val="accent3"/>
                </a:solidFill>
              </a:rPr>
              <a:t>iniquity</a:t>
            </a:r>
            <a:r>
              <a:rPr lang="en-US" sz="2800" dirty="0" smtClean="0"/>
              <a:t> and cleanse me from my </a:t>
            </a:r>
            <a:r>
              <a:rPr lang="en-US" sz="2800" dirty="0" smtClean="0">
                <a:solidFill>
                  <a:schemeClr val="accent3"/>
                </a:solidFill>
              </a:rPr>
              <a:t>sin</a:t>
            </a:r>
            <a:r>
              <a:rPr lang="en-US" sz="2800" dirty="0" smtClean="0"/>
              <a:t>.”  Psalm 51:1-2.</a:t>
            </a:r>
          </a:p>
          <a:p>
            <a:r>
              <a:rPr lang="en-US" sz="2800" dirty="0" smtClean="0"/>
              <a:t>“Cleanse me with hyssop, and I will be clean; wash me, and I will be whiter than snow.” v. 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box(in)">
                                      <p:cBhvr>
                                        <p:cTn id="7" dur="500"/>
                                        <p:tgtEl>
                                          <p:spTgt spid="133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3315">
                                            <p:txEl>
                                              <p:pRg st="1" end="1"/>
                                            </p:txEl>
                                          </p:spTgt>
                                        </p:tgtEl>
                                        <p:attrNameLst>
                                          <p:attrName>style.visibility</p:attrName>
                                        </p:attrNameLst>
                                      </p:cBhvr>
                                      <p:to>
                                        <p:strVal val="visible"/>
                                      </p:to>
                                    </p:set>
                                    <p:animEffect transition="in" filter="box(in)">
                                      <p:cBhvr>
                                        <p:cTn id="12" dur="500"/>
                                        <p:tgtEl>
                                          <p:spTgt spid="133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rmAutofit/>
          </a:bodyPr>
          <a:lstStyle/>
          <a:p>
            <a:r>
              <a:rPr lang="en-US" sz="4000" dirty="0" smtClean="0"/>
              <a:t>What did </a:t>
            </a:r>
            <a:r>
              <a:rPr lang="en-US" sz="4000" u="sng" dirty="0" smtClean="0">
                <a:solidFill>
                  <a:schemeClr val="accent1"/>
                </a:solidFill>
              </a:rPr>
              <a:t>Pharaoh</a:t>
            </a:r>
            <a:r>
              <a:rPr lang="en-US" sz="4000" dirty="0" smtClean="0"/>
              <a:t> do?</a:t>
            </a:r>
          </a:p>
        </p:txBody>
      </p:sp>
      <p:sp>
        <p:nvSpPr>
          <p:cNvPr id="14339" name="Content Placeholder 2"/>
          <p:cNvSpPr>
            <a:spLocks noGrp="1"/>
          </p:cNvSpPr>
          <p:nvPr>
            <p:ph sz="quarter" idx="1"/>
          </p:nvPr>
        </p:nvSpPr>
        <p:spPr/>
        <p:txBody>
          <a:bodyPr>
            <a:normAutofit/>
          </a:bodyPr>
          <a:lstStyle/>
          <a:p>
            <a:r>
              <a:rPr lang="en-US" sz="3200" dirty="0" smtClean="0"/>
              <a:t>Exodus 8:15--- “But when Pharaoh saw that there was relief, he </a:t>
            </a:r>
            <a:r>
              <a:rPr lang="en-US" sz="3200" dirty="0" smtClean="0">
                <a:solidFill>
                  <a:srgbClr val="FF0000"/>
                </a:solidFill>
              </a:rPr>
              <a:t>hardened his </a:t>
            </a:r>
            <a:r>
              <a:rPr lang="en-US" sz="3200" i="1" dirty="0" smtClean="0">
                <a:solidFill>
                  <a:srgbClr val="FF0000"/>
                </a:solidFill>
              </a:rPr>
              <a:t>heart</a:t>
            </a:r>
            <a:r>
              <a:rPr lang="en-US" sz="3200" dirty="0" smtClean="0">
                <a:solidFill>
                  <a:srgbClr val="FF0000"/>
                </a:solidFill>
              </a:rPr>
              <a:t> </a:t>
            </a:r>
            <a:r>
              <a:rPr lang="en-US" sz="3200" dirty="0" smtClean="0"/>
              <a:t>and would not listen to Moses and Aaron, just as the LORD had said.”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blinds(horizontal)">
                                      <p:cBhvr>
                                        <p:cTn id="7" dur="500"/>
                                        <p:tgtEl>
                                          <p:spTgt spid="1433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What will </a:t>
            </a:r>
            <a:r>
              <a:rPr lang="en-US" sz="4000" u="sng" dirty="0" smtClean="0">
                <a:solidFill>
                  <a:schemeClr val="accent1"/>
                </a:solidFill>
              </a:rPr>
              <a:t>you</a:t>
            </a:r>
            <a:r>
              <a:rPr lang="en-US" sz="4000" dirty="0" smtClean="0"/>
              <a:t> do?</a:t>
            </a:r>
            <a:endParaRPr lang="en-US" sz="4000" dirty="0"/>
          </a:p>
        </p:txBody>
      </p:sp>
      <p:sp>
        <p:nvSpPr>
          <p:cNvPr id="3" name="Content Placeholder 2"/>
          <p:cNvSpPr>
            <a:spLocks noGrp="1"/>
          </p:cNvSpPr>
          <p:nvPr>
            <p:ph sz="quarter" idx="1"/>
          </p:nvPr>
        </p:nvSpPr>
        <p:spPr/>
        <p:txBody>
          <a:bodyPr>
            <a:normAutofit/>
          </a:bodyPr>
          <a:lstStyle/>
          <a:p>
            <a:r>
              <a:rPr lang="en-US" sz="4000" dirty="0" smtClean="0">
                <a:solidFill>
                  <a:schemeClr val="accent1"/>
                </a:solidFill>
              </a:rPr>
              <a:t>In </a:t>
            </a:r>
            <a:r>
              <a:rPr lang="en-US" sz="4000" u="sng" dirty="0" smtClean="0">
                <a:solidFill>
                  <a:schemeClr val="accent1"/>
                </a:solidFill>
              </a:rPr>
              <a:t>business</a:t>
            </a:r>
            <a:r>
              <a:rPr lang="en-US" sz="3200" dirty="0" smtClean="0"/>
              <a:t>—</a:t>
            </a:r>
          </a:p>
          <a:p>
            <a:r>
              <a:rPr lang="en-US" sz="3200" dirty="0" smtClean="0"/>
              <a:t> “Doing the will of God from your </a:t>
            </a:r>
            <a:r>
              <a:rPr lang="en-US" sz="3200" i="1" dirty="0" smtClean="0">
                <a:solidFill>
                  <a:srgbClr val="FF0000"/>
                </a:solidFill>
              </a:rPr>
              <a:t>heart</a:t>
            </a:r>
            <a:r>
              <a:rPr lang="en-US" sz="3200" dirty="0" smtClean="0"/>
              <a:t>.”--- Eph. 6:6.</a:t>
            </a:r>
          </a:p>
          <a:p>
            <a:r>
              <a:rPr lang="en-US" sz="3200" dirty="0" smtClean="0"/>
              <a:t>“The wise in </a:t>
            </a:r>
            <a:r>
              <a:rPr lang="en-US" sz="3200" i="1" dirty="0" smtClean="0">
                <a:solidFill>
                  <a:srgbClr val="FF0000"/>
                </a:solidFill>
              </a:rPr>
              <a:t>heart</a:t>
            </a:r>
            <a:r>
              <a:rPr lang="en-US" sz="3200" dirty="0" smtClean="0"/>
              <a:t> accept commands.” ---Prov. 10:8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What will </a:t>
            </a:r>
            <a:r>
              <a:rPr lang="en-US" sz="4000" u="sng" dirty="0" smtClean="0"/>
              <a:t>you</a:t>
            </a:r>
            <a:r>
              <a:rPr lang="en-US" sz="4000" dirty="0" smtClean="0"/>
              <a:t> do?</a:t>
            </a:r>
            <a:endParaRPr lang="en-US" sz="4000" dirty="0"/>
          </a:p>
        </p:txBody>
      </p:sp>
      <p:sp>
        <p:nvSpPr>
          <p:cNvPr id="3" name="Content Placeholder 2"/>
          <p:cNvSpPr>
            <a:spLocks noGrp="1"/>
          </p:cNvSpPr>
          <p:nvPr>
            <p:ph sz="quarter" idx="1"/>
          </p:nvPr>
        </p:nvSpPr>
        <p:spPr/>
        <p:txBody>
          <a:bodyPr/>
          <a:lstStyle/>
          <a:p>
            <a:r>
              <a:rPr lang="en-US" sz="3600" dirty="0" smtClean="0">
                <a:solidFill>
                  <a:schemeClr val="accent1"/>
                </a:solidFill>
              </a:rPr>
              <a:t>In the events and</a:t>
            </a:r>
            <a:r>
              <a:rPr lang="en-US" sz="3600" u="sng" dirty="0" smtClean="0">
                <a:solidFill>
                  <a:schemeClr val="accent1"/>
                </a:solidFill>
              </a:rPr>
              <a:t> affairs </a:t>
            </a:r>
            <a:r>
              <a:rPr lang="en-US" sz="3600" dirty="0" smtClean="0">
                <a:solidFill>
                  <a:schemeClr val="accent1"/>
                </a:solidFill>
              </a:rPr>
              <a:t>of life-</a:t>
            </a:r>
            <a:r>
              <a:rPr lang="en-US" sz="3600" dirty="0" smtClean="0"/>
              <a:t>--</a:t>
            </a:r>
          </a:p>
          <a:p>
            <a:r>
              <a:rPr lang="en-US" sz="3200" dirty="0" smtClean="0"/>
              <a:t> “Mary treasured up all these things and pondered them in her </a:t>
            </a:r>
            <a:r>
              <a:rPr lang="en-US" sz="3200" i="1" dirty="0" smtClean="0">
                <a:solidFill>
                  <a:srgbClr val="FF0000"/>
                </a:solidFill>
              </a:rPr>
              <a:t>heart</a:t>
            </a:r>
            <a:r>
              <a:rPr lang="en-US" sz="3200" dirty="0" smtClean="0"/>
              <a:t>.”  ---- Luke 2:19.</a:t>
            </a:r>
          </a:p>
          <a:p>
            <a:r>
              <a:rPr lang="en-US" sz="3200" dirty="0" smtClean="0"/>
              <a:t>“Trust in the LORD with all your </a:t>
            </a:r>
            <a:r>
              <a:rPr lang="en-US" sz="3200" i="1" dirty="0" smtClean="0">
                <a:solidFill>
                  <a:srgbClr val="FF0000"/>
                </a:solidFill>
              </a:rPr>
              <a:t>heart</a:t>
            </a:r>
            <a:r>
              <a:rPr lang="en-US" sz="3200" dirty="0" smtClean="0"/>
              <a:t> and lean not on your own understanding; in all your ways acknowledge him, and he will make your paths straight.” --- Prov. 3:5-6.</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What will you do?</a:t>
            </a:r>
            <a:endParaRPr lang="en-US" sz="4000" dirty="0"/>
          </a:p>
        </p:txBody>
      </p:sp>
      <p:sp>
        <p:nvSpPr>
          <p:cNvPr id="3" name="Content Placeholder 2"/>
          <p:cNvSpPr>
            <a:spLocks noGrp="1"/>
          </p:cNvSpPr>
          <p:nvPr>
            <p:ph sz="quarter" idx="1"/>
          </p:nvPr>
        </p:nvSpPr>
        <p:spPr/>
        <p:txBody>
          <a:bodyPr/>
          <a:lstStyle/>
          <a:p>
            <a:r>
              <a:rPr lang="en-US" sz="4000" dirty="0" smtClean="0">
                <a:solidFill>
                  <a:schemeClr val="accent1"/>
                </a:solidFill>
              </a:rPr>
              <a:t>When things </a:t>
            </a:r>
            <a:r>
              <a:rPr lang="en-US" sz="4000" u="sng" dirty="0" smtClean="0">
                <a:solidFill>
                  <a:schemeClr val="accent1"/>
                </a:solidFill>
              </a:rPr>
              <a:t>go wrong</a:t>
            </a:r>
            <a:r>
              <a:rPr lang="en-US" sz="4000" u="sng" dirty="0" smtClean="0"/>
              <a:t>-</a:t>
            </a:r>
            <a:r>
              <a:rPr lang="en-US" sz="4000" dirty="0" smtClean="0"/>
              <a:t>--</a:t>
            </a:r>
          </a:p>
          <a:p>
            <a:r>
              <a:rPr lang="en-US" sz="3200" dirty="0" smtClean="0"/>
              <a:t> “He was glad and encouraged them all to remain true to the Lord with all their </a:t>
            </a:r>
            <a:r>
              <a:rPr lang="en-US" sz="3200" i="1" dirty="0" smtClean="0">
                <a:solidFill>
                  <a:srgbClr val="FF0000"/>
                </a:solidFill>
              </a:rPr>
              <a:t>hearts</a:t>
            </a:r>
            <a:r>
              <a:rPr lang="en-US" sz="3200" dirty="0" smtClean="0"/>
              <a:t>.”  --- Acts 11:23.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What will you do?</a:t>
            </a:r>
            <a:endParaRPr lang="en-US" sz="4000" dirty="0"/>
          </a:p>
        </p:txBody>
      </p:sp>
      <p:sp>
        <p:nvSpPr>
          <p:cNvPr id="3" name="Content Placeholder 2"/>
          <p:cNvSpPr>
            <a:spLocks noGrp="1"/>
          </p:cNvSpPr>
          <p:nvPr>
            <p:ph sz="quarter" idx="1"/>
          </p:nvPr>
        </p:nvSpPr>
        <p:spPr/>
        <p:txBody>
          <a:bodyPr>
            <a:normAutofit/>
          </a:bodyPr>
          <a:lstStyle/>
          <a:p>
            <a:r>
              <a:rPr lang="en-US" sz="4000" u="sng" dirty="0" smtClean="0">
                <a:solidFill>
                  <a:schemeClr val="accent1"/>
                </a:solidFill>
              </a:rPr>
              <a:t>Obeying</a:t>
            </a:r>
            <a:r>
              <a:rPr lang="en-US" sz="4000" dirty="0" smtClean="0">
                <a:solidFill>
                  <a:schemeClr val="accent1"/>
                </a:solidFill>
              </a:rPr>
              <a:t> God’s Word---</a:t>
            </a:r>
          </a:p>
          <a:p>
            <a:r>
              <a:rPr lang="en-US" sz="3200" dirty="0" smtClean="0"/>
              <a:t> “Bind them upon your </a:t>
            </a:r>
            <a:r>
              <a:rPr lang="en-US" sz="3200" i="1" dirty="0" smtClean="0">
                <a:solidFill>
                  <a:srgbClr val="FF0000"/>
                </a:solidFill>
              </a:rPr>
              <a:t>heart</a:t>
            </a:r>
            <a:r>
              <a:rPr lang="en-US" sz="3200" dirty="0" smtClean="0"/>
              <a:t> forever; fasten them around your neck.  When your walk, they will guide you; when you sleep, they will watch over you; when you awake, they will speak to you.”--- Prov. 6:21-22.</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WHAT WILL YOU DO?</a:t>
            </a:r>
            <a:endParaRPr lang="en-US" sz="4000" dirty="0"/>
          </a:p>
        </p:txBody>
      </p:sp>
      <p:sp>
        <p:nvSpPr>
          <p:cNvPr id="3" name="Content Placeholder 2"/>
          <p:cNvSpPr>
            <a:spLocks noGrp="1"/>
          </p:cNvSpPr>
          <p:nvPr>
            <p:ph sz="quarter" idx="1"/>
          </p:nvPr>
        </p:nvSpPr>
        <p:spPr/>
        <p:txBody>
          <a:bodyPr>
            <a:normAutofit/>
          </a:bodyPr>
          <a:lstStyle/>
          <a:p>
            <a:r>
              <a:rPr lang="en-US" sz="4000" dirty="0" smtClean="0">
                <a:solidFill>
                  <a:schemeClr val="accent1"/>
                </a:solidFill>
              </a:rPr>
              <a:t>In your </a:t>
            </a:r>
            <a:r>
              <a:rPr lang="en-US" sz="4000" u="sng" dirty="0" smtClean="0">
                <a:solidFill>
                  <a:schemeClr val="accent1"/>
                </a:solidFill>
              </a:rPr>
              <a:t>prayer life-</a:t>
            </a:r>
            <a:r>
              <a:rPr lang="en-US" sz="4000" dirty="0" smtClean="0">
                <a:solidFill>
                  <a:schemeClr val="accent1"/>
                </a:solidFill>
              </a:rPr>
              <a:t>--</a:t>
            </a:r>
          </a:p>
          <a:p>
            <a:r>
              <a:rPr lang="en-US" sz="3600" dirty="0" smtClean="0"/>
              <a:t>“And he (Jesus) told them a parable to the effect that they ought always to pray and </a:t>
            </a:r>
            <a:r>
              <a:rPr lang="en-US" sz="3600" dirty="0" smtClean="0">
                <a:solidFill>
                  <a:srgbClr val="FF0000"/>
                </a:solidFill>
              </a:rPr>
              <a:t>not lose </a:t>
            </a:r>
            <a:r>
              <a:rPr lang="en-US" sz="3600" i="1" dirty="0" smtClean="0">
                <a:solidFill>
                  <a:srgbClr val="FF0000"/>
                </a:solidFill>
              </a:rPr>
              <a:t>heart</a:t>
            </a:r>
            <a:r>
              <a:rPr lang="en-US" sz="3600" dirty="0" smtClean="0"/>
              <a:t>.”   Luke 18:1 (ESV).</a:t>
            </a:r>
            <a:endParaRPr lang="en-US" sz="3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itle 2"/>
          <p:cNvSpPr>
            <a:spLocks noGrp="1"/>
          </p:cNvSpPr>
          <p:nvPr>
            <p:ph type="title"/>
          </p:nvPr>
        </p:nvSpPr>
        <p:spPr/>
        <p:txBody>
          <a:bodyPr>
            <a:normAutofit fontScale="90000"/>
          </a:bodyPr>
          <a:lstStyle/>
          <a:p>
            <a:r>
              <a:rPr lang="en-US" sz="8000" smtClean="0">
                <a:solidFill>
                  <a:srgbClr val="FF0000"/>
                </a:solidFill>
                <a:latin typeface="Algerian" pitchFamily="82" charset="0"/>
              </a:rPr>
              <a:t>HEART</a:t>
            </a:r>
          </a:p>
        </p:txBody>
      </p:sp>
      <p:sp>
        <p:nvSpPr>
          <p:cNvPr id="2" name="Content Placeholder 1"/>
          <p:cNvSpPr>
            <a:spLocks noGrp="1"/>
          </p:cNvSpPr>
          <p:nvPr>
            <p:ph sz="quarter" idx="1"/>
          </p:nvPr>
        </p:nvSpPr>
        <p:spPr/>
        <p:txBody>
          <a:bodyPr>
            <a:normAutofit/>
          </a:bodyPr>
          <a:lstStyle/>
          <a:p>
            <a:r>
              <a:rPr lang="en-US" sz="3200" dirty="0" smtClean="0"/>
              <a:t>800 TIMES IN THE OT.</a:t>
            </a:r>
          </a:p>
          <a:p>
            <a:r>
              <a:rPr lang="en-US" sz="3200" dirty="0" smtClean="0"/>
              <a:t>150 IN NT(</a:t>
            </a:r>
            <a:r>
              <a:rPr lang="en-US" sz="3200" i="1" dirty="0" smtClean="0"/>
              <a:t>CARDIA </a:t>
            </a:r>
            <a:r>
              <a:rPr lang="en-US" sz="3200" dirty="0" smtClean="0"/>
              <a:t>in Greek)</a:t>
            </a:r>
          </a:p>
          <a:p>
            <a:r>
              <a:rPr lang="en-US" sz="3200" dirty="0" smtClean="0"/>
              <a:t>Definition</a:t>
            </a:r>
            <a:r>
              <a:rPr lang="en-US" sz="3200" i="1" dirty="0" smtClean="0"/>
              <a:t>—The inner man, the seat and center of all life, the soul or mind as the seat of thoughts.</a:t>
            </a:r>
          </a:p>
          <a:p>
            <a:r>
              <a:rPr lang="en-US" sz="3200" dirty="0" smtClean="0"/>
              <a:t>The “hidden person of the heart”—                   1 Peter 3:4.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rmAutofit/>
          </a:bodyPr>
          <a:lstStyle/>
          <a:p>
            <a:r>
              <a:rPr lang="en-US" sz="4000" dirty="0" smtClean="0"/>
              <a:t>WHAT WILL YOU DO?</a:t>
            </a:r>
            <a:endParaRPr lang="en-US" sz="4000" dirty="0"/>
          </a:p>
        </p:txBody>
      </p:sp>
      <p:sp>
        <p:nvSpPr>
          <p:cNvPr id="3" name="Content Placeholder 2"/>
          <p:cNvSpPr>
            <a:spLocks noGrp="1"/>
          </p:cNvSpPr>
          <p:nvPr>
            <p:ph sz="quarter" idx="1"/>
          </p:nvPr>
        </p:nvSpPr>
        <p:spPr>
          <a:xfrm>
            <a:off x="457200" y="1066800"/>
            <a:ext cx="7467600" cy="5407152"/>
          </a:xfrm>
        </p:spPr>
        <p:txBody>
          <a:bodyPr>
            <a:normAutofit fontScale="92500"/>
          </a:bodyPr>
          <a:lstStyle/>
          <a:p>
            <a:r>
              <a:rPr lang="en-US" sz="3900" dirty="0" smtClean="0">
                <a:solidFill>
                  <a:schemeClr val="tx2"/>
                </a:solidFill>
              </a:rPr>
              <a:t>In the </a:t>
            </a:r>
            <a:r>
              <a:rPr lang="en-US" sz="3900" u="sng" dirty="0" smtClean="0">
                <a:solidFill>
                  <a:schemeClr val="tx2"/>
                </a:solidFill>
              </a:rPr>
              <a:t>chief</a:t>
            </a:r>
            <a:r>
              <a:rPr lang="en-US" sz="3900" dirty="0" smtClean="0">
                <a:solidFill>
                  <a:schemeClr val="tx2"/>
                </a:solidFill>
              </a:rPr>
              <a:t> purpose and </a:t>
            </a:r>
            <a:r>
              <a:rPr lang="en-US" sz="3900" u="sng" dirty="0" smtClean="0">
                <a:solidFill>
                  <a:schemeClr val="tx2"/>
                </a:solidFill>
              </a:rPr>
              <a:t>priority</a:t>
            </a:r>
            <a:r>
              <a:rPr lang="en-US" sz="3900" dirty="0" smtClean="0">
                <a:solidFill>
                  <a:schemeClr val="tx2"/>
                </a:solidFill>
              </a:rPr>
              <a:t> of your life---</a:t>
            </a:r>
          </a:p>
          <a:p>
            <a:r>
              <a:rPr lang="en-US" sz="3200" dirty="0" smtClean="0"/>
              <a:t>“The most important one,” answered Jesus, “is this: ‘Hear, O Israel, the Lord our God, the Lord is one.  Love the Lord your God with all your </a:t>
            </a:r>
            <a:r>
              <a:rPr lang="en-US" sz="3200" i="1" dirty="0" smtClean="0">
                <a:solidFill>
                  <a:srgbClr val="FF0000"/>
                </a:solidFill>
              </a:rPr>
              <a:t>heart</a:t>
            </a:r>
            <a:r>
              <a:rPr lang="en-US" sz="3200" dirty="0" smtClean="0"/>
              <a:t> and with all your soul and with all your mind and with all your strength.’  The second is this: ‘Love your neighbor as yourself.’  There is no commandment greater than these.” ---Mark 12:29-31.</a:t>
            </a:r>
            <a:endParaRPr lang="en-US" sz="32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p:spPr>
        <p:txBody>
          <a:bodyPr>
            <a:normAutofit/>
          </a:bodyPr>
          <a:lstStyle/>
          <a:p>
            <a:r>
              <a:rPr lang="en-US" sz="4000" dirty="0" smtClean="0"/>
              <a:t>What will you do?</a:t>
            </a:r>
            <a:endParaRPr lang="en-US" sz="4000" dirty="0"/>
          </a:p>
        </p:txBody>
      </p:sp>
      <p:sp>
        <p:nvSpPr>
          <p:cNvPr id="3" name="Content Placeholder 2"/>
          <p:cNvSpPr>
            <a:spLocks noGrp="1"/>
          </p:cNvSpPr>
          <p:nvPr>
            <p:ph sz="quarter" idx="1"/>
          </p:nvPr>
        </p:nvSpPr>
        <p:spPr>
          <a:xfrm>
            <a:off x="457200" y="1295400"/>
            <a:ext cx="7467600" cy="5178552"/>
          </a:xfrm>
        </p:spPr>
        <p:txBody>
          <a:bodyPr>
            <a:noAutofit/>
          </a:bodyPr>
          <a:lstStyle/>
          <a:p>
            <a:r>
              <a:rPr lang="en-US" sz="3200" dirty="0" smtClean="0">
                <a:solidFill>
                  <a:schemeClr val="accent1"/>
                </a:solidFill>
              </a:rPr>
              <a:t>If you need to be saved-</a:t>
            </a:r>
            <a:r>
              <a:rPr lang="en-US" sz="3200" dirty="0" smtClean="0"/>
              <a:t>--</a:t>
            </a:r>
          </a:p>
          <a:p>
            <a:r>
              <a:rPr lang="en-US" sz="3200" dirty="0" smtClean="0"/>
              <a:t> “Trust in the LORD  with all your </a:t>
            </a:r>
            <a:r>
              <a:rPr lang="en-US" sz="3200" i="1" dirty="0" smtClean="0">
                <a:solidFill>
                  <a:srgbClr val="FF0000"/>
                </a:solidFill>
              </a:rPr>
              <a:t>heart</a:t>
            </a:r>
            <a:r>
              <a:rPr lang="en-US" sz="3200" dirty="0" smtClean="0"/>
              <a:t>.” – Prov. 3:5.</a:t>
            </a:r>
          </a:p>
          <a:p>
            <a:r>
              <a:rPr lang="en-US" sz="3200" dirty="0" smtClean="0"/>
              <a:t>“…So that Christ may dwell in your </a:t>
            </a:r>
            <a:r>
              <a:rPr lang="en-US" sz="3200" i="1" dirty="0" smtClean="0">
                <a:solidFill>
                  <a:srgbClr val="FF0000"/>
                </a:solidFill>
              </a:rPr>
              <a:t>hearts</a:t>
            </a:r>
            <a:r>
              <a:rPr lang="en-US" sz="3200" dirty="0" smtClean="0"/>
              <a:t> through faith.” --- Eph. 3:17.</a:t>
            </a:r>
          </a:p>
          <a:p>
            <a:r>
              <a:rPr lang="en-US" sz="3200" dirty="0" smtClean="0"/>
              <a:t>“That if you confess with your mouth, “Jesus is Lord,” and believe in your </a:t>
            </a:r>
            <a:r>
              <a:rPr lang="en-US" sz="3200" i="1" dirty="0" smtClean="0">
                <a:solidFill>
                  <a:srgbClr val="FF0000"/>
                </a:solidFill>
              </a:rPr>
              <a:t>heart</a:t>
            </a:r>
            <a:r>
              <a:rPr lang="en-US" sz="3200" dirty="0" smtClean="0"/>
              <a:t> that God raised him from the dead, you will be saved.”  --- Romans 10:9-10.</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noAutofit/>
          </a:bodyPr>
          <a:lstStyle/>
          <a:p>
            <a:r>
              <a:rPr lang="en-US" sz="7200" dirty="0" smtClean="0">
                <a:solidFill>
                  <a:schemeClr val="accent3"/>
                </a:solidFill>
                <a:latin typeface="Algerian" pitchFamily="82" charset="0"/>
              </a:rPr>
              <a:t>HEART</a:t>
            </a:r>
          </a:p>
        </p:txBody>
      </p:sp>
      <p:sp>
        <p:nvSpPr>
          <p:cNvPr id="4099" name="Content Placeholder 2"/>
          <p:cNvSpPr>
            <a:spLocks noGrp="1"/>
          </p:cNvSpPr>
          <p:nvPr>
            <p:ph sz="quarter" idx="1"/>
          </p:nvPr>
        </p:nvSpPr>
        <p:spPr/>
        <p:txBody>
          <a:bodyPr>
            <a:normAutofit/>
          </a:bodyPr>
          <a:lstStyle/>
          <a:p>
            <a:r>
              <a:rPr lang="en-US" sz="3200" dirty="0" smtClean="0"/>
              <a:t>IT NEEDS TO BE: </a:t>
            </a:r>
          </a:p>
          <a:p>
            <a:r>
              <a:rPr lang="en-US" sz="3200" i="1" dirty="0" smtClean="0">
                <a:solidFill>
                  <a:srgbClr val="FF0000"/>
                </a:solidFill>
              </a:rPr>
              <a:t>REDEEMED</a:t>
            </a:r>
            <a:r>
              <a:rPr lang="en-US" sz="3200" dirty="0" smtClean="0">
                <a:solidFill>
                  <a:srgbClr val="FF0000"/>
                </a:solidFill>
              </a:rPr>
              <a:t>  </a:t>
            </a:r>
            <a:r>
              <a:rPr lang="en-US" sz="3200" dirty="0" smtClean="0"/>
              <a:t>FROM SIN, </a:t>
            </a:r>
          </a:p>
          <a:p>
            <a:r>
              <a:rPr lang="en-US" sz="3200" i="1" dirty="0" smtClean="0">
                <a:solidFill>
                  <a:srgbClr val="FF0000"/>
                </a:solidFill>
              </a:rPr>
              <a:t>RECONCILED</a:t>
            </a:r>
            <a:r>
              <a:rPr lang="en-US" sz="3200" dirty="0" smtClean="0"/>
              <a:t> TO GOD,</a:t>
            </a:r>
          </a:p>
          <a:p>
            <a:r>
              <a:rPr lang="en-US" sz="3200" i="1" dirty="0" smtClean="0">
                <a:solidFill>
                  <a:srgbClr val="FF0000"/>
                </a:solidFill>
              </a:rPr>
              <a:t>REGENERATED</a:t>
            </a:r>
            <a:r>
              <a:rPr lang="en-US" sz="3200" dirty="0" smtClean="0"/>
              <a:t> TO NEW LIFE---FROM A STONY HEART TO A FLESHY HEART.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 calcmode="lin" valueType="num">
                                      <p:cBhvr additive="base">
                                        <p:cTn id="19"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099">
                                            <p:txEl>
                                              <p:pRg st="3" end="3"/>
                                            </p:txEl>
                                          </p:spTgt>
                                        </p:tgtEl>
                                        <p:attrNameLst>
                                          <p:attrName>style.visibility</p:attrName>
                                        </p:attrNameLst>
                                      </p:cBhvr>
                                      <p:to>
                                        <p:strVal val="visible"/>
                                      </p:to>
                                    </p:set>
                                    <p:anim calcmode="lin" valueType="num">
                                      <p:cBhvr additive="base">
                                        <p:cTn id="25" dur="500" fill="hold"/>
                                        <p:tgtEl>
                                          <p:spTgt spid="409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09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sz="4000" dirty="0" smtClean="0"/>
              <a:t>HEART PROBLEMS---</a:t>
            </a:r>
            <a:r>
              <a:rPr lang="en-US" dirty="0" smtClean="0"/>
              <a:t/>
            </a:r>
            <a:br>
              <a:rPr lang="en-US" dirty="0" smtClean="0"/>
            </a:br>
            <a:endParaRPr lang="en-US" dirty="0" smtClean="0"/>
          </a:p>
        </p:txBody>
      </p:sp>
      <p:sp>
        <p:nvSpPr>
          <p:cNvPr id="5123" name="Content Placeholder 2"/>
          <p:cNvSpPr>
            <a:spLocks noGrp="1"/>
          </p:cNvSpPr>
          <p:nvPr>
            <p:ph sz="quarter" idx="1"/>
          </p:nvPr>
        </p:nvSpPr>
        <p:spPr/>
        <p:txBody>
          <a:bodyPr>
            <a:normAutofit/>
          </a:bodyPr>
          <a:lstStyle/>
          <a:p>
            <a:r>
              <a:rPr lang="en-US" sz="2800" dirty="0" smtClean="0"/>
              <a:t>Even a Christian can have </a:t>
            </a:r>
            <a:r>
              <a:rPr lang="en-US" sz="3200" i="1" dirty="0" smtClean="0">
                <a:solidFill>
                  <a:srgbClr val="FF0000"/>
                </a:solidFill>
              </a:rPr>
              <a:t>heart</a:t>
            </a:r>
            <a:r>
              <a:rPr lang="en-US" sz="2800" dirty="0" smtClean="0"/>
              <a:t> problems.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blinds(horizontal)">
                                      <p:cBhvr>
                                        <p:cTn id="7" dur="500"/>
                                        <p:tgtEl>
                                          <p:spTgt spid="51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A </a:t>
            </a:r>
            <a:r>
              <a:rPr lang="en-US" sz="4400" u="sng" dirty="0" smtClean="0"/>
              <a:t>DISCOURAGED</a:t>
            </a:r>
            <a:r>
              <a:rPr lang="en-US" sz="4400" dirty="0" smtClean="0"/>
              <a:t> HEART</a:t>
            </a:r>
            <a:endParaRPr lang="en-US" sz="4400" dirty="0"/>
          </a:p>
        </p:txBody>
      </p:sp>
      <p:sp>
        <p:nvSpPr>
          <p:cNvPr id="3" name="Content Placeholder 2"/>
          <p:cNvSpPr>
            <a:spLocks noGrp="1"/>
          </p:cNvSpPr>
          <p:nvPr>
            <p:ph sz="quarter" idx="1"/>
          </p:nvPr>
        </p:nvSpPr>
        <p:spPr/>
        <p:txBody>
          <a:bodyPr>
            <a:normAutofit lnSpcReduction="10000"/>
          </a:bodyPr>
          <a:lstStyle/>
          <a:p>
            <a:r>
              <a:rPr lang="en-US" sz="3200" dirty="0" smtClean="0"/>
              <a:t>The 10 discouraging spies at Kadesh-Barnea turned the whole nation of Israel.</a:t>
            </a:r>
          </a:p>
          <a:p>
            <a:r>
              <a:rPr lang="en-US" sz="3200" dirty="0" smtClean="0"/>
              <a:t>Numbers 32:9– “They </a:t>
            </a:r>
            <a:r>
              <a:rPr lang="en-US" sz="3200" dirty="0" smtClean="0">
                <a:solidFill>
                  <a:srgbClr val="FF0000"/>
                </a:solidFill>
              </a:rPr>
              <a:t>discouraged the </a:t>
            </a:r>
            <a:r>
              <a:rPr lang="en-US" sz="3200" i="1" dirty="0" smtClean="0">
                <a:solidFill>
                  <a:srgbClr val="FF0000"/>
                </a:solidFill>
              </a:rPr>
              <a:t>HEART</a:t>
            </a:r>
            <a:r>
              <a:rPr lang="en-US" sz="3200" dirty="0" smtClean="0">
                <a:solidFill>
                  <a:srgbClr val="FF0000"/>
                </a:solidFill>
              </a:rPr>
              <a:t> </a:t>
            </a:r>
            <a:r>
              <a:rPr lang="en-US" sz="3200" dirty="0" smtClean="0"/>
              <a:t>of the children of Israel…” (KJV).</a:t>
            </a:r>
          </a:p>
          <a:p>
            <a:r>
              <a:rPr lang="en-US" sz="3200" dirty="0" smtClean="0"/>
              <a:t>None of the men 20 years old and up entered the promised land, “for they have not followed me </a:t>
            </a:r>
            <a:r>
              <a:rPr lang="en-US" sz="3200" dirty="0" smtClean="0">
                <a:solidFill>
                  <a:srgbClr val="FF0000"/>
                </a:solidFill>
              </a:rPr>
              <a:t>whole</a:t>
            </a:r>
            <a:r>
              <a:rPr lang="en-US" sz="3200" i="1" dirty="0" smtClean="0">
                <a:solidFill>
                  <a:srgbClr val="FF0000"/>
                </a:solidFill>
              </a:rPr>
              <a:t>heart</a:t>
            </a:r>
            <a:r>
              <a:rPr lang="en-US" sz="3200" dirty="0" smtClean="0">
                <a:solidFill>
                  <a:srgbClr val="FF0000"/>
                </a:solidFill>
              </a:rPr>
              <a:t>edly</a:t>
            </a:r>
            <a:r>
              <a:rPr lang="en-US" sz="3200" dirty="0" smtClean="0"/>
              <a:t>.”</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z="4800" u="sng" dirty="0" smtClean="0"/>
              <a:t>GRIEVING</a:t>
            </a:r>
            <a:r>
              <a:rPr lang="en-US" sz="4800" dirty="0" smtClean="0"/>
              <a:t> HEART</a:t>
            </a:r>
          </a:p>
        </p:txBody>
      </p:sp>
      <p:sp>
        <p:nvSpPr>
          <p:cNvPr id="3" name="Content Placeholder 2"/>
          <p:cNvSpPr>
            <a:spLocks noGrp="1"/>
          </p:cNvSpPr>
          <p:nvPr>
            <p:ph sz="quarter" idx="1"/>
          </p:nvPr>
        </p:nvSpPr>
        <p:spPr/>
        <p:txBody>
          <a:bodyPr rtlCol="0">
            <a:normAutofit/>
          </a:bodyPr>
          <a:lstStyle/>
          <a:p>
            <a:pPr fontAlgn="auto">
              <a:spcAft>
                <a:spcPts val="0"/>
              </a:spcAft>
              <a:buFont typeface="Arial" pitchFamily="34" charset="0"/>
              <a:buChar char="•"/>
              <a:defRPr/>
            </a:pPr>
            <a:r>
              <a:rPr lang="en-US" sz="2800" dirty="0" smtClean="0"/>
              <a:t>Psalm 73 the psalmist—</a:t>
            </a:r>
            <a:r>
              <a:rPr lang="en-US" sz="2800" dirty="0" err="1" smtClean="0"/>
              <a:t>Asaph</a:t>
            </a:r>
            <a:r>
              <a:rPr lang="en-US" sz="2800" dirty="0" smtClean="0"/>
              <a:t>, is struggling with “the prosperity of the wicked.”—v. 3.</a:t>
            </a:r>
          </a:p>
          <a:p>
            <a:pPr fontAlgn="auto">
              <a:spcAft>
                <a:spcPts val="0"/>
              </a:spcAft>
              <a:buFont typeface="Arial" pitchFamily="34" charset="0"/>
              <a:buChar char="•"/>
              <a:defRPr/>
            </a:pPr>
            <a:r>
              <a:rPr lang="en-US" sz="2800" dirty="0" smtClean="0"/>
              <a:t>While he struggles  he says,  “</a:t>
            </a:r>
            <a:r>
              <a:rPr lang="en-US" sz="2800" dirty="0" smtClean="0">
                <a:solidFill>
                  <a:srgbClr val="FF0000"/>
                </a:solidFill>
              </a:rPr>
              <a:t>My </a:t>
            </a:r>
            <a:r>
              <a:rPr lang="en-US" sz="2800" i="1" dirty="0" smtClean="0">
                <a:solidFill>
                  <a:srgbClr val="FF0000"/>
                </a:solidFill>
              </a:rPr>
              <a:t>heart</a:t>
            </a:r>
            <a:r>
              <a:rPr lang="en-US" sz="2800" dirty="0" smtClean="0">
                <a:solidFill>
                  <a:srgbClr val="FF0000"/>
                </a:solidFill>
              </a:rPr>
              <a:t> was grieved</a:t>
            </a:r>
            <a:r>
              <a:rPr lang="en-US" sz="2800" dirty="0" smtClean="0"/>
              <a:t> and my spirit embittered, I was senseless and ignorant; I was a brute beast before you.”—vv. 21-22.</a:t>
            </a:r>
          </a:p>
          <a:p>
            <a:pPr fontAlgn="auto">
              <a:spcAft>
                <a:spcPts val="0"/>
              </a:spcAft>
              <a:buFont typeface="Arial" pitchFamily="34" charset="0"/>
              <a:buChar char="•"/>
              <a:defRPr/>
            </a:pPr>
            <a:r>
              <a:rPr lang="en-US" sz="2800" dirty="0" smtClean="0"/>
              <a:t>My flesh and my </a:t>
            </a:r>
            <a:r>
              <a:rPr lang="en-US" sz="2800" i="1" dirty="0" smtClean="0">
                <a:solidFill>
                  <a:srgbClr val="FF0000"/>
                </a:solidFill>
              </a:rPr>
              <a:t>heart</a:t>
            </a:r>
            <a:r>
              <a:rPr lang="en-US" sz="2800" dirty="0" smtClean="0"/>
              <a:t> may fail, but God is the strength of my </a:t>
            </a:r>
            <a:r>
              <a:rPr lang="en-US" sz="2800" i="1" dirty="0" smtClean="0">
                <a:solidFill>
                  <a:srgbClr val="FF0000"/>
                </a:solidFill>
              </a:rPr>
              <a:t>heart</a:t>
            </a:r>
            <a:r>
              <a:rPr lang="en-US" sz="2800" dirty="0" smtClean="0"/>
              <a:t> and my portion forever.”—v. 26.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noAutofit/>
          </a:bodyPr>
          <a:lstStyle/>
          <a:p>
            <a:r>
              <a:rPr lang="en-US" sz="3600" u="sng" dirty="0" smtClean="0"/>
              <a:t>FEARFUL</a:t>
            </a:r>
            <a:r>
              <a:rPr lang="en-US" sz="3600" dirty="0" smtClean="0"/>
              <a:t> AND </a:t>
            </a:r>
            <a:r>
              <a:rPr lang="en-US" sz="3600" u="sng" dirty="0" smtClean="0"/>
              <a:t>FALTERING</a:t>
            </a:r>
            <a:r>
              <a:rPr lang="en-US" sz="3600" dirty="0" smtClean="0"/>
              <a:t> HEART</a:t>
            </a:r>
          </a:p>
        </p:txBody>
      </p:sp>
      <p:sp>
        <p:nvSpPr>
          <p:cNvPr id="7171" name="Content Placeholder 2"/>
          <p:cNvSpPr>
            <a:spLocks noGrp="1"/>
          </p:cNvSpPr>
          <p:nvPr>
            <p:ph sz="quarter" idx="1"/>
          </p:nvPr>
        </p:nvSpPr>
        <p:spPr/>
        <p:txBody>
          <a:bodyPr/>
          <a:lstStyle/>
          <a:p>
            <a:r>
              <a:rPr lang="en-US" sz="3200" dirty="0" smtClean="0"/>
              <a:t>Isaiah 21:4--- “My </a:t>
            </a:r>
            <a:r>
              <a:rPr lang="en-US" sz="3200" i="1" dirty="0" smtClean="0">
                <a:solidFill>
                  <a:srgbClr val="FF0000"/>
                </a:solidFill>
              </a:rPr>
              <a:t>heart</a:t>
            </a:r>
            <a:r>
              <a:rPr lang="en-US" sz="3200" dirty="0" smtClean="0">
                <a:solidFill>
                  <a:srgbClr val="FF0000"/>
                </a:solidFill>
              </a:rPr>
              <a:t> falters</a:t>
            </a:r>
            <a:r>
              <a:rPr lang="en-US" sz="3200" dirty="0" smtClean="0"/>
              <a:t>, fear makes me tremble…”</a:t>
            </a:r>
          </a:p>
          <a:p>
            <a:r>
              <a:rPr lang="en-US" sz="3200" dirty="0" smtClean="0"/>
              <a:t>“Watchman, what of the night?  The watchman said, ‘The morning is coming…’”     vv. 11-12</a:t>
            </a:r>
            <a:r>
              <a:rPr lang="en-US"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171">
                                            <p:txEl>
                                              <p:pRg st="1" end="1"/>
                                            </p:txEl>
                                          </p:spTgt>
                                        </p:tgtEl>
                                        <p:attrNameLst>
                                          <p:attrName>style.visibility</p:attrName>
                                        </p:attrNameLst>
                                      </p:cBhvr>
                                      <p:to>
                                        <p:strVal val="visible"/>
                                      </p:to>
                                    </p:set>
                                    <p:anim calcmode="lin" valueType="num">
                                      <p:cBhvr additive="base">
                                        <p:cTn id="13" dur="500" fill="hold"/>
                                        <p:tgtEl>
                                          <p:spTgt spid="717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7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a:bodyPr>
          <a:lstStyle/>
          <a:p>
            <a:r>
              <a:rPr lang="en-US" sz="4000" u="sng" dirty="0" smtClean="0"/>
              <a:t>DOUBLE</a:t>
            </a:r>
            <a:r>
              <a:rPr lang="en-US" sz="4000" dirty="0" smtClean="0"/>
              <a:t> HEART</a:t>
            </a:r>
          </a:p>
        </p:txBody>
      </p:sp>
      <p:sp>
        <p:nvSpPr>
          <p:cNvPr id="8195" name="Content Placeholder 2"/>
          <p:cNvSpPr>
            <a:spLocks noGrp="1"/>
          </p:cNvSpPr>
          <p:nvPr>
            <p:ph sz="quarter" idx="1"/>
          </p:nvPr>
        </p:nvSpPr>
        <p:spPr/>
        <p:txBody>
          <a:bodyPr>
            <a:normAutofit/>
          </a:bodyPr>
          <a:lstStyle/>
          <a:p>
            <a:r>
              <a:rPr lang="en-US" sz="3200" dirty="0" smtClean="0"/>
              <a:t>“They were not of a </a:t>
            </a:r>
            <a:r>
              <a:rPr lang="en-US" sz="3200" dirty="0" smtClean="0">
                <a:solidFill>
                  <a:srgbClr val="FF0000"/>
                </a:solidFill>
              </a:rPr>
              <a:t>double </a:t>
            </a:r>
            <a:r>
              <a:rPr lang="en-US" sz="3200" i="1" dirty="0" smtClean="0">
                <a:solidFill>
                  <a:srgbClr val="FF0000"/>
                </a:solidFill>
              </a:rPr>
              <a:t>heart</a:t>
            </a:r>
            <a:r>
              <a:rPr lang="en-US" sz="3200" dirty="0" smtClean="0"/>
              <a:t>.”                         1 Chron. 12:33 KJV</a:t>
            </a:r>
          </a:p>
          <a:p>
            <a:r>
              <a:rPr lang="en-US" sz="3200" dirty="0" smtClean="0"/>
              <a:t>“All these… came with a </a:t>
            </a:r>
            <a:r>
              <a:rPr lang="en-US" sz="3200" dirty="0" smtClean="0">
                <a:solidFill>
                  <a:srgbClr val="FF0000"/>
                </a:solidFill>
              </a:rPr>
              <a:t>perfect </a:t>
            </a:r>
            <a:r>
              <a:rPr lang="en-US" sz="3200" i="1" dirty="0" smtClean="0">
                <a:solidFill>
                  <a:srgbClr val="FF0000"/>
                </a:solidFill>
              </a:rPr>
              <a:t>heart</a:t>
            </a:r>
            <a:r>
              <a:rPr lang="en-US" sz="3200" dirty="0" smtClean="0"/>
              <a:t>…of    </a:t>
            </a:r>
            <a:r>
              <a:rPr lang="en-US" sz="3200" dirty="0" smtClean="0">
                <a:solidFill>
                  <a:srgbClr val="FF0000"/>
                </a:solidFill>
              </a:rPr>
              <a:t>one</a:t>
            </a:r>
            <a:r>
              <a:rPr lang="en-US" sz="3200" dirty="0" smtClean="0"/>
              <a:t> </a:t>
            </a:r>
            <a:r>
              <a:rPr lang="en-US" sz="3200" i="1" dirty="0" smtClean="0">
                <a:solidFill>
                  <a:srgbClr val="FF0000"/>
                </a:solidFill>
              </a:rPr>
              <a:t>heart</a:t>
            </a:r>
            <a:r>
              <a:rPr lang="en-US" sz="3200" dirty="0" smtClean="0"/>
              <a:t> to make David king.”  v.38.</a:t>
            </a:r>
          </a:p>
          <a:p>
            <a:r>
              <a:rPr lang="en-US" sz="3200" dirty="0" smtClean="0"/>
              <a:t>“Undivided loyalty,”  “fully determined,”  “of one mind.”  NIV</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additive="base">
                                        <p:cTn id="7" dur="500" fill="hold"/>
                                        <p:tgtEl>
                                          <p:spTgt spid="819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1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195">
                                            <p:txEl>
                                              <p:pRg st="1" end="1"/>
                                            </p:txEl>
                                          </p:spTgt>
                                        </p:tgtEl>
                                        <p:attrNameLst>
                                          <p:attrName>style.visibility</p:attrName>
                                        </p:attrNameLst>
                                      </p:cBhvr>
                                      <p:to>
                                        <p:strVal val="visible"/>
                                      </p:to>
                                    </p:set>
                                    <p:anim calcmode="lin" valueType="num">
                                      <p:cBhvr additive="base">
                                        <p:cTn id="13" dur="500" fill="hold"/>
                                        <p:tgtEl>
                                          <p:spTgt spid="819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19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195">
                                            <p:txEl>
                                              <p:pRg st="2" end="2"/>
                                            </p:txEl>
                                          </p:spTgt>
                                        </p:tgtEl>
                                        <p:attrNameLst>
                                          <p:attrName>style.visibility</p:attrName>
                                        </p:attrNameLst>
                                      </p:cBhvr>
                                      <p:to>
                                        <p:strVal val="visible"/>
                                      </p:to>
                                    </p:set>
                                    <p:anim calcmode="lin" valueType="num">
                                      <p:cBhvr additive="base">
                                        <p:cTn id="19" dur="500" fill="hold"/>
                                        <p:tgtEl>
                                          <p:spTgt spid="819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19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noAutofit/>
          </a:bodyPr>
          <a:lstStyle/>
          <a:p>
            <a:r>
              <a:rPr lang="en-US" sz="4000" u="sng" dirty="0" smtClean="0"/>
              <a:t>PERVERSE</a:t>
            </a:r>
            <a:r>
              <a:rPr lang="en-US" sz="4000" dirty="0" smtClean="0"/>
              <a:t> AND </a:t>
            </a:r>
            <a:r>
              <a:rPr lang="en-US" sz="4000" u="sng" dirty="0" smtClean="0"/>
              <a:t>PROUD</a:t>
            </a:r>
            <a:r>
              <a:rPr lang="en-US" sz="4000" dirty="0" smtClean="0"/>
              <a:t> HEART</a:t>
            </a:r>
          </a:p>
        </p:txBody>
      </p:sp>
      <p:sp>
        <p:nvSpPr>
          <p:cNvPr id="9219" name="Content Placeholder 2"/>
          <p:cNvSpPr>
            <a:spLocks noGrp="1"/>
          </p:cNvSpPr>
          <p:nvPr>
            <p:ph sz="quarter" idx="1"/>
          </p:nvPr>
        </p:nvSpPr>
        <p:spPr/>
        <p:txBody>
          <a:bodyPr>
            <a:normAutofit/>
          </a:bodyPr>
          <a:lstStyle/>
          <a:p>
            <a:r>
              <a:rPr lang="en-US" sz="3200" dirty="0" smtClean="0"/>
              <a:t>Ps. 101:4-5--- “Men of </a:t>
            </a:r>
            <a:r>
              <a:rPr lang="en-US" sz="3200" dirty="0" smtClean="0">
                <a:solidFill>
                  <a:srgbClr val="FF0000"/>
                </a:solidFill>
              </a:rPr>
              <a:t>perverse </a:t>
            </a:r>
            <a:r>
              <a:rPr lang="en-US" sz="3200" i="1" dirty="0" smtClean="0">
                <a:solidFill>
                  <a:srgbClr val="FF0000"/>
                </a:solidFill>
              </a:rPr>
              <a:t>heart</a:t>
            </a:r>
            <a:r>
              <a:rPr lang="en-US" sz="3200" dirty="0" smtClean="0">
                <a:solidFill>
                  <a:srgbClr val="FF0000"/>
                </a:solidFill>
              </a:rPr>
              <a:t> </a:t>
            </a:r>
            <a:r>
              <a:rPr lang="en-US" sz="3200" dirty="0" smtClean="0"/>
              <a:t>shall be far from me; I will have nothing to do with evil…whoever has haughty eyes and a </a:t>
            </a:r>
            <a:r>
              <a:rPr lang="en-US" sz="3200" dirty="0" smtClean="0">
                <a:solidFill>
                  <a:srgbClr val="FF0000"/>
                </a:solidFill>
              </a:rPr>
              <a:t>proud</a:t>
            </a:r>
            <a:r>
              <a:rPr lang="en-US" sz="3200" dirty="0" smtClean="0"/>
              <a:t> </a:t>
            </a:r>
            <a:r>
              <a:rPr lang="en-US" sz="3200" i="1" dirty="0" smtClean="0">
                <a:solidFill>
                  <a:srgbClr val="FF0000"/>
                </a:solidFill>
              </a:rPr>
              <a:t>heart</a:t>
            </a:r>
            <a:r>
              <a:rPr lang="en-US" sz="3200" dirty="0" smtClean="0"/>
              <a:t>, him will I not endure.”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checkerboard(across)">
                                      <p:cBhvr>
                                        <p:cTn id="7" dur="500"/>
                                        <p:tgtEl>
                                          <p:spTgt spid="92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1649</TotalTime>
  <Words>1027</Words>
  <Application>Microsoft Office PowerPoint</Application>
  <PresentationFormat>On-screen Show (4:3)</PresentationFormat>
  <Paragraphs>69</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Oriel</vt:lpstr>
      <vt:lpstr>HEART PROBLEMS</vt:lpstr>
      <vt:lpstr>HEART</vt:lpstr>
      <vt:lpstr>HEART</vt:lpstr>
      <vt:lpstr>HEART PROBLEMS--- </vt:lpstr>
      <vt:lpstr>A DISCOURAGED HEART</vt:lpstr>
      <vt:lpstr>GRIEVING HEART</vt:lpstr>
      <vt:lpstr>FEARFUL AND FALTERING HEART</vt:lpstr>
      <vt:lpstr>DOUBLE HEART</vt:lpstr>
      <vt:lpstr>PERVERSE AND PROUD HEART</vt:lpstr>
      <vt:lpstr>STUBBORN HEART</vt:lpstr>
      <vt:lpstr>UNREPENTANT HEART</vt:lpstr>
      <vt:lpstr>GOD’S ANSWERS  TO HEART PROBLEMS</vt:lpstr>
      <vt:lpstr>What did David do?</vt:lpstr>
      <vt:lpstr>What did Pharaoh do?</vt:lpstr>
      <vt:lpstr>What will you do?</vt:lpstr>
      <vt:lpstr>What will you do?</vt:lpstr>
      <vt:lpstr>What will you do?</vt:lpstr>
      <vt:lpstr>What will you do?</vt:lpstr>
      <vt:lpstr>WHAT WILL YOU DO?</vt:lpstr>
      <vt:lpstr>WHAT WILL YOU DO?</vt:lpstr>
      <vt:lpstr>What will you do?</vt:lpstr>
    </vt:vector>
  </TitlesOfParts>
  <Company>U.S. Army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HEART PROBLEMS</dc:title>
  <dc:creator>PastorSteve</dc:creator>
  <cp:lastModifiedBy>PastorSteve</cp:lastModifiedBy>
  <cp:revision>8</cp:revision>
  <dcterms:created xsi:type="dcterms:W3CDTF">2017-10-30T15:47:01Z</dcterms:created>
  <dcterms:modified xsi:type="dcterms:W3CDTF">2017-11-02T15:30:05Z</dcterms:modified>
</cp:coreProperties>
</file>