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65" r:id="rId4"/>
    <p:sldId id="285" r:id="rId5"/>
    <p:sldId id="263" r:id="rId6"/>
    <p:sldId id="266" r:id="rId7"/>
    <p:sldId id="267" r:id="rId8"/>
    <p:sldId id="268" r:id="rId9"/>
    <p:sldId id="284" r:id="rId10"/>
    <p:sldId id="269" r:id="rId11"/>
    <p:sldId id="270" r:id="rId12"/>
    <p:sldId id="271" r:id="rId13"/>
    <p:sldId id="272" r:id="rId14"/>
    <p:sldId id="273" r:id="rId15"/>
    <p:sldId id="276" r:id="rId16"/>
    <p:sldId id="277" r:id="rId17"/>
    <p:sldId id="278" r:id="rId18"/>
    <p:sldId id="279" r:id="rId19"/>
    <p:sldId id="275" r:id="rId20"/>
    <p:sldId id="280" r:id="rId21"/>
    <p:sldId id="281" r:id="rId22"/>
    <p:sldId id="282" r:id="rId23"/>
    <p:sldId id="260" r:id="rId24"/>
    <p:sldId id="259" r:id="rId25"/>
    <p:sldId id="262"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04F945D-F1DD-46E7-963F-9E0091E5431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4F945D-F1DD-46E7-963F-9E0091E5431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4F945D-F1DD-46E7-963F-9E0091E543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A62EC4-7A0B-4733-A1A8-4E6C7444B57E}"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04F945D-F1DD-46E7-963F-9E0091E5431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A62EC4-7A0B-4733-A1A8-4E6C7444B57E}" type="datetimeFigureOut">
              <a:rPr lang="en-US" smtClean="0"/>
              <a:pPr/>
              <a:t>11/12/2017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4F945D-F1DD-46E7-963F-9E0091E5431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noAutofit/>
          </a:bodyPr>
          <a:lstStyle/>
          <a:p>
            <a:r>
              <a:rPr lang="en-US" sz="8000" dirty="0" smtClean="0">
                <a:solidFill>
                  <a:srgbClr val="FF0000"/>
                </a:solidFill>
                <a:latin typeface="Algerian" pitchFamily="82" charset="0"/>
              </a:rPr>
              <a:t>LOVE YOUR NEIGHBOR</a:t>
            </a:r>
            <a:endParaRPr lang="en-US" sz="8000" dirty="0">
              <a:solidFill>
                <a:srgbClr val="FF0000"/>
              </a:solidFill>
              <a:latin typeface="Algerian" pitchFamily="82" charset="0"/>
            </a:endParaRPr>
          </a:p>
        </p:txBody>
      </p:sp>
      <p:sp>
        <p:nvSpPr>
          <p:cNvPr id="3" name="Subtitle 2"/>
          <p:cNvSpPr>
            <a:spLocks noGrp="1"/>
          </p:cNvSpPr>
          <p:nvPr>
            <p:ph type="subTitle" idx="1"/>
          </p:nvPr>
        </p:nvSpPr>
        <p:spPr>
          <a:xfrm>
            <a:off x="533400" y="3962400"/>
            <a:ext cx="7854696" cy="1018736"/>
          </a:xfrm>
        </p:spPr>
        <p:txBody>
          <a:bodyPr/>
          <a:lstStyle/>
          <a:p>
            <a:r>
              <a:rPr lang="en-US" dirty="0" smtClean="0"/>
              <a:t>MATTHEW 22:35-40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C000"/>
                </a:solidFill>
                <a:latin typeface="Algerian" pitchFamily="82" charset="0"/>
              </a:rPr>
              <a:t>The Golden Rule</a:t>
            </a:r>
            <a:r>
              <a:rPr lang="en-US" dirty="0" smtClean="0"/>
              <a:t/>
            </a:r>
            <a:br>
              <a:rPr lang="en-US" dirty="0" smtClean="0"/>
            </a:br>
            <a:r>
              <a:rPr lang="en-US" smtClean="0"/>
              <a:t>Matthew </a:t>
            </a:r>
            <a:r>
              <a:rPr lang="en-US" smtClean="0"/>
              <a:t>7:12</a:t>
            </a:r>
            <a:endParaRPr lang="en-US" dirty="0"/>
          </a:p>
        </p:txBody>
      </p:sp>
      <p:sp>
        <p:nvSpPr>
          <p:cNvPr id="3" name="Content Placeholder 2"/>
          <p:cNvSpPr>
            <a:spLocks noGrp="1"/>
          </p:cNvSpPr>
          <p:nvPr>
            <p:ph idx="1"/>
          </p:nvPr>
        </p:nvSpPr>
        <p:spPr/>
        <p:txBody>
          <a:bodyPr>
            <a:normAutofit/>
          </a:bodyPr>
          <a:lstStyle/>
          <a:p>
            <a:r>
              <a:rPr lang="en-US" sz="3600" dirty="0" smtClean="0"/>
              <a:t>In the Sermon on the Mount Jesus summarizes it this way; “So in everything, </a:t>
            </a:r>
            <a:r>
              <a:rPr lang="en-US" sz="3600" dirty="0" smtClean="0">
                <a:solidFill>
                  <a:srgbClr val="FF0000"/>
                </a:solidFill>
              </a:rPr>
              <a:t>do to others what you would have them do to you</a:t>
            </a:r>
            <a:r>
              <a:rPr lang="en-US" sz="3600" dirty="0" smtClean="0"/>
              <a:t>, for this sums up the Law and the Prophets.”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10:29-37</a:t>
            </a:r>
            <a:endParaRPr lang="en-US" dirty="0"/>
          </a:p>
        </p:txBody>
      </p:sp>
      <p:sp>
        <p:nvSpPr>
          <p:cNvPr id="3" name="Content Placeholder 2"/>
          <p:cNvSpPr>
            <a:spLocks noGrp="1"/>
          </p:cNvSpPr>
          <p:nvPr>
            <p:ph idx="1"/>
          </p:nvPr>
        </p:nvSpPr>
        <p:spPr/>
        <p:txBody>
          <a:bodyPr>
            <a:normAutofit/>
          </a:bodyPr>
          <a:lstStyle/>
          <a:p>
            <a:r>
              <a:rPr lang="en-US" dirty="0" smtClean="0"/>
              <a:t>“An expert in the law stood up to test Jesus.  ‘Teacher,’ he asked, ‘what must I do to inherit eternal life?’”</a:t>
            </a:r>
          </a:p>
          <a:p>
            <a:r>
              <a:rPr lang="en-US" dirty="0" smtClean="0"/>
              <a:t> A good Q with a bad motive.  Jesus answered  with  the 2 greatest commands.</a:t>
            </a:r>
          </a:p>
          <a:p>
            <a:r>
              <a:rPr lang="en-US" dirty="0" smtClean="0"/>
              <a:t> “But he wanted to justify himself, so he asked Jesus, ‘And who is my neighbor?’”</a:t>
            </a:r>
          </a:p>
          <a:p>
            <a:r>
              <a:rPr lang="en-US" dirty="0" smtClean="0"/>
              <a:t>“In reply Jesus said: “A man was going down from Jerusalem to Jericho, when he fell into the hands of robbers…”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FF0000"/>
                </a:solidFill>
                <a:latin typeface="Algerian" pitchFamily="82" charset="0"/>
              </a:rPr>
              <a:t>The  Good  Samaritan</a:t>
            </a:r>
            <a:endParaRPr lang="en-US" sz="4800" dirty="0">
              <a:solidFill>
                <a:srgbClr val="FF0000"/>
              </a:solidFill>
              <a:latin typeface="Algerian" pitchFamily="82" charset="0"/>
            </a:endParaRPr>
          </a:p>
        </p:txBody>
      </p:sp>
      <p:sp>
        <p:nvSpPr>
          <p:cNvPr id="3" name="Content Placeholder 2"/>
          <p:cNvSpPr>
            <a:spLocks noGrp="1"/>
          </p:cNvSpPr>
          <p:nvPr>
            <p:ph idx="1"/>
          </p:nvPr>
        </p:nvSpPr>
        <p:spPr/>
        <p:txBody>
          <a:bodyPr>
            <a:normAutofit/>
          </a:bodyPr>
          <a:lstStyle/>
          <a:p>
            <a:r>
              <a:rPr lang="en-US" sz="3600" dirty="0" smtClean="0"/>
              <a:t>It may be a parable, but...</a:t>
            </a:r>
          </a:p>
          <a:p>
            <a:r>
              <a:rPr lang="en-US" sz="3600" dirty="0" smtClean="0"/>
              <a:t>It may actually be a true account of a real incident.</a:t>
            </a:r>
          </a:p>
          <a:p>
            <a:r>
              <a:rPr lang="en-US" sz="3600" dirty="0" smtClean="0"/>
              <a:t>Either way, the account is realistic.</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my neighbor?</a:t>
            </a:r>
            <a:endParaRPr lang="en-US" dirty="0"/>
          </a:p>
        </p:txBody>
      </p:sp>
      <p:sp>
        <p:nvSpPr>
          <p:cNvPr id="3" name="Content Placeholder 2"/>
          <p:cNvSpPr>
            <a:spLocks noGrp="1"/>
          </p:cNvSpPr>
          <p:nvPr>
            <p:ph idx="1"/>
          </p:nvPr>
        </p:nvSpPr>
        <p:spPr/>
        <p:txBody>
          <a:bodyPr>
            <a:normAutofit/>
          </a:bodyPr>
          <a:lstStyle/>
          <a:p>
            <a:r>
              <a:rPr lang="en-US" sz="3600" dirty="0" smtClean="0"/>
              <a:t>This expert in the law has a loophole.</a:t>
            </a:r>
          </a:p>
          <a:p>
            <a:r>
              <a:rPr lang="en-US" sz="3600" dirty="0" smtClean="0"/>
              <a:t>Very few persons qualify as “my neighbor.”</a:t>
            </a:r>
          </a:p>
          <a:p>
            <a:r>
              <a:rPr lang="en-US" sz="3600" dirty="0" smtClean="0"/>
              <a:t>He knew the OT words but not the true meaning.</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5:43-44</a:t>
            </a:r>
            <a:endParaRPr lang="en-US" dirty="0"/>
          </a:p>
        </p:txBody>
      </p:sp>
      <p:sp>
        <p:nvSpPr>
          <p:cNvPr id="3" name="Content Placeholder 2"/>
          <p:cNvSpPr>
            <a:spLocks noGrp="1"/>
          </p:cNvSpPr>
          <p:nvPr>
            <p:ph idx="1"/>
          </p:nvPr>
        </p:nvSpPr>
        <p:spPr/>
        <p:txBody>
          <a:bodyPr>
            <a:normAutofit/>
          </a:bodyPr>
          <a:lstStyle/>
          <a:p>
            <a:r>
              <a:rPr lang="en-US" sz="3600" dirty="0" smtClean="0"/>
              <a:t>“You have heard that it was said, ‘Love your neighbor and hate your enemy.’  But I tell you:  Love your enemies and pray for those who persecute you.”</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of these 3 was                        </a:t>
            </a:r>
            <a:r>
              <a:rPr lang="en-US" dirty="0" smtClean="0">
                <a:solidFill>
                  <a:srgbClr val="FF0000"/>
                </a:solidFill>
                <a:latin typeface="Algerian" pitchFamily="82" charset="0"/>
              </a:rPr>
              <a:t>a neighbor</a:t>
            </a:r>
            <a:r>
              <a:rPr lang="en-US" dirty="0" smtClean="0"/>
              <a:t>?</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The Priest</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“He passed by on the other side.”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The Levite</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He too “passed by on the other side.”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A Samaritan</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“He took pity on him.”</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A Samaritan</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John 4:9--- “The Samaritan woman said to him,  “You are a Jew and I am a Samaritan woman.  How can you ask me for a drink?”  </a:t>
            </a:r>
          </a:p>
          <a:p>
            <a:r>
              <a:rPr lang="en-US" dirty="0" smtClean="0"/>
              <a:t>“(For Jews do not associate with Samaritans.)”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Autofit/>
          </a:bodyPr>
          <a:lstStyle/>
          <a:p>
            <a:r>
              <a:rPr lang="en-US" sz="6000" dirty="0" smtClean="0">
                <a:latin typeface="Algerian" pitchFamily="82" charset="0"/>
              </a:rPr>
              <a:t>WHAT IS THE GREATEST COMMAND?</a:t>
            </a:r>
            <a:endParaRPr lang="en-US" sz="6000" dirty="0">
              <a:latin typeface="Algerian" pitchFamily="82" charset="0"/>
            </a:endParaRPr>
          </a:p>
        </p:txBody>
      </p:sp>
      <p:sp>
        <p:nvSpPr>
          <p:cNvPr id="3" name="Content Placeholder 2"/>
          <p:cNvSpPr>
            <a:spLocks noGrp="1"/>
          </p:cNvSpPr>
          <p:nvPr>
            <p:ph idx="1"/>
          </p:nvPr>
        </p:nvSpPr>
        <p:spPr>
          <a:xfrm>
            <a:off x="457200" y="2438400"/>
            <a:ext cx="8229600" cy="3687763"/>
          </a:xfrm>
        </p:spPr>
        <p:txBody>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A Samaritan</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John 8:48--- “The Jews answered him, “Aren’t we right in saying that you are a Samaritan and demon-possessed?”</a:t>
            </a:r>
          </a:p>
          <a:p>
            <a:r>
              <a:rPr lang="en-US" dirty="0" smtClean="0"/>
              <a:t>This was a mocking slur on the virgin conception of Jesus.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A Samaritan</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He showed pity.</a:t>
            </a:r>
          </a:p>
          <a:p>
            <a:r>
              <a:rPr lang="en-US" dirty="0" smtClean="0"/>
              <a:t>He loved those who hated him.</a:t>
            </a:r>
          </a:p>
          <a:p>
            <a:r>
              <a:rPr lang="en-US" dirty="0" smtClean="0"/>
              <a:t>He risked his life.</a:t>
            </a:r>
          </a:p>
          <a:p>
            <a:r>
              <a:rPr lang="en-US" dirty="0" smtClean="0"/>
              <a:t>He spent his hard earned money, 2 days wage.</a:t>
            </a:r>
          </a:p>
          <a:p>
            <a:r>
              <a:rPr lang="en-US" dirty="0" smtClean="0"/>
              <a:t>He offered medical help.</a:t>
            </a:r>
          </a:p>
          <a:p>
            <a:r>
              <a:rPr lang="en-US" dirty="0" smtClean="0"/>
              <a:t>He extended it beyond the immediate.</a:t>
            </a:r>
          </a:p>
          <a:p>
            <a:r>
              <a:rPr lang="en-US" dirty="0" smtClean="0"/>
              <a:t>He was never rewarded or honored.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A Samaritan</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normAutofit/>
          </a:bodyPr>
          <a:lstStyle/>
          <a:p>
            <a:r>
              <a:rPr lang="en-US" sz="3600" dirty="0" smtClean="0"/>
              <a:t>Who was a neighbor?</a:t>
            </a:r>
          </a:p>
          <a:p>
            <a:r>
              <a:rPr lang="en-US" sz="3600" dirty="0" smtClean="0"/>
              <a:t>“The expert in the law replied,  ‘The one who had mercy on him.’” </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752600"/>
          </a:xfrm>
        </p:spPr>
        <p:txBody>
          <a:bodyPr>
            <a:noAutofit/>
          </a:bodyPr>
          <a:lstStyle/>
          <a:p>
            <a:r>
              <a:rPr lang="en-US" sz="5400" dirty="0" smtClean="0">
                <a:solidFill>
                  <a:srgbClr val="FF0000"/>
                </a:solidFill>
              </a:rPr>
              <a:t> What should be your  response ?</a:t>
            </a:r>
            <a:endParaRPr lang="en-US" sz="5400" dirty="0">
              <a:solidFill>
                <a:srgbClr val="FF0000"/>
              </a:solidFill>
            </a:endParaRPr>
          </a:p>
        </p:txBody>
      </p:sp>
      <p:sp>
        <p:nvSpPr>
          <p:cNvPr id="3" name="Content Placeholder 2"/>
          <p:cNvSpPr>
            <a:spLocks noGrp="1"/>
          </p:cNvSpPr>
          <p:nvPr>
            <p:ph idx="1"/>
          </p:nvPr>
        </p:nvSpPr>
        <p:spPr>
          <a:xfrm>
            <a:off x="457200" y="2362200"/>
            <a:ext cx="8229600" cy="3505200"/>
          </a:xfrm>
        </p:spPr>
        <p:txBody>
          <a:bodyPr>
            <a:normAutofit/>
          </a:bodyPr>
          <a:lstStyle/>
          <a:p>
            <a:endParaRPr lang="en-US" dirty="0" smtClean="0"/>
          </a:p>
          <a:p>
            <a:r>
              <a:rPr lang="en-US" sz="5400" dirty="0" smtClean="0"/>
              <a:t>Agree with Jesus.  </a:t>
            </a:r>
            <a:r>
              <a:rPr lang="en-US" sz="3200" dirty="0" smtClean="0"/>
              <a:t>The most important command is to </a:t>
            </a:r>
            <a:r>
              <a:rPr lang="en-US" sz="3200" dirty="0" smtClean="0">
                <a:solidFill>
                  <a:srgbClr val="FF0000"/>
                </a:solidFill>
              </a:rPr>
              <a:t>LOVE God </a:t>
            </a:r>
            <a:r>
              <a:rPr lang="en-US" sz="3200" dirty="0" smtClean="0"/>
              <a:t>with all your heart, soul, mind, and with all your strength.  And the second is like unto it,     </a:t>
            </a:r>
            <a:r>
              <a:rPr lang="en-US" sz="3200" dirty="0" smtClean="0">
                <a:solidFill>
                  <a:srgbClr val="FF0000"/>
                </a:solidFill>
              </a:rPr>
              <a:t>Love</a:t>
            </a:r>
            <a:r>
              <a:rPr lang="en-US" sz="3200" dirty="0" smtClean="0"/>
              <a:t> </a:t>
            </a:r>
            <a:r>
              <a:rPr lang="en-US" sz="3200" dirty="0" smtClean="0">
                <a:solidFill>
                  <a:srgbClr val="FF0000"/>
                </a:solidFill>
              </a:rPr>
              <a:t>your neighbor </a:t>
            </a:r>
            <a:r>
              <a:rPr lang="en-US" sz="3200" dirty="0" smtClean="0"/>
              <a:t>as yourself.</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34312"/>
          </a:xfrm>
        </p:spPr>
        <p:txBody>
          <a:bodyPr>
            <a:noAutofit/>
          </a:bodyPr>
          <a:lstStyle/>
          <a:p>
            <a:r>
              <a:rPr lang="en-US" sz="5400" dirty="0" smtClean="0">
                <a:solidFill>
                  <a:srgbClr val="FF0000"/>
                </a:solidFill>
              </a:rPr>
              <a:t>  What should be your response ?</a:t>
            </a:r>
            <a:endParaRPr lang="en-US" sz="5400" dirty="0">
              <a:solidFill>
                <a:srgbClr val="FF0000"/>
              </a:solidFill>
            </a:endParaRPr>
          </a:p>
        </p:txBody>
      </p:sp>
      <p:sp>
        <p:nvSpPr>
          <p:cNvPr id="3" name="Content Placeholder 2"/>
          <p:cNvSpPr>
            <a:spLocks noGrp="1"/>
          </p:cNvSpPr>
          <p:nvPr>
            <p:ph idx="1"/>
          </p:nvPr>
        </p:nvSpPr>
        <p:spPr>
          <a:xfrm>
            <a:off x="457200" y="2743200"/>
            <a:ext cx="8229600" cy="3581400"/>
          </a:xfrm>
        </p:spPr>
        <p:txBody>
          <a:bodyPr/>
          <a:lstStyle/>
          <a:p>
            <a:r>
              <a:rPr lang="en-US" sz="5400" dirty="0" smtClean="0"/>
              <a:t>Recognize your failure </a:t>
            </a:r>
            <a:r>
              <a:rPr lang="en-US" sz="3200" dirty="0" smtClean="0"/>
              <a:t>to do these most important commands.</a:t>
            </a:r>
          </a:p>
          <a:p>
            <a:r>
              <a:rPr lang="en-US" sz="3200" dirty="0" smtClean="0"/>
              <a:t>Isaiah 6:1ff--- “Woe to me!”</a:t>
            </a:r>
          </a:p>
          <a:p>
            <a:r>
              <a:rPr lang="en-US" sz="3200" dirty="0" smtClean="0"/>
              <a:t>Romans 3:23--- “For all have sinned and fall short of the glory of God.”</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81912"/>
          </a:xfrm>
        </p:spPr>
        <p:txBody>
          <a:bodyPr>
            <a:noAutofit/>
          </a:bodyPr>
          <a:lstStyle/>
          <a:p>
            <a:r>
              <a:rPr lang="en-US" sz="5400" dirty="0" smtClean="0">
                <a:solidFill>
                  <a:srgbClr val="FF0000"/>
                </a:solidFill>
              </a:rPr>
              <a:t>  What should be your response?</a:t>
            </a:r>
            <a:endParaRPr lang="en-US" sz="5400" dirty="0">
              <a:solidFill>
                <a:srgbClr val="FF0000"/>
              </a:solidFill>
            </a:endParaRPr>
          </a:p>
        </p:txBody>
      </p:sp>
      <p:sp>
        <p:nvSpPr>
          <p:cNvPr id="3" name="Content Placeholder 2"/>
          <p:cNvSpPr>
            <a:spLocks noGrp="1"/>
          </p:cNvSpPr>
          <p:nvPr>
            <p:ph idx="1"/>
          </p:nvPr>
        </p:nvSpPr>
        <p:spPr>
          <a:xfrm>
            <a:off x="457200" y="2590800"/>
            <a:ext cx="8229600" cy="3733800"/>
          </a:xfrm>
        </p:spPr>
        <p:txBody>
          <a:bodyPr>
            <a:normAutofit fontScale="92500" lnSpcReduction="20000"/>
          </a:bodyPr>
          <a:lstStyle/>
          <a:p>
            <a:r>
              <a:rPr lang="en-US" sz="4800" dirty="0" smtClean="0"/>
              <a:t>Repent and do </a:t>
            </a:r>
            <a:r>
              <a:rPr lang="en-US" sz="3500" dirty="0" smtClean="0"/>
              <a:t>what God requires, but know this….</a:t>
            </a:r>
          </a:p>
          <a:p>
            <a:r>
              <a:rPr lang="en-US" sz="3500" dirty="0" smtClean="0"/>
              <a:t>Gal. 3:21--- “For if a law had been given that could impart life, then righteousness would certainly have come by the law.”</a:t>
            </a:r>
          </a:p>
          <a:p>
            <a:r>
              <a:rPr lang="en-US" sz="3200" dirty="0" smtClean="0"/>
              <a:t>Gal. 3:24--- “So the law was put in charge to lead us to Christ that we might be justified by faith.”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3:16</a:t>
            </a:r>
            <a:endParaRPr lang="en-US" dirty="0"/>
          </a:p>
        </p:txBody>
      </p:sp>
      <p:sp>
        <p:nvSpPr>
          <p:cNvPr id="3" name="Content Placeholder 2"/>
          <p:cNvSpPr>
            <a:spLocks noGrp="1"/>
          </p:cNvSpPr>
          <p:nvPr>
            <p:ph idx="1"/>
          </p:nvPr>
        </p:nvSpPr>
        <p:spPr/>
        <p:txBody>
          <a:bodyPr/>
          <a:lstStyle/>
          <a:p>
            <a:r>
              <a:rPr lang="en-US" sz="4000" dirty="0" smtClean="0"/>
              <a:t> “For God so loved the world that he gave his one and only Son, that whoever believes in him shall not perish but have eternal life.”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300" dirty="0" smtClean="0">
                <a:solidFill>
                  <a:srgbClr val="FF0000"/>
                </a:solidFill>
                <a:latin typeface="Algerian" pitchFamily="82" charset="0"/>
              </a:rPr>
              <a:t>  Notice Jesus’ Answer</a:t>
            </a:r>
            <a:endParaRPr lang="en-US" sz="5300" dirty="0">
              <a:solidFill>
                <a:srgbClr val="FF0000"/>
              </a:solidFill>
              <a:latin typeface="Algerian" pitchFamily="82" charset="0"/>
            </a:endParaRPr>
          </a:p>
        </p:txBody>
      </p:sp>
      <p:sp>
        <p:nvSpPr>
          <p:cNvPr id="3" name="Content Placeholder 2"/>
          <p:cNvSpPr>
            <a:spLocks noGrp="1"/>
          </p:cNvSpPr>
          <p:nvPr>
            <p:ph idx="1"/>
          </p:nvPr>
        </p:nvSpPr>
        <p:spPr/>
        <p:txBody>
          <a:bodyPr>
            <a:normAutofit fontScale="92500" lnSpcReduction="20000"/>
          </a:bodyPr>
          <a:lstStyle/>
          <a:p>
            <a:r>
              <a:rPr lang="en-US" sz="5400" dirty="0" smtClean="0"/>
              <a:t>“Jesus replied, ‘Love the LORD your God with </a:t>
            </a:r>
            <a:r>
              <a:rPr lang="en-US" sz="5400" dirty="0" smtClean="0">
                <a:solidFill>
                  <a:srgbClr val="FF0000"/>
                </a:solidFill>
              </a:rPr>
              <a:t>all your heart </a:t>
            </a:r>
            <a:r>
              <a:rPr lang="en-US" sz="5400" dirty="0" smtClean="0"/>
              <a:t>and with all your soul and with all your mind.’  This is the first and greatest commandment.”  Matt. 22:37</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quoted Deut. 6:5</a:t>
            </a:r>
            <a:endParaRPr lang="en-US" dirty="0"/>
          </a:p>
        </p:txBody>
      </p:sp>
      <p:sp>
        <p:nvSpPr>
          <p:cNvPr id="3" name="Content Placeholder 2"/>
          <p:cNvSpPr>
            <a:spLocks noGrp="1"/>
          </p:cNvSpPr>
          <p:nvPr>
            <p:ph idx="1"/>
          </p:nvPr>
        </p:nvSpPr>
        <p:spPr/>
        <p:txBody>
          <a:bodyPr>
            <a:normAutofit/>
          </a:bodyPr>
          <a:lstStyle/>
          <a:p>
            <a:r>
              <a:rPr lang="en-US" sz="4000" dirty="0" smtClean="0"/>
              <a:t>“Love the LORD your God with </a:t>
            </a:r>
            <a:r>
              <a:rPr lang="en-US" sz="4000" dirty="0" smtClean="0">
                <a:solidFill>
                  <a:srgbClr val="FF0000"/>
                </a:solidFill>
              </a:rPr>
              <a:t>all your heart </a:t>
            </a:r>
            <a:r>
              <a:rPr lang="en-US" sz="4000" dirty="0" smtClean="0"/>
              <a:t>and with all your soul and with all your strength.”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 10:12-13</a:t>
            </a:r>
            <a:endParaRPr lang="en-US" dirty="0"/>
          </a:p>
        </p:txBody>
      </p:sp>
      <p:sp>
        <p:nvSpPr>
          <p:cNvPr id="3" name="Content Placeholder 2"/>
          <p:cNvSpPr>
            <a:spLocks noGrp="1"/>
          </p:cNvSpPr>
          <p:nvPr>
            <p:ph idx="1"/>
          </p:nvPr>
        </p:nvSpPr>
        <p:spPr/>
        <p:txBody>
          <a:bodyPr>
            <a:normAutofit fontScale="92500"/>
          </a:bodyPr>
          <a:lstStyle/>
          <a:p>
            <a:r>
              <a:rPr lang="en-US" sz="3600" dirty="0" smtClean="0"/>
              <a:t>“And now, O Israel, what does the LORD your God ask of you but to fear the LORD your God, to walk in all his ways, to love him, to serve the LORD your God with </a:t>
            </a:r>
            <a:r>
              <a:rPr lang="en-US" sz="3600" dirty="0" smtClean="0">
                <a:solidFill>
                  <a:srgbClr val="FF0000"/>
                </a:solidFill>
              </a:rPr>
              <a:t>all your heart </a:t>
            </a:r>
            <a:r>
              <a:rPr lang="en-US" sz="3600" dirty="0" smtClean="0"/>
              <a:t>and with all your soul, and to observe the LORD’s  commands and decrees that I am giving you today for your own good?”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JESUS ADDS A</a:t>
            </a:r>
            <a:br>
              <a:rPr lang="en-US" dirty="0" smtClean="0"/>
            </a:br>
            <a:r>
              <a:rPr lang="en-US" dirty="0" smtClean="0"/>
              <a:t> 2</a:t>
            </a:r>
            <a:r>
              <a:rPr lang="en-US" baseline="30000" dirty="0" smtClean="0"/>
              <a:t>ND</a:t>
            </a:r>
            <a:r>
              <a:rPr lang="en-US" dirty="0" smtClean="0"/>
              <a:t>  COMMANDMENT</a:t>
            </a:r>
            <a:endParaRPr lang="en-US" dirty="0"/>
          </a:p>
        </p:txBody>
      </p:sp>
      <p:sp>
        <p:nvSpPr>
          <p:cNvPr id="3" name="Content Placeholder 2"/>
          <p:cNvSpPr>
            <a:spLocks noGrp="1"/>
          </p:cNvSpPr>
          <p:nvPr>
            <p:ph idx="1"/>
          </p:nvPr>
        </p:nvSpPr>
        <p:spPr/>
        <p:txBody>
          <a:bodyPr>
            <a:normAutofit/>
          </a:bodyPr>
          <a:lstStyle/>
          <a:p>
            <a:r>
              <a:rPr lang="en-US" sz="3600" dirty="0" smtClean="0"/>
              <a:t>“And the 2</a:t>
            </a:r>
            <a:r>
              <a:rPr lang="en-US" sz="3600" baseline="30000" dirty="0" smtClean="0"/>
              <a:t>nd</a:t>
            </a:r>
            <a:r>
              <a:rPr lang="en-US" sz="3600" dirty="0" smtClean="0"/>
              <a:t> is like it:  ‘</a:t>
            </a:r>
            <a:r>
              <a:rPr lang="en-US" sz="3600" dirty="0" smtClean="0">
                <a:solidFill>
                  <a:srgbClr val="FF0000"/>
                </a:solidFill>
              </a:rPr>
              <a:t>Love your neighbor as yourself.’  </a:t>
            </a:r>
            <a:r>
              <a:rPr lang="en-US" sz="3600" dirty="0" smtClean="0"/>
              <a:t>All the Law and the Prophets hang on these two commandments.”  Matt.22:39-40</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Quote from Leviticus 19:18</a:t>
            </a:r>
            <a:endParaRPr lang="en-US" dirty="0"/>
          </a:p>
        </p:txBody>
      </p:sp>
      <p:sp>
        <p:nvSpPr>
          <p:cNvPr id="3" name="Content Placeholder 2"/>
          <p:cNvSpPr>
            <a:spLocks noGrp="1"/>
          </p:cNvSpPr>
          <p:nvPr>
            <p:ph idx="1"/>
          </p:nvPr>
        </p:nvSpPr>
        <p:spPr/>
        <p:txBody>
          <a:bodyPr>
            <a:normAutofit/>
          </a:bodyPr>
          <a:lstStyle/>
          <a:p>
            <a:r>
              <a:rPr lang="en-US" sz="3600" dirty="0" smtClean="0"/>
              <a:t>“…Love your neighbor as yourself.  I am the LORD.”</a:t>
            </a:r>
          </a:p>
          <a:p>
            <a:r>
              <a:rPr lang="en-US" sz="3600" dirty="0" smtClean="0"/>
              <a:t>This summary statement follows a whole list of commands in Lev. 19 about how to treat your neighbor.</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12:29-31</a:t>
            </a:r>
            <a:endParaRPr lang="en-US" dirty="0"/>
          </a:p>
        </p:txBody>
      </p:sp>
      <p:sp>
        <p:nvSpPr>
          <p:cNvPr id="3" name="Content Placeholder 2"/>
          <p:cNvSpPr>
            <a:spLocks noGrp="1"/>
          </p:cNvSpPr>
          <p:nvPr>
            <p:ph idx="1"/>
          </p:nvPr>
        </p:nvSpPr>
        <p:spPr/>
        <p:txBody>
          <a:bodyPr>
            <a:normAutofit/>
          </a:bodyPr>
          <a:lstStyle/>
          <a:p>
            <a:r>
              <a:rPr lang="en-US" sz="3600" dirty="0" smtClean="0"/>
              <a:t>Here He includes the </a:t>
            </a:r>
            <a:r>
              <a:rPr lang="en-US" sz="3600" i="1" dirty="0" smtClean="0"/>
              <a:t>SHEMA</a:t>
            </a:r>
            <a:r>
              <a:rPr lang="en-US" sz="3600" dirty="0" smtClean="0"/>
              <a:t>, repeats the 2 commands, and then says, “there is no commandment greater than these.”</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quoted Deut. 6:4-5</a:t>
            </a:r>
            <a:endParaRPr lang="en-US" dirty="0"/>
          </a:p>
        </p:txBody>
      </p:sp>
      <p:sp>
        <p:nvSpPr>
          <p:cNvPr id="3" name="Content Placeholder 2"/>
          <p:cNvSpPr>
            <a:spLocks noGrp="1"/>
          </p:cNvSpPr>
          <p:nvPr>
            <p:ph idx="1"/>
          </p:nvPr>
        </p:nvSpPr>
        <p:spPr/>
        <p:txBody>
          <a:bodyPr>
            <a:normAutofit/>
          </a:bodyPr>
          <a:lstStyle/>
          <a:p>
            <a:r>
              <a:rPr lang="en-US" sz="4000" dirty="0" smtClean="0"/>
              <a:t>“Hear, O Israel:  The LORD (Jehovah is) our God,  the LORD (Jehovah) is one.”</a:t>
            </a:r>
          </a:p>
          <a:p>
            <a:r>
              <a:rPr lang="en-US" sz="4000" dirty="0" smtClean="0"/>
              <a:t>“Love the LORD your God with </a:t>
            </a:r>
            <a:r>
              <a:rPr lang="en-US" sz="4000" dirty="0" smtClean="0">
                <a:solidFill>
                  <a:srgbClr val="FF0000"/>
                </a:solidFill>
              </a:rPr>
              <a:t>all your heart </a:t>
            </a:r>
            <a:r>
              <a:rPr lang="en-US" sz="4000" dirty="0" smtClean="0"/>
              <a:t>and with all your soul and with all your strength.”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1732</TotalTime>
  <Words>915</Words>
  <Application>Microsoft Office PowerPoint</Application>
  <PresentationFormat>On-screen Show (4:3)</PresentationFormat>
  <Paragraphs>73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LOVE YOUR NEIGHBOR</vt:lpstr>
      <vt:lpstr>WHAT IS THE GREATEST COMMAND?</vt:lpstr>
      <vt:lpstr>  Notice Jesus’ Answer</vt:lpstr>
      <vt:lpstr>Jesus quoted Deut. 6:5</vt:lpstr>
      <vt:lpstr>Deut. 10:12-13</vt:lpstr>
      <vt:lpstr>JESUS ADDS A  2ND  COMMANDMENT</vt:lpstr>
      <vt:lpstr>A Quote from Leviticus 19:18</vt:lpstr>
      <vt:lpstr>Mark 12:29-31</vt:lpstr>
      <vt:lpstr>Jesus quoted Deut. 6:4-5</vt:lpstr>
      <vt:lpstr>The Golden Rule Matthew 7:12</vt:lpstr>
      <vt:lpstr>Luke 10:29-37</vt:lpstr>
      <vt:lpstr>The  Good  Samaritan</vt:lpstr>
      <vt:lpstr>Who is my neighbor?</vt:lpstr>
      <vt:lpstr>Matthew 5:43-44</vt:lpstr>
      <vt:lpstr>Which of these 3 was                        a neighbor?</vt:lpstr>
      <vt:lpstr>The Priest</vt:lpstr>
      <vt:lpstr>The Levite</vt:lpstr>
      <vt:lpstr>A Samaritan</vt:lpstr>
      <vt:lpstr>A Samaritan</vt:lpstr>
      <vt:lpstr>A Samaritan</vt:lpstr>
      <vt:lpstr>A Samaritan</vt:lpstr>
      <vt:lpstr>A Samaritan</vt:lpstr>
      <vt:lpstr> What should be your  response ?</vt:lpstr>
      <vt:lpstr>  What should be your response ?</vt:lpstr>
      <vt:lpstr>  What should be your response?</vt:lpstr>
      <vt:lpstr>John 3:16</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YOUR NEIGHBOR</dc:title>
  <dc:creator>PastorSteve</dc:creator>
  <cp:lastModifiedBy>SoundBooth</cp:lastModifiedBy>
  <cp:revision>5</cp:revision>
  <dcterms:created xsi:type="dcterms:W3CDTF">2017-11-08T15:29:51Z</dcterms:created>
  <dcterms:modified xsi:type="dcterms:W3CDTF">2017-11-12T14:30:52Z</dcterms:modified>
</cp:coreProperties>
</file>