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280" r:id="rId2"/>
    <p:sldId id="281" r:id="rId3"/>
    <p:sldId id="256" r:id="rId4"/>
    <p:sldId id="259" r:id="rId5"/>
    <p:sldId id="283" r:id="rId6"/>
    <p:sldId id="257" r:id="rId7"/>
    <p:sldId id="258" r:id="rId8"/>
    <p:sldId id="260" r:id="rId9"/>
    <p:sldId id="261" r:id="rId10"/>
    <p:sldId id="269" r:id="rId11"/>
    <p:sldId id="270" r:id="rId12"/>
    <p:sldId id="262" r:id="rId13"/>
    <p:sldId id="263" r:id="rId14"/>
    <p:sldId id="272" r:id="rId15"/>
    <p:sldId id="284" r:id="rId16"/>
    <p:sldId id="285" r:id="rId17"/>
    <p:sldId id="286" r:id="rId18"/>
    <p:sldId id="264" r:id="rId19"/>
    <p:sldId id="279" r:id="rId20"/>
    <p:sldId id="273" r:id="rId21"/>
    <p:sldId id="265" r:id="rId22"/>
    <p:sldId id="274" r:id="rId23"/>
    <p:sldId id="266" r:id="rId24"/>
    <p:sldId id="277" r:id="rId25"/>
    <p:sldId id="275" r:id="rId26"/>
    <p:sldId id="268" r:id="rId27"/>
    <p:sldId id="278" r:id="rId28"/>
    <p:sldId id="271" r:id="rId29"/>
    <p:sldId id="282" r:id="rId30"/>
    <p:sldId id="26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1440" y="-25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AEA6EA-3E81-46F4-9258-DF31684CFB52}" type="datetimeFigureOut">
              <a:rPr lang="en-US" smtClean="0"/>
              <a:pPr/>
              <a:t>10/26/2017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62BEAD-317D-4160-8A61-FCEC1686F67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62BEAD-317D-4160-8A61-FCEC1686F679}"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E9764A3-AD7A-4220-A76E-F77B5940D32C}" type="datetimeFigureOut">
              <a:rPr lang="en-US" smtClean="0"/>
              <a:pPr/>
              <a:t>10/26/2017</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56D3DFEB-AFEE-442E-A2D8-D58FAB657B3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E9764A3-AD7A-4220-A76E-F77B5940D32C}" type="datetimeFigureOut">
              <a:rPr lang="en-US" smtClean="0"/>
              <a:pPr/>
              <a:t>10/26/2017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6D3DFEB-AFEE-442E-A2D8-D58FAB657B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4E9764A3-AD7A-4220-A76E-F77B5940D32C}" type="datetimeFigureOut">
              <a:rPr lang="en-US" smtClean="0"/>
              <a:pPr/>
              <a:t>10/26/2017</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56D3DFEB-AFEE-442E-A2D8-D58FAB657B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E9764A3-AD7A-4220-A76E-F77B5940D32C}" type="datetimeFigureOut">
              <a:rPr lang="en-US" smtClean="0"/>
              <a:pPr/>
              <a:t>10/26/2017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6D3DFEB-AFEE-442E-A2D8-D58FAB657B3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E9764A3-AD7A-4220-A76E-F77B5940D32C}" type="datetimeFigureOut">
              <a:rPr lang="en-US" smtClean="0"/>
              <a:pPr/>
              <a:t>10/26/2017</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56D3DFEB-AFEE-442E-A2D8-D58FAB657B3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E9764A3-AD7A-4220-A76E-F77B5940D32C}" type="datetimeFigureOut">
              <a:rPr lang="en-US" smtClean="0"/>
              <a:pPr/>
              <a:t>10/26/2017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6D3DFEB-AFEE-442E-A2D8-D58FAB657B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E9764A3-AD7A-4220-A76E-F77B5940D32C}" type="datetimeFigureOut">
              <a:rPr lang="en-US" smtClean="0"/>
              <a:pPr/>
              <a:t>10/26/2017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6D3DFEB-AFEE-442E-A2D8-D58FAB657B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E9764A3-AD7A-4220-A76E-F77B5940D32C}" type="datetimeFigureOut">
              <a:rPr lang="en-US" smtClean="0"/>
              <a:pPr/>
              <a:t>10/26/2017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6D3DFEB-AFEE-442E-A2D8-D58FAB657B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4E9764A3-AD7A-4220-A76E-F77B5940D32C}" type="datetimeFigureOut">
              <a:rPr lang="en-US" smtClean="0"/>
              <a:pPr/>
              <a:t>10/26/2017</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56D3DFEB-AFEE-442E-A2D8-D58FAB657B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E9764A3-AD7A-4220-A76E-F77B5940D32C}" type="datetimeFigureOut">
              <a:rPr lang="en-US" smtClean="0"/>
              <a:pPr/>
              <a:t>10/26/2017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6D3DFEB-AFEE-442E-A2D8-D58FAB657B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4E9764A3-AD7A-4220-A76E-F77B5940D32C}" type="datetimeFigureOut">
              <a:rPr lang="en-US" smtClean="0"/>
              <a:pPr/>
              <a:t>10/26/2017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6D3DFEB-AFEE-442E-A2D8-D58FAB657B3C}"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E9764A3-AD7A-4220-A76E-F77B5940D32C}" type="datetimeFigureOut">
              <a:rPr lang="en-US" smtClean="0"/>
              <a:pPr/>
              <a:t>10/26/2017</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56D3DFEB-AFEE-442E-A2D8-D58FAB657B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ture7.jpg"/>
          <p:cNvPicPr>
            <a:picLocks noGrp="1" noChangeAspect="1"/>
          </p:cNvPicPr>
          <p:nvPr>
            <p:ph idx="1"/>
          </p:nvPr>
        </p:nvPicPr>
        <p:blipFill>
          <a:blip r:embed="rId2" cstate="print"/>
          <a:stretch>
            <a:fillRect/>
          </a:stretch>
        </p:blipFill>
        <p:spPr>
          <a:xfrm>
            <a:off x="381000" y="672329"/>
            <a:ext cx="7086600" cy="5317309"/>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An edict was issued</a:t>
            </a:r>
            <a:endParaRPr lang="en-US" dirty="0"/>
          </a:p>
        </p:txBody>
      </p:sp>
      <p:sp>
        <p:nvSpPr>
          <p:cNvPr id="3" name="Content Placeholder 2"/>
          <p:cNvSpPr>
            <a:spLocks noGrp="1"/>
          </p:cNvSpPr>
          <p:nvPr>
            <p:ph idx="1"/>
          </p:nvPr>
        </p:nvSpPr>
        <p:spPr>
          <a:xfrm>
            <a:off x="457200" y="838200"/>
            <a:ext cx="8229600" cy="5287963"/>
          </a:xfrm>
        </p:spPr>
        <p:txBody>
          <a:bodyPr>
            <a:normAutofit/>
          </a:bodyPr>
          <a:lstStyle/>
          <a:p>
            <a:r>
              <a:rPr lang="en-US" dirty="0" smtClean="0"/>
              <a:t>The pope excommunicated Luther,</a:t>
            </a:r>
          </a:p>
          <a:p>
            <a:r>
              <a:rPr lang="en-US" dirty="0" smtClean="0"/>
              <a:t>Declared him to be a heretic,</a:t>
            </a:r>
          </a:p>
          <a:p>
            <a:r>
              <a:rPr lang="en-US" dirty="0" smtClean="0"/>
              <a:t>All were ordered to refuse Luther hospitality, lodging, food, or drink;</a:t>
            </a:r>
          </a:p>
          <a:p>
            <a:r>
              <a:rPr lang="en-US" dirty="0" smtClean="0"/>
              <a:t>He was to be taken prisoner (in a similar situation John Hus, a Czech, had been burned at the stake    in 1415),</a:t>
            </a:r>
          </a:p>
          <a:p>
            <a:r>
              <a:rPr lang="en-US" dirty="0" smtClean="0"/>
              <a:t>All were prohibited from printing, buying, or   selling Luther’s </a:t>
            </a:r>
            <a:r>
              <a:rPr lang="en-US" dirty="0" smtClean="0"/>
              <a:t>writings,</a:t>
            </a:r>
          </a:p>
          <a:p>
            <a:r>
              <a:rPr lang="en-US" dirty="0" smtClean="0"/>
              <a:t>They were authorized to seize all property from Luther and all of his friends</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The edict</a:t>
            </a:r>
            <a:br>
              <a:rPr lang="en-US" dirty="0" smtClean="0"/>
            </a:br>
            <a:r>
              <a:rPr lang="en-US" dirty="0" smtClean="0"/>
              <a:t> </a:t>
            </a:r>
            <a:r>
              <a:rPr lang="en-US" dirty="0" smtClean="0"/>
              <a:t>was never enforced!</a:t>
            </a:r>
            <a:endParaRPr lang="en-US" dirty="0"/>
          </a:p>
        </p:txBody>
      </p:sp>
      <p:sp>
        <p:nvSpPr>
          <p:cNvPr id="3" name="Content Placeholder 2"/>
          <p:cNvSpPr>
            <a:spLocks noGrp="1"/>
          </p:cNvSpPr>
          <p:nvPr>
            <p:ph idx="1"/>
          </p:nvPr>
        </p:nvSpPr>
        <p:spPr/>
        <p:txBody>
          <a:bodyPr/>
          <a:lstStyle/>
          <a:p>
            <a:r>
              <a:rPr lang="en-US" dirty="0" smtClean="0"/>
              <a:t>A powerful elector, Frederick of Saxony, hid Luther in the Wartburg Castle for 9 months, during which time…</a:t>
            </a:r>
          </a:p>
          <a:p>
            <a:r>
              <a:rPr lang="en-US" dirty="0" smtClean="0"/>
              <a:t>Luther wrote a dozen books,</a:t>
            </a:r>
          </a:p>
          <a:p>
            <a:r>
              <a:rPr lang="en-US" dirty="0" smtClean="0"/>
              <a:t>He translated </a:t>
            </a:r>
            <a:r>
              <a:rPr lang="en-US" dirty="0" smtClean="0"/>
              <a:t>the whole </a:t>
            </a:r>
            <a:r>
              <a:rPr lang="en-US" dirty="0" smtClean="0"/>
              <a:t>New Testament from Greek  into German!</a:t>
            </a:r>
          </a:p>
          <a:p>
            <a:r>
              <a:rPr lang="en-US" dirty="0" smtClean="0"/>
              <a:t>In later years he completed the Old </a:t>
            </a:r>
            <a:r>
              <a:rPr lang="en-US" dirty="0" smtClean="0"/>
              <a:t>Testament as well.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a:t>
            </a:r>
            <a:r>
              <a:rPr lang="en-US" dirty="0" smtClean="0"/>
              <a:t> Distinctives of the protestant reformation</a:t>
            </a:r>
            <a:endParaRPr lang="en-US" dirty="0"/>
          </a:p>
        </p:txBody>
      </p:sp>
      <p:sp>
        <p:nvSpPr>
          <p:cNvPr id="3" name="Content Placeholder 2"/>
          <p:cNvSpPr>
            <a:spLocks noGrp="1"/>
          </p:cNvSpPr>
          <p:nvPr>
            <p:ph idx="1"/>
          </p:nvPr>
        </p:nvSpPr>
        <p:spPr/>
        <p:txBody>
          <a:bodyPr>
            <a:normAutofit/>
          </a:bodyPr>
          <a:lstStyle/>
          <a:p>
            <a:r>
              <a:rPr lang="en-US" sz="4000" dirty="0" smtClean="0"/>
              <a:t>1.  Justification by faith alone.</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Justification by faith alone.</a:t>
            </a:r>
            <a:endParaRPr lang="en-US" dirty="0"/>
          </a:p>
        </p:txBody>
      </p:sp>
      <p:sp>
        <p:nvSpPr>
          <p:cNvPr id="3" name="Content Placeholder 2"/>
          <p:cNvSpPr>
            <a:spLocks noGrp="1"/>
          </p:cNvSpPr>
          <p:nvPr>
            <p:ph idx="1"/>
          </p:nvPr>
        </p:nvSpPr>
        <p:spPr/>
        <p:txBody>
          <a:bodyPr>
            <a:normAutofit/>
          </a:bodyPr>
          <a:lstStyle/>
          <a:p>
            <a:r>
              <a:rPr lang="en-US" sz="3200" dirty="0" smtClean="0"/>
              <a:t>Luther was totally frustrated in his quest for peace with God until he </a:t>
            </a:r>
            <a:r>
              <a:rPr lang="en-US" sz="3200" dirty="0" smtClean="0">
                <a:solidFill>
                  <a:srgbClr val="FF0000"/>
                </a:solidFill>
              </a:rPr>
              <a:t>re</a:t>
            </a:r>
            <a:r>
              <a:rPr lang="en-US" sz="3200" dirty="0" smtClean="0"/>
              <a:t>discovered this truth.  </a:t>
            </a:r>
          </a:p>
          <a:p>
            <a:r>
              <a:rPr lang="en-US" sz="3200" dirty="0" smtClean="0"/>
              <a:t>It was hidden and nearly lost in all the medieval exaggerations, errors, and distortions, but it was in the Bible all along.</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1:17</a:t>
            </a:r>
            <a:endParaRPr lang="en-US" dirty="0"/>
          </a:p>
        </p:txBody>
      </p:sp>
      <p:sp>
        <p:nvSpPr>
          <p:cNvPr id="3" name="Content Placeholder 2"/>
          <p:cNvSpPr>
            <a:spLocks noGrp="1"/>
          </p:cNvSpPr>
          <p:nvPr>
            <p:ph idx="1"/>
          </p:nvPr>
        </p:nvSpPr>
        <p:spPr/>
        <p:txBody>
          <a:bodyPr>
            <a:normAutofit/>
          </a:bodyPr>
          <a:lstStyle/>
          <a:p>
            <a:r>
              <a:rPr lang="en-US" sz="4000" dirty="0" smtClean="0"/>
              <a:t>“For in the gospel a righteousness from God is revealed, a righteousness that is by faith from first to last, just as it is written: “The righteous will  live by faith.”</a:t>
            </a:r>
            <a:endParaRPr lang="en-US" sz="4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Galatians 3:11</a:t>
            </a:r>
            <a:endParaRPr lang="en-US" dirty="0"/>
          </a:p>
        </p:txBody>
      </p:sp>
      <p:sp>
        <p:nvSpPr>
          <p:cNvPr id="3" name="Content Placeholder 2"/>
          <p:cNvSpPr>
            <a:spLocks noGrp="1"/>
          </p:cNvSpPr>
          <p:nvPr>
            <p:ph idx="1"/>
          </p:nvPr>
        </p:nvSpPr>
        <p:spPr/>
        <p:txBody>
          <a:bodyPr>
            <a:normAutofit/>
          </a:bodyPr>
          <a:lstStyle/>
          <a:p>
            <a:r>
              <a:rPr lang="en-US" sz="4000" dirty="0" smtClean="0"/>
              <a:t>“Clearly no one is justified before God by the law, because, “The righteous will live by faith.”</a:t>
            </a:r>
            <a:endParaRPr lang="en-US" sz="4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Hebrews 10:38</a:t>
            </a:r>
            <a:endParaRPr lang="en-US" dirty="0"/>
          </a:p>
        </p:txBody>
      </p:sp>
      <p:sp>
        <p:nvSpPr>
          <p:cNvPr id="3" name="Content Placeholder 2"/>
          <p:cNvSpPr>
            <a:spLocks noGrp="1"/>
          </p:cNvSpPr>
          <p:nvPr>
            <p:ph idx="1"/>
          </p:nvPr>
        </p:nvSpPr>
        <p:spPr/>
        <p:txBody>
          <a:bodyPr>
            <a:normAutofit/>
          </a:bodyPr>
          <a:lstStyle/>
          <a:p>
            <a:r>
              <a:rPr lang="en-US" sz="4000" dirty="0" smtClean="0"/>
              <a:t>“But my righteous one will live by faith. And if he shrinks back,  I will not be pleased with him.”</a:t>
            </a:r>
          </a:p>
          <a:p>
            <a:r>
              <a:rPr lang="en-US" sz="2800" dirty="0" smtClean="0"/>
              <a:t>Hebrews 11 follows---the great hall of the faithful.</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Habakkuk 2:4</a:t>
            </a:r>
            <a:endParaRPr lang="en-US" dirty="0"/>
          </a:p>
        </p:txBody>
      </p:sp>
      <p:sp>
        <p:nvSpPr>
          <p:cNvPr id="3" name="Content Placeholder 2"/>
          <p:cNvSpPr>
            <a:spLocks noGrp="1"/>
          </p:cNvSpPr>
          <p:nvPr>
            <p:ph idx="1"/>
          </p:nvPr>
        </p:nvSpPr>
        <p:spPr/>
        <p:txBody>
          <a:bodyPr>
            <a:normAutofit/>
          </a:bodyPr>
          <a:lstStyle/>
          <a:p>
            <a:r>
              <a:rPr lang="en-US" sz="4000" dirty="0" smtClean="0"/>
              <a:t>“…But the righteous will live by his faith…”</a:t>
            </a:r>
            <a:endParaRPr lang="en-US" sz="4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The priesthood of all believers.</a:t>
            </a:r>
            <a:endParaRPr lang="en-US" dirty="0"/>
          </a:p>
        </p:txBody>
      </p:sp>
      <p:sp>
        <p:nvSpPr>
          <p:cNvPr id="3" name="Content Placeholder 2"/>
          <p:cNvSpPr>
            <a:spLocks noGrp="1"/>
          </p:cNvSpPr>
          <p:nvPr>
            <p:ph idx="1"/>
          </p:nvPr>
        </p:nvSpPr>
        <p:spPr/>
        <p:txBody>
          <a:bodyPr/>
          <a:lstStyle/>
          <a:p>
            <a:r>
              <a:rPr lang="en-US" sz="3200" dirty="0" smtClean="0"/>
              <a:t>Luther maintained that religious work is no more sacred in the sight of God than that of a farmer in his fields or a woman in her household duties.</a:t>
            </a:r>
          </a:p>
          <a:p>
            <a:r>
              <a:rPr lang="en-US" sz="3200" dirty="0" smtClean="0"/>
              <a:t>A born-again believer is told to come boldly to the throne of grace, not to go through a priest</a:t>
            </a:r>
            <a:r>
              <a:rPr lang="en-US" dirty="0" smtClean="0"/>
              <a: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Hebrews 4:14-16</a:t>
            </a:r>
            <a:endParaRPr lang="en-US" dirty="0"/>
          </a:p>
        </p:txBody>
      </p:sp>
      <p:sp>
        <p:nvSpPr>
          <p:cNvPr id="3" name="Content Placeholder 2"/>
          <p:cNvSpPr>
            <a:spLocks noGrp="1"/>
          </p:cNvSpPr>
          <p:nvPr>
            <p:ph idx="1"/>
          </p:nvPr>
        </p:nvSpPr>
        <p:spPr/>
        <p:txBody>
          <a:bodyPr>
            <a:noAutofit/>
          </a:bodyPr>
          <a:lstStyle/>
          <a:p>
            <a:r>
              <a:rPr lang="en-US" sz="3200" dirty="0" smtClean="0"/>
              <a:t>“We have a great high priest who has gone through the heavens, Jesus the Son of God…”</a:t>
            </a:r>
          </a:p>
          <a:p>
            <a:r>
              <a:rPr lang="en-US" sz="3200" dirty="0" smtClean="0"/>
              <a:t>“Let us then approach the throne of grace with confidence, so that we may receive mercy and find grace to help us in our time of need.”</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ture3.jpg"/>
          <p:cNvPicPr>
            <a:picLocks noGrp="1" noChangeAspect="1"/>
          </p:cNvPicPr>
          <p:nvPr>
            <p:ph idx="1"/>
          </p:nvPr>
        </p:nvPicPr>
        <p:blipFill>
          <a:blip r:embed="rId2" cstate="print"/>
          <a:stretch>
            <a:fillRect/>
          </a:stretch>
        </p:blipFill>
        <p:spPr>
          <a:xfrm>
            <a:off x="304801" y="366571"/>
            <a:ext cx="7391400" cy="6428867"/>
          </a:xfrm>
        </p:spPr>
      </p:pic>
      <p:sp>
        <p:nvSpPr>
          <p:cNvPr id="5" name="TextBox 4"/>
          <p:cNvSpPr txBox="1"/>
          <p:nvPr/>
        </p:nvSpPr>
        <p:spPr>
          <a:xfrm rot="10800000" flipH="1" flipV="1">
            <a:off x="914400" y="1346775"/>
            <a:ext cx="3962400" cy="2923877"/>
          </a:xfrm>
          <a:prstGeom prst="rect">
            <a:avLst/>
          </a:prstGeom>
          <a:noFill/>
        </p:spPr>
        <p:txBody>
          <a:bodyPr wrap="square" rtlCol="0">
            <a:spAutoFit/>
          </a:bodyPr>
          <a:lstStyle/>
          <a:p>
            <a:r>
              <a:rPr lang="en-US" sz="4400" dirty="0" smtClean="0">
                <a:latin typeface="Arial Black" pitchFamily="34" charset="0"/>
              </a:rPr>
              <a:t>BARBARA SANDBECK </a:t>
            </a:r>
          </a:p>
          <a:p>
            <a:r>
              <a:rPr lang="en-US" sz="3200" dirty="0" smtClean="0"/>
              <a:t>IN CONCERT</a:t>
            </a:r>
          </a:p>
          <a:p>
            <a:r>
              <a:rPr lang="en-US" sz="3200" dirty="0" smtClean="0"/>
              <a:t>TONIGHT AT 6</a:t>
            </a:r>
          </a:p>
          <a:p>
            <a:r>
              <a:rPr lang="en-US" sz="3200" dirty="0" smtClean="0"/>
              <a:t>ALL ARE WELCOME</a:t>
            </a:r>
            <a:endParaRPr 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Peter 2:9</a:t>
            </a:r>
            <a:endParaRPr lang="en-US" dirty="0"/>
          </a:p>
        </p:txBody>
      </p:sp>
      <p:sp>
        <p:nvSpPr>
          <p:cNvPr id="3" name="Content Placeholder 2"/>
          <p:cNvSpPr>
            <a:spLocks noGrp="1"/>
          </p:cNvSpPr>
          <p:nvPr>
            <p:ph idx="1"/>
          </p:nvPr>
        </p:nvSpPr>
        <p:spPr/>
        <p:txBody>
          <a:bodyPr>
            <a:normAutofit/>
          </a:bodyPr>
          <a:lstStyle/>
          <a:p>
            <a:r>
              <a:rPr lang="en-US" sz="3200" dirty="0" smtClean="0"/>
              <a:t>“But you are a chosen people, </a:t>
            </a:r>
            <a:r>
              <a:rPr lang="en-US" sz="3200" dirty="0" smtClean="0">
                <a:solidFill>
                  <a:srgbClr val="FF0000"/>
                </a:solidFill>
              </a:rPr>
              <a:t>a royal priesthood</a:t>
            </a:r>
            <a:r>
              <a:rPr lang="en-US" sz="3200" dirty="0" smtClean="0"/>
              <a:t>, a holy nation, a people belonging to God, that you may declare the praises  of him who called you out of darkness into his wonderful light.”</a:t>
            </a:r>
            <a:endParaRPr lang="en-US"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a:bodyPr>
          <a:lstStyle/>
          <a:p>
            <a:r>
              <a:rPr lang="en-US" dirty="0" smtClean="0"/>
              <a:t>3.  The authority </a:t>
            </a:r>
            <a:r>
              <a:rPr lang="en-US" dirty="0" smtClean="0"/>
              <a:t/>
            </a:r>
            <a:br>
              <a:rPr lang="en-US" dirty="0" smtClean="0"/>
            </a:br>
            <a:r>
              <a:rPr lang="en-US" dirty="0" smtClean="0"/>
              <a:t>of the </a:t>
            </a:r>
            <a:r>
              <a:rPr lang="en-US" dirty="0" smtClean="0"/>
              <a:t>Word of God as contained in the Bible.</a:t>
            </a:r>
            <a:endParaRPr lang="en-US" dirty="0"/>
          </a:p>
        </p:txBody>
      </p:sp>
      <p:sp>
        <p:nvSpPr>
          <p:cNvPr id="3" name="Content Placeholder 2"/>
          <p:cNvSpPr>
            <a:spLocks noGrp="1"/>
          </p:cNvSpPr>
          <p:nvPr>
            <p:ph idx="1"/>
          </p:nvPr>
        </p:nvSpPr>
        <p:spPr>
          <a:xfrm>
            <a:off x="457200" y="2667000"/>
            <a:ext cx="8229600" cy="3459163"/>
          </a:xfrm>
        </p:spPr>
        <p:txBody>
          <a:bodyPr/>
          <a:lstStyle/>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Timothy 3:16-17</a:t>
            </a:r>
            <a:endParaRPr lang="en-US" dirty="0"/>
          </a:p>
        </p:txBody>
      </p:sp>
      <p:sp>
        <p:nvSpPr>
          <p:cNvPr id="3" name="Content Placeholder 2"/>
          <p:cNvSpPr>
            <a:spLocks noGrp="1"/>
          </p:cNvSpPr>
          <p:nvPr>
            <p:ph idx="1"/>
          </p:nvPr>
        </p:nvSpPr>
        <p:spPr/>
        <p:txBody>
          <a:bodyPr>
            <a:normAutofit/>
          </a:bodyPr>
          <a:lstStyle/>
          <a:p>
            <a:r>
              <a:rPr lang="en-US" sz="3200" dirty="0" smtClean="0"/>
              <a:t>“All Scripture is God-breathed and is useful for teaching, rebuking, correcting and training in righteousness, so that the man of God may be thoroughly equipped for every good work.”</a:t>
            </a:r>
            <a:endParaRPr lang="en-US"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73362"/>
          </a:xfrm>
        </p:spPr>
        <p:txBody>
          <a:bodyPr>
            <a:noAutofit/>
          </a:bodyPr>
          <a:lstStyle/>
          <a:p>
            <a:r>
              <a:rPr lang="en-US" sz="4000" dirty="0" smtClean="0"/>
              <a:t>4.  The right and duty of every Christian to read and interpret the Bible for himself.</a:t>
            </a:r>
            <a:endParaRPr lang="en-US" sz="4000" dirty="0"/>
          </a:p>
        </p:txBody>
      </p:sp>
      <p:sp>
        <p:nvSpPr>
          <p:cNvPr id="3" name="Content Placeholder 2"/>
          <p:cNvSpPr>
            <a:spLocks noGrp="1"/>
          </p:cNvSpPr>
          <p:nvPr>
            <p:ph idx="1"/>
          </p:nvPr>
        </p:nvSpPr>
        <p:spPr>
          <a:xfrm>
            <a:off x="457200" y="3048000"/>
            <a:ext cx="8229600" cy="3078163"/>
          </a:xfrm>
        </p:spPr>
        <p:txBody>
          <a:bodyPr/>
          <a:lstStyle/>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Joshua 1:8</a:t>
            </a:r>
            <a:endParaRPr lang="en-US" dirty="0"/>
          </a:p>
        </p:txBody>
      </p:sp>
      <p:sp>
        <p:nvSpPr>
          <p:cNvPr id="3" name="Content Placeholder 2"/>
          <p:cNvSpPr>
            <a:spLocks noGrp="1"/>
          </p:cNvSpPr>
          <p:nvPr>
            <p:ph idx="1"/>
          </p:nvPr>
        </p:nvSpPr>
        <p:spPr/>
        <p:txBody>
          <a:bodyPr>
            <a:normAutofit/>
          </a:bodyPr>
          <a:lstStyle/>
          <a:p>
            <a:r>
              <a:rPr lang="en-US" sz="3200" dirty="0" smtClean="0"/>
              <a:t>“Do not let this Book of the Law depart from your mouth, meditate on it day and night, so that you may be careful to do everything written in it.  Then you will be prosperous and successful.”</a:t>
            </a:r>
            <a:endParaRPr lang="en-US" sz="3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 1:3</a:t>
            </a:r>
            <a:endParaRPr lang="en-US" dirty="0"/>
          </a:p>
        </p:txBody>
      </p:sp>
      <p:sp>
        <p:nvSpPr>
          <p:cNvPr id="3" name="Content Placeholder 2"/>
          <p:cNvSpPr>
            <a:spLocks noGrp="1"/>
          </p:cNvSpPr>
          <p:nvPr>
            <p:ph idx="1"/>
          </p:nvPr>
        </p:nvSpPr>
        <p:spPr/>
        <p:txBody>
          <a:bodyPr>
            <a:normAutofit/>
          </a:bodyPr>
          <a:lstStyle/>
          <a:p>
            <a:r>
              <a:rPr lang="en-US" sz="3600" dirty="0" smtClean="0"/>
              <a:t>“Blessed is the one who reads the words of this prophecy…”</a:t>
            </a:r>
            <a:endParaRPr lang="en-US" sz="3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The primacy of the Gospel.</a:t>
            </a:r>
            <a:endParaRPr lang="en-US" dirty="0"/>
          </a:p>
        </p:txBody>
      </p:sp>
      <p:sp>
        <p:nvSpPr>
          <p:cNvPr id="3" name="Content Placeholder 2"/>
          <p:cNvSpPr>
            <a:spLocks noGrp="1"/>
          </p:cNvSpPr>
          <p:nvPr>
            <p:ph idx="1"/>
          </p:nvPr>
        </p:nvSpPr>
        <p:spPr/>
        <p:txBody>
          <a:bodyPr/>
          <a:lstStyle/>
          <a:p>
            <a:r>
              <a:rPr lang="en-US" dirty="0" smtClean="0"/>
              <a:t>In all of the sweeping changes taking place the central importance of preaching the Gospel was maintained.</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16:15</a:t>
            </a:r>
            <a:endParaRPr lang="en-US" dirty="0"/>
          </a:p>
        </p:txBody>
      </p:sp>
      <p:sp>
        <p:nvSpPr>
          <p:cNvPr id="3" name="Content Placeholder 2"/>
          <p:cNvSpPr>
            <a:spLocks noGrp="1"/>
          </p:cNvSpPr>
          <p:nvPr>
            <p:ph idx="1"/>
          </p:nvPr>
        </p:nvSpPr>
        <p:spPr/>
        <p:txBody>
          <a:bodyPr>
            <a:normAutofit/>
          </a:bodyPr>
          <a:lstStyle/>
          <a:p>
            <a:r>
              <a:rPr lang="en-US" sz="3600" dirty="0" smtClean="0"/>
              <a:t>“Go into all the world and preach the good news to all creation.”</a:t>
            </a:r>
            <a:endParaRPr lang="en-US" sz="3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5 </a:t>
            </a:r>
            <a:r>
              <a:rPr lang="en-US" i="1" dirty="0" smtClean="0"/>
              <a:t>Solas</a:t>
            </a:r>
            <a:endParaRPr lang="en-US" i="1" dirty="0"/>
          </a:p>
        </p:txBody>
      </p:sp>
      <p:sp>
        <p:nvSpPr>
          <p:cNvPr id="3" name="Content Placeholder 2"/>
          <p:cNvSpPr>
            <a:spLocks noGrp="1"/>
          </p:cNvSpPr>
          <p:nvPr>
            <p:ph idx="1"/>
          </p:nvPr>
        </p:nvSpPr>
        <p:spPr/>
        <p:txBody>
          <a:bodyPr>
            <a:normAutofit/>
          </a:bodyPr>
          <a:lstStyle/>
          <a:p>
            <a:r>
              <a:rPr lang="en-US" sz="3200" i="1" dirty="0" smtClean="0"/>
              <a:t>1.  SOLA FIDE---By faith alone</a:t>
            </a:r>
          </a:p>
          <a:p>
            <a:r>
              <a:rPr lang="en-US" sz="3200" i="1" dirty="0" smtClean="0"/>
              <a:t>2.  SOLA SCRIPTURA---by Scripture alone</a:t>
            </a:r>
          </a:p>
          <a:p>
            <a:r>
              <a:rPr lang="en-US" sz="3200" i="1" dirty="0" smtClean="0"/>
              <a:t>3.  SOLUS CHRISTUS---through Christ alone</a:t>
            </a:r>
          </a:p>
          <a:p>
            <a:r>
              <a:rPr lang="en-US" sz="3200" i="1" dirty="0" smtClean="0"/>
              <a:t>4.  SOLA GRATIA---by grace alone</a:t>
            </a:r>
          </a:p>
          <a:p>
            <a:r>
              <a:rPr lang="en-US" sz="3200" i="1" dirty="0" smtClean="0"/>
              <a:t>5.  SOLI DEO GLORIA---glory to God alone</a:t>
            </a:r>
            <a:endParaRPr lang="en-US" sz="32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381000"/>
            <a:ext cx="7239000" cy="6074736"/>
          </a:xfrm>
        </p:spPr>
        <p:txBody>
          <a:bodyPr/>
          <a:lstStyle/>
          <a:p>
            <a:r>
              <a:rPr lang="en-US" dirty="0" smtClean="0"/>
              <a:t>We stand on the shoulders of those who have gone before us. For example;</a:t>
            </a:r>
          </a:p>
          <a:p>
            <a:r>
              <a:rPr lang="en-US" dirty="0" smtClean="0"/>
              <a:t>John Wycliffe in England (1380’s).</a:t>
            </a:r>
          </a:p>
          <a:p>
            <a:r>
              <a:rPr lang="en-US" dirty="0" smtClean="0"/>
              <a:t>John Hus, a Czech in Bohemia who proclaimed much the same message as Wycliffe, and Luther a century later.  He was burned at the stake (in 1415) for challenging the RCC.</a:t>
            </a:r>
          </a:p>
          <a:p>
            <a:r>
              <a:rPr lang="en-US" dirty="0" smtClean="0"/>
              <a:t>Martin Luther (1500’s).</a:t>
            </a:r>
          </a:p>
          <a:p>
            <a:r>
              <a:rPr lang="en-US" dirty="0" smtClean="0"/>
              <a:t>The Pilgrims (1600’s).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RIGHTEOUS WILL LIVE BY FAITH</a:t>
            </a:r>
            <a:endParaRPr lang="en-US" dirty="0"/>
          </a:p>
        </p:txBody>
      </p:sp>
      <p:sp>
        <p:nvSpPr>
          <p:cNvPr id="3" name="Subtitle 2"/>
          <p:cNvSpPr>
            <a:spLocks noGrp="1"/>
          </p:cNvSpPr>
          <p:nvPr>
            <p:ph type="subTitle" idx="1"/>
          </p:nvPr>
        </p:nvSpPr>
        <p:spPr/>
        <p:txBody>
          <a:bodyPr/>
          <a:lstStyle/>
          <a:p>
            <a:r>
              <a:rPr lang="en-US" dirty="0" smtClean="0"/>
              <a:t>ROMANS 1:17</a:t>
            </a:r>
            <a:endParaRPr lang="en-US" dirty="0"/>
          </a:p>
        </p:txBody>
      </p:sp>
      <p:pic>
        <p:nvPicPr>
          <p:cNvPr id="1026" name="Picture 2" descr="C:\Users\PastorSteve\Pictures\Picture1.jpg"/>
          <p:cNvPicPr>
            <a:picLocks noChangeAspect="1" noChangeArrowheads="1"/>
          </p:cNvPicPr>
          <p:nvPr/>
        </p:nvPicPr>
        <p:blipFill>
          <a:blip r:embed="rId3" cstate="print"/>
          <a:srcRect/>
          <a:stretch>
            <a:fillRect/>
          </a:stretch>
        </p:blipFill>
        <p:spPr bwMode="auto">
          <a:xfrm>
            <a:off x="-6350" y="-6350"/>
            <a:ext cx="9156700" cy="6870700"/>
          </a:xfrm>
          <a:prstGeom prst="rect">
            <a:avLst/>
          </a:prstGeom>
          <a:noFill/>
        </p:spPr>
      </p:pic>
      <p:sp>
        <p:nvSpPr>
          <p:cNvPr id="5" name="TextBox 4"/>
          <p:cNvSpPr txBox="1"/>
          <p:nvPr/>
        </p:nvSpPr>
        <p:spPr>
          <a:xfrm>
            <a:off x="533400" y="2057400"/>
            <a:ext cx="5029200" cy="3477875"/>
          </a:xfrm>
          <a:prstGeom prst="rect">
            <a:avLst/>
          </a:prstGeom>
          <a:noFill/>
        </p:spPr>
        <p:txBody>
          <a:bodyPr wrap="square" rtlCol="0">
            <a:spAutoFit/>
          </a:bodyPr>
          <a:lstStyle/>
          <a:p>
            <a:r>
              <a:rPr lang="en-US" sz="6000" dirty="0" smtClean="0">
                <a:solidFill>
                  <a:schemeClr val="accent2">
                    <a:lumMod val="50000"/>
                  </a:schemeClr>
                </a:solidFill>
                <a:latin typeface="Algerian" pitchFamily="82" charset="0"/>
              </a:rPr>
              <a:t>“The just shall live by faith.”</a:t>
            </a:r>
          </a:p>
          <a:p>
            <a:r>
              <a:rPr lang="en-US" sz="4000" dirty="0" smtClean="0"/>
              <a:t>Romans 1:17 (KJV)</a:t>
            </a:r>
            <a:endParaRPr lang="en-US" sz="4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56360"/>
          </a:xfrm>
        </p:spPr>
        <p:txBody>
          <a:bodyPr>
            <a:noAutofit/>
          </a:bodyPr>
          <a:lstStyle/>
          <a:p>
            <a:r>
              <a:rPr lang="en-US" sz="4400" dirty="0" smtClean="0"/>
              <a:t>WILL YOU STAND UP FOR JESUS?</a:t>
            </a:r>
            <a:endParaRPr lang="en-US" sz="4400" dirty="0"/>
          </a:p>
        </p:txBody>
      </p:sp>
      <p:sp>
        <p:nvSpPr>
          <p:cNvPr id="3" name="Content Placeholder 2"/>
          <p:cNvSpPr>
            <a:spLocks noGrp="1"/>
          </p:cNvSpPr>
          <p:nvPr>
            <p:ph idx="1"/>
          </p:nvPr>
        </p:nvSpPr>
        <p:spPr>
          <a:xfrm>
            <a:off x="457200" y="1905000"/>
            <a:ext cx="7239000" cy="4550736"/>
          </a:xfrm>
        </p:spPr>
        <p:txBody>
          <a:bodyPr>
            <a:normAutofit/>
          </a:bodyPr>
          <a:lstStyle/>
          <a:p>
            <a:r>
              <a:rPr lang="en-US" sz="4000" dirty="0" smtClean="0"/>
              <a:t>“If anyone would come after me, he must deny himself and take up his cross daily and follow me.”  Luke 9:23</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381000"/>
            <a:ext cx="8229600" cy="3962400"/>
          </a:xfrm>
        </p:spPr>
        <p:txBody>
          <a:bodyPr>
            <a:noAutofit/>
          </a:bodyPr>
          <a:lstStyle/>
          <a:p>
            <a:r>
              <a:rPr lang="en-US" sz="7200" dirty="0" smtClean="0">
                <a:latin typeface="Algerian" pitchFamily="82" charset="0"/>
              </a:rPr>
              <a:t>THE RIGHTEOUS WILL </a:t>
            </a:r>
            <a:br>
              <a:rPr lang="en-US" sz="7200" dirty="0" smtClean="0">
                <a:latin typeface="Algerian" pitchFamily="82" charset="0"/>
              </a:rPr>
            </a:br>
            <a:r>
              <a:rPr lang="en-US" sz="7200" dirty="0" smtClean="0">
                <a:latin typeface="Algerian" pitchFamily="82" charset="0"/>
              </a:rPr>
              <a:t> LIVE BY FAITH</a:t>
            </a:r>
            <a:endParaRPr lang="en-US" sz="7200" dirty="0">
              <a:latin typeface="Algerian" pitchFamily="82" charset="0"/>
            </a:endParaRPr>
          </a:p>
        </p:txBody>
      </p:sp>
      <p:sp>
        <p:nvSpPr>
          <p:cNvPr id="5" name="Subtitle 4"/>
          <p:cNvSpPr>
            <a:spLocks noGrp="1"/>
          </p:cNvSpPr>
          <p:nvPr>
            <p:ph type="subTitle" idx="1"/>
          </p:nvPr>
        </p:nvSpPr>
        <p:spPr>
          <a:xfrm>
            <a:off x="1371600" y="4953000"/>
            <a:ext cx="6400800" cy="685800"/>
          </a:xfrm>
        </p:spPr>
        <p:txBody>
          <a:bodyPr/>
          <a:lstStyle/>
          <a:p>
            <a:r>
              <a:rPr lang="en-US" dirty="0" smtClean="0"/>
              <a:t>ROMANS 1:17 (NIV)</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1:16</a:t>
            </a:r>
            <a:endParaRPr lang="en-US" dirty="0"/>
          </a:p>
        </p:txBody>
      </p:sp>
      <p:sp>
        <p:nvSpPr>
          <p:cNvPr id="3" name="Content Placeholder 2"/>
          <p:cNvSpPr>
            <a:spLocks noGrp="1"/>
          </p:cNvSpPr>
          <p:nvPr>
            <p:ph idx="1"/>
          </p:nvPr>
        </p:nvSpPr>
        <p:spPr/>
        <p:txBody>
          <a:bodyPr>
            <a:normAutofit/>
          </a:bodyPr>
          <a:lstStyle/>
          <a:p>
            <a:r>
              <a:rPr lang="en-US" sz="4000" dirty="0" smtClean="0"/>
              <a:t>“I am not ashamed of the gospel, because it is the power of God for the salvation of everyone who believes:  first for the Jew, then for the Gentile.”</a:t>
            </a:r>
            <a:endParaRPr lang="en-US" sz="4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1:17</a:t>
            </a:r>
            <a:endParaRPr lang="en-US" dirty="0"/>
          </a:p>
        </p:txBody>
      </p:sp>
      <p:sp>
        <p:nvSpPr>
          <p:cNvPr id="3" name="Content Placeholder 2"/>
          <p:cNvSpPr>
            <a:spLocks noGrp="1"/>
          </p:cNvSpPr>
          <p:nvPr>
            <p:ph idx="1"/>
          </p:nvPr>
        </p:nvSpPr>
        <p:spPr/>
        <p:txBody>
          <a:bodyPr>
            <a:normAutofit/>
          </a:bodyPr>
          <a:lstStyle/>
          <a:p>
            <a:r>
              <a:rPr lang="en-US" sz="4000" dirty="0" smtClean="0"/>
              <a:t>“For in the gospel a righteousness from God is revealed, a righteousness that is by faith from first to last, just as it is written: “The righteous will live by faith.”</a:t>
            </a:r>
            <a:endParaRPr lang="en-US" sz="4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78162"/>
          </a:xfrm>
        </p:spPr>
        <p:txBody>
          <a:bodyPr>
            <a:normAutofit fontScale="90000"/>
          </a:bodyPr>
          <a:lstStyle/>
          <a:p>
            <a:r>
              <a:rPr lang="en-US" sz="5400" dirty="0" smtClean="0">
                <a:solidFill>
                  <a:srgbClr val="FF0000"/>
                </a:solidFill>
                <a:latin typeface="Algerian" pitchFamily="82" charset="0"/>
              </a:rPr>
              <a:t>500</a:t>
            </a:r>
            <a:r>
              <a:rPr lang="en-US" sz="5400" baseline="30000" dirty="0" smtClean="0">
                <a:solidFill>
                  <a:srgbClr val="FF0000"/>
                </a:solidFill>
                <a:latin typeface="Algerian" pitchFamily="82" charset="0"/>
              </a:rPr>
              <a:t>th</a:t>
            </a:r>
            <a:r>
              <a:rPr lang="en-US" sz="5400" dirty="0" smtClean="0">
                <a:solidFill>
                  <a:srgbClr val="FF0000"/>
                </a:solidFill>
                <a:latin typeface="Algerian" pitchFamily="82" charset="0"/>
              </a:rPr>
              <a:t> Anniversary</a:t>
            </a:r>
            <a:r>
              <a:rPr lang="en-US" sz="5400" dirty="0" smtClean="0">
                <a:latin typeface="Algerian" pitchFamily="82" charset="0"/>
              </a:rPr>
              <a:t/>
            </a:r>
            <a:br>
              <a:rPr lang="en-US" sz="5400" dirty="0" smtClean="0">
                <a:latin typeface="Algerian" pitchFamily="82" charset="0"/>
              </a:rPr>
            </a:br>
            <a:r>
              <a:rPr lang="en-US" sz="5400" dirty="0" smtClean="0">
                <a:latin typeface="Algerian" pitchFamily="82" charset="0"/>
              </a:rPr>
              <a:t> of the </a:t>
            </a:r>
            <a:br>
              <a:rPr lang="en-US" sz="5400" dirty="0" smtClean="0">
                <a:latin typeface="Algerian" pitchFamily="82" charset="0"/>
              </a:rPr>
            </a:br>
            <a:r>
              <a:rPr lang="en-US" sz="5400" dirty="0" smtClean="0">
                <a:latin typeface="Algerian" pitchFamily="82" charset="0"/>
              </a:rPr>
              <a:t>Protestant </a:t>
            </a:r>
            <a:r>
              <a:rPr lang="en-US" sz="5400" dirty="0" smtClean="0">
                <a:latin typeface="Algerian" pitchFamily="82" charset="0"/>
              </a:rPr>
              <a:t/>
            </a:r>
            <a:br>
              <a:rPr lang="en-US" sz="5400" dirty="0" smtClean="0">
                <a:latin typeface="Algerian" pitchFamily="82" charset="0"/>
              </a:rPr>
            </a:br>
            <a:r>
              <a:rPr lang="en-US" sz="5400" dirty="0" smtClean="0">
                <a:latin typeface="Algerian" pitchFamily="82" charset="0"/>
              </a:rPr>
              <a:t>Reformation</a:t>
            </a:r>
            <a:endParaRPr lang="en-US" sz="5400" dirty="0">
              <a:latin typeface="Algerian" pitchFamily="82" charset="0"/>
            </a:endParaRPr>
          </a:p>
        </p:txBody>
      </p:sp>
      <p:sp>
        <p:nvSpPr>
          <p:cNvPr id="3" name="Content Placeholder 2"/>
          <p:cNvSpPr>
            <a:spLocks noGrp="1"/>
          </p:cNvSpPr>
          <p:nvPr>
            <p:ph idx="1"/>
          </p:nvPr>
        </p:nvSpPr>
        <p:spPr>
          <a:xfrm>
            <a:off x="457200" y="3581400"/>
            <a:ext cx="8229600" cy="2544763"/>
          </a:xfrm>
        </p:spPr>
        <p:txBody>
          <a:bodyPr/>
          <a:lstStyle/>
          <a:p>
            <a:r>
              <a:rPr lang="en-US" dirty="0" smtClean="0"/>
              <a:t>OCTOBER 31, 1517 Marin Luther nailed his             </a:t>
            </a:r>
            <a:r>
              <a:rPr lang="en-US" dirty="0" smtClean="0">
                <a:solidFill>
                  <a:srgbClr val="FF0000"/>
                </a:solidFill>
              </a:rPr>
              <a:t>95 Theses </a:t>
            </a:r>
            <a:r>
              <a:rPr lang="en-US" dirty="0" smtClean="0"/>
              <a:t>to the Castle Church </a:t>
            </a:r>
            <a:r>
              <a:rPr lang="en-US" smtClean="0"/>
              <a:t>door in    </a:t>
            </a:r>
            <a:r>
              <a:rPr lang="en-US" dirty="0" smtClean="0"/>
              <a:t>Wittenberg,  Germany,  to </a:t>
            </a:r>
            <a:r>
              <a:rPr lang="en-US" smtClean="0"/>
              <a:t>challenge the      </a:t>
            </a:r>
            <a:r>
              <a:rPr lang="en-US" dirty="0" smtClean="0"/>
              <a:t>theology and practice of indulgences.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06762"/>
          </a:xfrm>
        </p:spPr>
        <p:txBody>
          <a:bodyPr>
            <a:noAutofit/>
          </a:bodyPr>
          <a:lstStyle/>
          <a:p>
            <a:r>
              <a:rPr lang="en-US" sz="5400" dirty="0" smtClean="0">
                <a:latin typeface="Algerian" pitchFamily="82" charset="0"/>
              </a:rPr>
              <a:t>The Diet </a:t>
            </a:r>
            <a:br>
              <a:rPr lang="en-US" sz="5400" dirty="0" smtClean="0">
                <a:latin typeface="Algerian" pitchFamily="82" charset="0"/>
              </a:rPr>
            </a:br>
            <a:r>
              <a:rPr lang="en-US" sz="5400" dirty="0" smtClean="0">
                <a:latin typeface="Algerian" pitchFamily="82" charset="0"/>
              </a:rPr>
              <a:t>(church council)</a:t>
            </a:r>
            <a:br>
              <a:rPr lang="en-US" sz="5400" dirty="0" smtClean="0">
                <a:latin typeface="Algerian" pitchFamily="82" charset="0"/>
              </a:rPr>
            </a:br>
            <a:r>
              <a:rPr lang="en-US" sz="5400" dirty="0" smtClean="0">
                <a:latin typeface="Algerian" pitchFamily="82" charset="0"/>
              </a:rPr>
              <a:t>of Worms</a:t>
            </a:r>
            <a:r>
              <a:rPr lang="en-US" sz="5400" dirty="0" smtClean="0">
                <a:latin typeface="Algerian" pitchFamily="82" charset="0"/>
              </a:rPr>
              <a:t>,</a:t>
            </a:r>
            <a:br>
              <a:rPr lang="en-US" sz="5400" dirty="0" smtClean="0">
                <a:latin typeface="Algerian" pitchFamily="82" charset="0"/>
              </a:rPr>
            </a:br>
            <a:r>
              <a:rPr lang="en-US" sz="5400" dirty="0" smtClean="0">
                <a:latin typeface="Algerian" pitchFamily="82" charset="0"/>
              </a:rPr>
              <a:t> </a:t>
            </a:r>
            <a:r>
              <a:rPr lang="en-US" sz="5400" dirty="0" smtClean="0">
                <a:latin typeface="Algerian" pitchFamily="82" charset="0"/>
              </a:rPr>
              <a:t>April 1521.</a:t>
            </a:r>
            <a:endParaRPr lang="en-US" sz="5400" dirty="0">
              <a:latin typeface="Algerian" pitchFamily="82" charset="0"/>
            </a:endParaRPr>
          </a:p>
        </p:txBody>
      </p:sp>
      <p:sp>
        <p:nvSpPr>
          <p:cNvPr id="3" name="Content Placeholder 2"/>
          <p:cNvSpPr>
            <a:spLocks noGrp="1"/>
          </p:cNvSpPr>
          <p:nvPr>
            <p:ph idx="1"/>
          </p:nvPr>
        </p:nvSpPr>
        <p:spPr>
          <a:xfrm>
            <a:off x="457200" y="3581400"/>
            <a:ext cx="8229600" cy="2544763"/>
          </a:xfrm>
        </p:spPr>
        <p:txBody>
          <a:bodyPr/>
          <a:lstStyle/>
          <a:p>
            <a:r>
              <a:rPr lang="en-US" dirty="0" smtClean="0"/>
              <a:t>Martin Luther was called before the emperor, Charles V and representatives of the Pope to give an account of his faith.</a:t>
            </a:r>
          </a:p>
          <a:p>
            <a:r>
              <a:rPr lang="en-US" dirty="0" smtClean="0"/>
              <a:t>Luther was ready to proclaim the truth and enter into debate, but…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Luther is told he</a:t>
            </a:r>
            <a:br>
              <a:rPr lang="en-US" dirty="0" smtClean="0"/>
            </a:br>
            <a:r>
              <a:rPr lang="en-US" dirty="0" smtClean="0"/>
              <a:t> </a:t>
            </a:r>
            <a:r>
              <a:rPr lang="en-US" dirty="0" smtClean="0"/>
              <a:t>must recant or else…</a:t>
            </a:r>
            <a:endParaRPr lang="en-US" dirty="0"/>
          </a:p>
        </p:txBody>
      </p:sp>
      <p:sp>
        <p:nvSpPr>
          <p:cNvPr id="3" name="Content Placeholder 2"/>
          <p:cNvSpPr>
            <a:spLocks noGrp="1"/>
          </p:cNvSpPr>
          <p:nvPr>
            <p:ph idx="1"/>
          </p:nvPr>
        </p:nvSpPr>
        <p:spPr/>
        <p:txBody>
          <a:bodyPr>
            <a:normAutofit/>
          </a:bodyPr>
          <a:lstStyle/>
          <a:p>
            <a:r>
              <a:rPr lang="en-US" dirty="0" smtClean="0"/>
              <a:t>“Unless I am convicted by Scriptures and plain reason—I do not accept the authority of Popes and Councils, for they have contradicted each other.  I consider myself convicted by the testimony of Holy Scriptures, which is my basis;  my conscience is captive to the Word of God.  I cannot, and I will not, recant anything, for to go against conscience is neither right nor safe.  </a:t>
            </a:r>
            <a:r>
              <a:rPr lang="en-US" dirty="0" smtClean="0">
                <a:solidFill>
                  <a:srgbClr val="FF0000"/>
                </a:solidFill>
              </a:rPr>
              <a:t>Here I stand.  I can do no other.  God help me.  Amen</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257</TotalTime>
  <Words>1056</Words>
  <Application>Microsoft Office PowerPoint</Application>
  <PresentationFormat>On-screen Show (4:3)</PresentationFormat>
  <Paragraphs>81</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Opulent</vt:lpstr>
      <vt:lpstr>Slide 1</vt:lpstr>
      <vt:lpstr>Slide 2</vt:lpstr>
      <vt:lpstr>THE RIGHTEOUS WILL LIVE BY FAITH</vt:lpstr>
      <vt:lpstr>THE RIGHTEOUS WILL   LIVE BY FAITH</vt:lpstr>
      <vt:lpstr>Romans 1:16</vt:lpstr>
      <vt:lpstr>ROMANS 1:17</vt:lpstr>
      <vt:lpstr>500th Anniversary  of the  Protestant  Reformation</vt:lpstr>
      <vt:lpstr>The Diet  (church council) of Worms,  April 1521.</vt:lpstr>
      <vt:lpstr>Luther is told he  must recant or else…</vt:lpstr>
      <vt:lpstr>An edict was issued</vt:lpstr>
      <vt:lpstr>But The edict  was never enforced!</vt:lpstr>
      <vt:lpstr>5  Distinctives of the protestant reformation</vt:lpstr>
      <vt:lpstr>1.  Justification by faith alone.</vt:lpstr>
      <vt:lpstr>ROMANS 1:17</vt:lpstr>
      <vt:lpstr>Galatians 3:11</vt:lpstr>
      <vt:lpstr>Hebrews 10:38</vt:lpstr>
      <vt:lpstr>Habakkuk 2:4</vt:lpstr>
      <vt:lpstr>2.  The priesthood of all believers.</vt:lpstr>
      <vt:lpstr>Hebrews 4:14-16</vt:lpstr>
      <vt:lpstr>1 Peter 2:9</vt:lpstr>
      <vt:lpstr>3.  The authority  of the Word of God as contained in the Bible.</vt:lpstr>
      <vt:lpstr>2 Timothy 3:16-17</vt:lpstr>
      <vt:lpstr>4.  The right and duty of every Christian to read and interpret the Bible for himself.</vt:lpstr>
      <vt:lpstr>Joshua 1:8</vt:lpstr>
      <vt:lpstr>Rev. 1:3</vt:lpstr>
      <vt:lpstr>5.  The primacy of the Gospel.</vt:lpstr>
      <vt:lpstr>Mark 16:15</vt:lpstr>
      <vt:lpstr>The 5 Solas</vt:lpstr>
      <vt:lpstr>Slide 29</vt:lpstr>
      <vt:lpstr>WILL YOU STAND UP FOR JESUS?</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RIGHTEOUS WILL LIVE BY FAITH</dc:title>
  <dc:creator>PastorSteve</dc:creator>
  <cp:lastModifiedBy>PastorSteve</cp:lastModifiedBy>
  <cp:revision>9</cp:revision>
  <dcterms:created xsi:type="dcterms:W3CDTF">2017-10-24T15:02:40Z</dcterms:created>
  <dcterms:modified xsi:type="dcterms:W3CDTF">2017-10-26T15:59:25Z</dcterms:modified>
</cp:coreProperties>
</file>