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73" r:id="rId4"/>
    <p:sldId id="257" r:id="rId5"/>
    <p:sldId id="258" r:id="rId6"/>
    <p:sldId id="274" r:id="rId7"/>
    <p:sldId id="284" r:id="rId8"/>
    <p:sldId id="259" r:id="rId9"/>
    <p:sldId id="260" r:id="rId10"/>
    <p:sldId id="261" r:id="rId11"/>
    <p:sldId id="262" r:id="rId12"/>
    <p:sldId id="275" r:id="rId13"/>
    <p:sldId id="263" r:id="rId14"/>
    <p:sldId id="264" r:id="rId15"/>
    <p:sldId id="265" r:id="rId16"/>
    <p:sldId id="276" r:id="rId17"/>
    <p:sldId id="269" r:id="rId18"/>
    <p:sldId id="282" r:id="rId19"/>
    <p:sldId id="270" r:id="rId20"/>
    <p:sldId id="283" r:id="rId21"/>
    <p:sldId id="266" r:id="rId22"/>
    <p:sldId id="277" r:id="rId23"/>
    <p:sldId id="271" r:id="rId24"/>
    <p:sldId id="272" r:id="rId25"/>
    <p:sldId id="267" r:id="rId26"/>
    <p:sldId id="278" r:id="rId27"/>
    <p:sldId id="279" r:id="rId28"/>
    <p:sldId id="280" r:id="rId29"/>
    <p:sldId id="281"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6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25929AA-05B8-40F7-883C-26447E703D71}" type="datetimeFigureOut">
              <a:rPr lang="en-US" smtClean="0"/>
              <a:pPr/>
              <a:t>10/17/2017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D129BA9-5411-4164-96A8-55505CFEE10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5929AA-05B8-40F7-883C-26447E703D71}" type="datetimeFigureOut">
              <a:rPr lang="en-US" smtClean="0"/>
              <a:pPr/>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29BA9-5411-4164-96A8-55505CFEE1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5929AA-05B8-40F7-883C-26447E703D71}" type="datetimeFigureOut">
              <a:rPr lang="en-US" smtClean="0"/>
              <a:pPr/>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29BA9-5411-4164-96A8-55505CFEE10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5929AA-05B8-40F7-883C-26447E703D71}" type="datetimeFigureOut">
              <a:rPr lang="en-US" smtClean="0"/>
              <a:pPr/>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29BA9-5411-4164-96A8-55505CFEE10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25929AA-05B8-40F7-883C-26447E703D71}" type="datetimeFigureOut">
              <a:rPr lang="en-US" smtClean="0"/>
              <a:pPr/>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29BA9-5411-4164-96A8-55505CFEE10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25929AA-05B8-40F7-883C-26447E703D71}" type="datetimeFigureOut">
              <a:rPr lang="en-US" smtClean="0"/>
              <a:pPr/>
              <a:t>10/17/2017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129BA9-5411-4164-96A8-55505CFEE10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25929AA-05B8-40F7-883C-26447E703D71}" type="datetimeFigureOut">
              <a:rPr lang="en-US" smtClean="0"/>
              <a:pPr/>
              <a:t>10/17/2017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129BA9-5411-4164-96A8-55505CFEE10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25929AA-05B8-40F7-883C-26447E703D71}" type="datetimeFigureOut">
              <a:rPr lang="en-US" smtClean="0"/>
              <a:pPr/>
              <a:t>10/17/2017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129BA9-5411-4164-96A8-55505CFEE1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5929AA-05B8-40F7-883C-26447E703D71}" type="datetimeFigureOut">
              <a:rPr lang="en-US" smtClean="0"/>
              <a:pPr/>
              <a:t>10/17/2017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129BA9-5411-4164-96A8-55505CFEE1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25929AA-05B8-40F7-883C-26447E703D71}" type="datetimeFigureOut">
              <a:rPr lang="en-US" smtClean="0"/>
              <a:pPr/>
              <a:t>10/17/2017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129BA9-5411-4164-96A8-55505CFEE10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25929AA-05B8-40F7-883C-26447E703D71}" type="datetimeFigureOut">
              <a:rPr lang="en-US" smtClean="0"/>
              <a:pPr/>
              <a:t>10/17/2017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D129BA9-5411-4164-96A8-55505CFEE10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25929AA-05B8-40F7-883C-26447E703D71}" type="datetimeFigureOut">
              <a:rPr lang="en-US" smtClean="0"/>
              <a:pPr/>
              <a:t>10/17/2017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D129BA9-5411-4164-96A8-55505CFEE10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90600"/>
            <a:ext cx="7772400" cy="2686050"/>
          </a:xfrm>
        </p:spPr>
        <p:txBody>
          <a:bodyPr>
            <a:noAutofit/>
          </a:bodyPr>
          <a:lstStyle/>
          <a:p>
            <a:r>
              <a:rPr lang="en-US" sz="6000" dirty="0" smtClean="0">
                <a:solidFill>
                  <a:schemeClr val="bg2">
                    <a:lumMod val="50000"/>
                  </a:schemeClr>
                </a:solidFill>
                <a:latin typeface="Algerian" pitchFamily="82" charset="0"/>
              </a:rPr>
              <a:t>WITH THE </a:t>
            </a:r>
            <a:r>
              <a:rPr lang="en-US" sz="6000" dirty="0" smtClean="0">
                <a:solidFill>
                  <a:srgbClr val="FF0000"/>
                </a:solidFill>
                <a:latin typeface="Algerian" pitchFamily="82" charset="0"/>
              </a:rPr>
              <a:t>HEART</a:t>
            </a:r>
            <a:r>
              <a:rPr lang="en-US" sz="6000" dirty="0" smtClean="0">
                <a:solidFill>
                  <a:schemeClr val="bg2">
                    <a:lumMod val="50000"/>
                  </a:schemeClr>
                </a:solidFill>
                <a:latin typeface="Algerian" pitchFamily="82" charset="0"/>
              </a:rPr>
              <a:t>,</a:t>
            </a:r>
            <a:br>
              <a:rPr lang="en-US" sz="6000" dirty="0" smtClean="0">
                <a:solidFill>
                  <a:schemeClr val="bg2">
                    <a:lumMod val="50000"/>
                  </a:schemeClr>
                </a:solidFill>
                <a:latin typeface="Algerian" pitchFamily="82" charset="0"/>
              </a:rPr>
            </a:br>
            <a:r>
              <a:rPr lang="en-US" sz="6000" dirty="0" smtClean="0">
                <a:solidFill>
                  <a:schemeClr val="bg2">
                    <a:lumMod val="50000"/>
                  </a:schemeClr>
                </a:solidFill>
                <a:latin typeface="Algerian" pitchFamily="82" charset="0"/>
              </a:rPr>
              <a:t> ONE BELIEVES</a:t>
            </a:r>
            <a:endParaRPr lang="en-US" sz="6000" dirty="0">
              <a:solidFill>
                <a:schemeClr val="bg2">
                  <a:lumMod val="50000"/>
                </a:schemeClr>
              </a:solidFill>
              <a:latin typeface="Algerian" pitchFamily="82" charset="0"/>
            </a:endParaRPr>
          </a:p>
        </p:txBody>
      </p:sp>
      <p:sp>
        <p:nvSpPr>
          <p:cNvPr id="3" name="Subtitle 2"/>
          <p:cNvSpPr>
            <a:spLocks noGrp="1"/>
          </p:cNvSpPr>
          <p:nvPr>
            <p:ph type="subTitle" idx="1"/>
          </p:nvPr>
        </p:nvSpPr>
        <p:spPr>
          <a:xfrm>
            <a:off x="533400" y="4038600"/>
            <a:ext cx="7854696" cy="942536"/>
          </a:xfrm>
        </p:spPr>
        <p:txBody>
          <a:bodyPr/>
          <a:lstStyle/>
          <a:p>
            <a:r>
              <a:rPr lang="en-US" dirty="0" smtClean="0"/>
              <a:t>ROMANS 10:8-13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Jer. 31:31-34</a:t>
            </a:r>
            <a:endParaRPr lang="en-US" dirty="0"/>
          </a:p>
        </p:txBody>
      </p:sp>
      <p:sp>
        <p:nvSpPr>
          <p:cNvPr id="3" name="Content Placeholder 2"/>
          <p:cNvSpPr>
            <a:spLocks noGrp="1"/>
          </p:cNvSpPr>
          <p:nvPr>
            <p:ph idx="1"/>
          </p:nvPr>
        </p:nvSpPr>
        <p:spPr/>
        <p:txBody>
          <a:bodyPr/>
          <a:lstStyle/>
          <a:p>
            <a:r>
              <a:rPr lang="en-US" sz="3200" dirty="0" smtClean="0"/>
              <a:t>“I will make a new covenant…”</a:t>
            </a:r>
          </a:p>
          <a:p>
            <a:r>
              <a:rPr lang="en-US" sz="3200" dirty="0" smtClean="0"/>
              <a:t>“I will put my law in their minds and write it </a:t>
            </a:r>
            <a:r>
              <a:rPr lang="en-US" sz="3200" dirty="0" smtClean="0">
                <a:solidFill>
                  <a:srgbClr val="FF0000"/>
                </a:solidFill>
              </a:rPr>
              <a:t>on their hearts</a:t>
            </a:r>
            <a:r>
              <a:rPr lang="en-US" sz="3200" dirty="0" smtClean="0"/>
              <a:t>.  I will be their God, and they will be my people.”</a:t>
            </a:r>
          </a:p>
          <a:p>
            <a:r>
              <a:rPr lang="en-US" sz="3200" dirty="0" smtClean="0"/>
              <a:t>“For I will forgive their wickedness and will remember their sins no more.”</a:t>
            </a:r>
          </a:p>
          <a:p>
            <a:r>
              <a:rPr lang="en-US" dirty="0" smtClean="0"/>
              <a:t>Quoted in Hebrews 8:8-12 as being fulfilled in Jesus.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Jer. 32:38-41</a:t>
            </a:r>
            <a:endParaRPr lang="en-US" dirty="0"/>
          </a:p>
        </p:txBody>
      </p:sp>
      <p:sp>
        <p:nvSpPr>
          <p:cNvPr id="3" name="Content Placeholder 2"/>
          <p:cNvSpPr>
            <a:spLocks noGrp="1"/>
          </p:cNvSpPr>
          <p:nvPr>
            <p:ph idx="1"/>
          </p:nvPr>
        </p:nvSpPr>
        <p:spPr/>
        <p:txBody>
          <a:bodyPr>
            <a:normAutofit/>
          </a:bodyPr>
          <a:lstStyle/>
          <a:p>
            <a:r>
              <a:rPr lang="en-US" sz="3600" dirty="0" smtClean="0"/>
              <a:t>“They will be my people, and I will be their God.  I will give them </a:t>
            </a:r>
            <a:r>
              <a:rPr lang="en-US" sz="3600" dirty="0" smtClean="0">
                <a:solidFill>
                  <a:srgbClr val="FF0000"/>
                </a:solidFill>
              </a:rPr>
              <a:t>singleness of heart </a:t>
            </a:r>
            <a:r>
              <a:rPr lang="en-US" sz="3600" dirty="0" smtClean="0"/>
              <a:t>and action.”</a:t>
            </a:r>
          </a:p>
          <a:p>
            <a:r>
              <a:rPr lang="en-US" sz="3600" dirty="0" smtClean="0"/>
              <a:t>“I will rejoice in doing them good and will assuredly plant them in this land with </a:t>
            </a:r>
            <a:r>
              <a:rPr lang="en-US" sz="3600" dirty="0" smtClean="0">
                <a:solidFill>
                  <a:srgbClr val="FF0000"/>
                </a:solidFill>
              </a:rPr>
              <a:t>all my heart</a:t>
            </a:r>
            <a:r>
              <a:rPr lang="en-US" sz="3600" dirty="0" smtClean="0"/>
              <a:t> and soul.”</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3.  WE NEED A </a:t>
            </a:r>
            <a:r>
              <a:rPr lang="en-US" dirty="0" smtClean="0">
                <a:solidFill>
                  <a:srgbClr val="FF0000"/>
                </a:solidFill>
                <a:latin typeface="Algerian" pitchFamily="82" charset="0"/>
              </a:rPr>
              <a:t>NEW HEART</a:t>
            </a:r>
            <a:r>
              <a:rPr lang="en-US" dirty="0" smtClean="0">
                <a:latin typeface="Algerian" pitchFamily="82" charset="0"/>
              </a:rPr>
              <a:t>.</a:t>
            </a:r>
            <a:endParaRPr lang="en-US" dirty="0">
              <a:latin typeface="Algerian" pitchFamily="82" charset="0"/>
            </a:endParaRPr>
          </a:p>
        </p:txBody>
      </p:sp>
      <p:sp>
        <p:nvSpPr>
          <p:cNvPr id="3" name="Content Placeholder 2"/>
          <p:cNvSpPr>
            <a:spLocks noGrp="1"/>
          </p:cNvSpPr>
          <p:nvPr>
            <p:ph idx="1"/>
          </p:nvPr>
        </p:nvSpPr>
        <p:spPr/>
        <p:txBody>
          <a:bodyPr>
            <a:normAutofit/>
          </a:bodyPr>
          <a:lstStyle/>
          <a:p>
            <a:r>
              <a:rPr lang="en-US" sz="3600" dirty="0" smtClean="0"/>
              <a:t>The problem with our heart is so deep seated it requires radical  “open heart surgery.”</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Ezekiel 11:19-20</a:t>
            </a:r>
            <a:endParaRPr lang="en-US" dirty="0"/>
          </a:p>
        </p:txBody>
      </p:sp>
      <p:sp>
        <p:nvSpPr>
          <p:cNvPr id="3" name="Content Placeholder 2"/>
          <p:cNvSpPr>
            <a:spLocks noGrp="1"/>
          </p:cNvSpPr>
          <p:nvPr>
            <p:ph idx="1"/>
          </p:nvPr>
        </p:nvSpPr>
        <p:spPr/>
        <p:txBody>
          <a:bodyPr>
            <a:normAutofit/>
          </a:bodyPr>
          <a:lstStyle/>
          <a:p>
            <a:r>
              <a:rPr lang="en-US" sz="3600" dirty="0" smtClean="0"/>
              <a:t>“I will give them an </a:t>
            </a:r>
            <a:r>
              <a:rPr lang="en-US" sz="3600" dirty="0" smtClean="0">
                <a:solidFill>
                  <a:srgbClr val="FF0000"/>
                </a:solidFill>
              </a:rPr>
              <a:t>undivided heart </a:t>
            </a:r>
            <a:r>
              <a:rPr lang="en-US" sz="3600" dirty="0" smtClean="0"/>
              <a:t>and put a new spirit in them;  I will remove from them their heart of stone and give them a </a:t>
            </a:r>
            <a:r>
              <a:rPr lang="en-US" sz="3600" dirty="0" smtClean="0">
                <a:solidFill>
                  <a:srgbClr val="FF0000"/>
                </a:solidFill>
              </a:rPr>
              <a:t>heart of flesh</a:t>
            </a:r>
            <a:r>
              <a:rPr lang="en-US" sz="3600" dirty="0" smtClean="0"/>
              <a:t>.”</a:t>
            </a:r>
          </a:p>
          <a:p>
            <a:r>
              <a:rPr lang="en-US" sz="3600" dirty="0" smtClean="0"/>
              <a:t>“They will be my people, and I will be their God.”</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Ezekiel 36:26-29</a:t>
            </a:r>
            <a:endParaRPr lang="en-US" dirty="0"/>
          </a:p>
        </p:txBody>
      </p:sp>
      <p:sp>
        <p:nvSpPr>
          <p:cNvPr id="3" name="Content Placeholder 2"/>
          <p:cNvSpPr>
            <a:spLocks noGrp="1"/>
          </p:cNvSpPr>
          <p:nvPr>
            <p:ph idx="1"/>
          </p:nvPr>
        </p:nvSpPr>
        <p:spPr/>
        <p:txBody>
          <a:bodyPr>
            <a:noAutofit/>
          </a:bodyPr>
          <a:lstStyle/>
          <a:p>
            <a:r>
              <a:rPr lang="en-US" sz="3600" dirty="0" smtClean="0"/>
              <a:t>“I will give you </a:t>
            </a:r>
            <a:r>
              <a:rPr lang="en-US" sz="3600" dirty="0" smtClean="0">
                <a:solidFill>
                  <a:srgbClr val="FF0000"/>
                </a:solidFill>
              </a:rPr>
              <a:t>a new heart </a:t>
            </a:r>
            <a:r>
              <a:rPr lang="en-US" sz="3600" dirty="0" smtClean="0"/>
              <a:t>and put a new spirit in you;  I will remove from you your heart of stone and give you </a:t>
            </a:r>
            <a:r>
              <a:rPr lang="en-US" sz="3600" dirty="0" smtClean="0"/>
              <a:t>    </a:t>
            </a:r>
            <a:r>
              <a:rPr lang="en-US" sz="3600" dirty="0" smtClean="0">
                <a:solidFill>
                  <a:srgbClr val="FF0000"/>
                </a:solidFill>
              </a:rPr>
              <a:t>a </a:t>
            </a:r>
            <a:r>
              <a:rPr lang="en-US" sz="3600" dirty="0" smtClean="0">
                <a:solidFill>
                  <a:srgbClr val="FF0000"/>
                </a:solidFill>
              </a:rPr>
              <a:t>heart of flesh</a:t>
            </a:r>
            <a:r>
              <a:rPr lang="en-US" sz="3600" dirty="0" smtClean="0"/>
              <a:t>.  And I will put my Spirit in you…”</a:t>
            </a:r>
          </a:p>
          <a:p>
            <a:r>
              <a:rPr lang="en-US" sz="3600" dirty="0" smtClean="0"/>
              <a:t>“…You will be my people, and I will be your God.  I will save you from all your uncleanness.”</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Ezekiel 37:1ff</a:t>
            </a:r>
            <a:endParaRPr lang="en-US" dirty="0"/>
          </a:p>
        </p:txBody>
      </p:sp>
      <p:sp>
        <p:nvSpPr>
          <p:cNvPr id="3" name="Content Placeholder 2"/>
          <p:cNvSpPr>
            <a:spLocks noGrp="1"/>
          </p:cNvSpPr>
          <p:nvPr>
            <p:ph idx="1"/>
          </p:nvPr>
        </p:nvSpPr>
        <p:spPr/>
        <p:txBody>
          <a:bodyPr>
            <a:normAutofit/>
          </a:bodyPr>
          <a:lstStyle/>
          <a:p>
            <a:r>
              <a:rPr lang="en-US" sz="4000" dirty="0" smtClean="0"/>
              <a:t>The vision of dry bones that come to life.</a:t>
            </a:r>
          </a:p>
          <a:p>
            <a:r>
              <a:rPr lang="en-US" sz="4000" dirty="0" smtClean="0"/>
              <a:t>“Then you, my people, will know that I am the LORD …I will put my Spirit in you and you will live…”  (37:13-14).</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15312"/>
          </a:xfrm>
        </p:spPr>
        <p:txBody>
          <a:bodyPr>
            <a:normAutofit/>
          </a:bodyPr>
          <a:lstStyle/>
          <a:p>
            <a:r>
              <a:rPr lang="en-US" dirty="0" smtClean="0">
                <a:latin typeface="Algerian" pitchFamily="82" charset="0"/>
              </a:rPr>
              <a:t>4.  GOD’S SPIRIT IN US GIVES US LIFE AND A NEW</a:t>
            </a:r>
            <a:r>
              <a:rPr lang="en-US" dirty="0" smtClean="0">
                <a:solidFill>
                  <a:srgbClr val="FF0000"/>
                </a:solidFill>
                <a:latin typeface="Algerian" pitchFamily="82" charset="0"/>
              </a:rPr>
              <a:t> HEART</a:t>
            </a:r>
            <a:r>
              <a:rPr lang="en-US" dirty="0" smtClean="0">
                <a:latin typeface="Algerian" pitchFamily="82" charset="0"/>
              </a:rPr>
              <a:t>.</a:t>
            </a:r>
            <a:endParaRPr lang="en-US" dirty="0">
              <a:latin typeface="Algerian" pitchFamily="82" charset="0"/>
            </a:endParaRPr>
          </a:p>
        </p:txBody>
      </p:sp>
      <p:sp>
        <p:nvSpPr>
          <p:cNvPr id="3" name="Content Placeholder 2"/>
          <p:cNvSpPr>
            <a:spLocks noGrp="1"/>
          </p:cNvSpPr>
          <p:nvPr>
            <p:ph idx="1"/>
          </p:nvPr>
        </p:nvSpPr>
        <p:spPr>
          <a:xfrm>
            <a:off x="457200" y="3124200"/>
            <a:ext cx="8229600" cy="3200400"/>
          </a:xfrm>
        </p:spPr>
        <p:txBody>
          <a:bodyPr>
            <a:normAutofit/>
          </a:bodyPr>
          <a:lstStyle/>
          <a:p>
            <a:r>
              <a:rPr lang="en-US" sz="3600" dirty="0" smtClean="0"/>
              <a:t>The way that God does this “open heart surgery” is through His Spirit.</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14:16-17</a:t>
            </a:r>
            <a:endParaRPr lang="en-US" dirty="0"/>
          </a:p>
        </p:txBody>
      </p:sp>
      <p:sp>
        <p:nvSpPr>
          <p:cNvPr id="3" name="Content Placeholder 2"/>
          <p:cNvSpPr>
            <a:spLocks noGrp="1"/>
          </p:cNvSpPr>
          <p:nvPr>
            <p:ph idx="1"/>
          </p:nvPr>
        </p:nvSpPr>
        <p:spPr/>
        <p:txBody>
          <a:bodyPr>
            <a:normAutofit/>
          </a:bodyPr>
          <a:lstStyle/>
          <a:p>
            <a:r>
              <a:rPr lang="en-US" sz="3600" dirty="0" smtClean="0"/>
              <a:t>“I will ask the Father, and he will give you another Counselor to be with you forever---the  Spirit of truth.”</a:t>
            </a:r>
          </a:p>
          <a:p>
            <a:r>
              <a:rPr lang="en-US" sz="3600" dirty="0" smtClean="0"/>
              <a:t>“He lives </a:t>
            </a:r>
            <a:r>
              <a:rPr lang="en-US" sz="3600" dirty="0" smtClean="0">
                <a:solidFill>
                  <a:srgbClr val="FF0000"/>
                </a:solidFill>
              </a:rPr>
              <a:t>with</a:t>
            </a:r>
            <a:r>
              <a:rPr lang="en-US" sz="3600" dirty="0" smtClean="0"/>
              <a:t> you and </a:t>
            </a:r>
            <a:r>
              <a:rPr lang="en-US" sz="3600" dirty="0" smtClean="0">
                <a:solidFill>
                  <a:srgbClr val="FF0000"/>
                </a:solidFill>
              </a:rPr>
              <a:t>will be in </a:t>
            </a:r>
            <a:r>
              <a:rPr lang="en-US" sz="3600" dirty="0" smtClean="0"/>
              <a:t>you”</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7:38-39</a:t>
            </a:r>
            <a:endParaRPr lang="en-US" dirty="0"/>
          </a:p>
        </p:txBody>
      </p:sp>
      <p:sp>
        <p:nvSpPr>
          <p:cNvPr id="3" name="Content Placeholder 2"/>
          <p:cNvSpPr>
            <a:spLocks noGrp="1"/>
          </p:cNvSpPr>
          <p:nvPr>
            <p:ph idx="1"/>
          </p:nvPr>
        </p:nvSpPr>
        <p:spPr/>
        <p:txBody>
          <a:bodyPr>
            <a:noAutofit/>
          </a:bodyPr>
          <a:lstStyle/>
          <a:p>
            <a:r>
              <a:rPr lang="en-US" sz="3600" dirty="0" smtClean="0"/>
              <a:t>“Whoever believes in me, as the Scripture has said, streams of living water will flow from within him.”  By this he meant the Spirit, whom those who believed in him were later to receive.  Up to that time the Spirit had not been given, since Jesus had not yet been glorified.”</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 12:13</a:t>
            </a:r>
            <a:endParaRPr lang="en-US" dirty="0"/>
          </a:p>
        </p:txBody>
      </p:sp>
      <p:sp>
        <p:nvSpPr>
          <p:cNvPr id="3" name="Content Placeholder 2"/>
          <p:cNvSpPr>
            <a:spLocks noGrp="1"/>
          </p:cNvSpPr>
          <p:nvPr>
            <p:ph idx="1"/>
          </p:nvPr>
        </p:nvSpPr>
        <p:spPr/>
        <p:txBody>
          <a:bodyPr>
            <a:normAutofit/>
          </a:bodyPr>
          <a:lstStyle/>
          <a:p>
            <a:r>
              <a:rPr lang="en-US" sz="4000" dirty="0" smtClean="0"/>
              <a:t>“For we </a:t>
            </a:r>
            <a:r>
              <a:rPr lang="en-US" sz="4000" dirty="0" smtClean="0">
                <a:solidFill>
                  <a:srgbClr val="FF0000"/>
                </a:solidFill>
              </a:rPr>
              <a:t>were</a:t>
            </a:r>
            <a:r>
              <a:rPr lang="en-US" sz="4000" dirty="0" smtClean="0"/>
              <a:t> </a:t>
            </a:r>
            <a:r>
              <a:rPr lang="en-US" sz="4000" dirty="0" smtClean="0">
                <a:solidFill>
                  <a:srgbClr val="FF0000"/>
                </a:solidFill>
              </a:rPr>
              <a:t>all baptized </a:t>
            </a:r>
            <a:r>
              <a:rPr lang="en-US" sz="4000" dirty="0" smtClean="0"/>
              <a:t>by one Spirit into one body—whether Jews or Greeks, slave or free---and we </a:t>
            </a:r>
            <a:r>
              <a:rPr lang="en-US" sz="4000" dirty="0" smtClean="0">
                <a:solidFill>
                  <a:srgbClr val="FF0000"/>
                </a:solidFill>
              </a:rPr>
              <a:t>were all given </a:t>
            </a:r>
            <a:r>
              <a:rPr lang="en-US" sz="4000" dirty="0" smtClean="0"/>
              <a:t>the one Spirit to drink.”</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fontScale="90000"/>
          </a:bodyPr>
          <a:lstStyle/>
          <a:p>
            <a:endParaRPr lang="en-US" dirty="0"/>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152400" y="1600200"/>
            <a:ext cx="8991600" cy="64007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7:65</a:t>
            </a:r>
            <a:endParaRPr lang="en-US" dirty="0"/>
          </a:p>
        </p:txBody>
      </p:sp>
      <p:sp>
        <p:nvSpPr>
          <p:cNvPr id="3" name="Content Placeholder 2"/>
          <p:cNvSpPr>
            <a:spLocks noGrp="1"/>
          </p:cNvSpPr>
          <p:nvPr>
            <p:ph idx="1"/>
          </p:nvPr>
        </p:nvSpPr>
        <p:spPr/>
        <p:txBody>
          <a:bodyPr>
            <a:normAutofit/>
          </a:bodyPr>
          <a:lstStyle/>
          <a:p>
            <a:r>
              <a:rPr lang="en-US" sz="4000" dirty="0" smtClean="0"/>
              <a:t>“He (Jesus) went on to say, ‘This is why I told you that no one can come to me unless the Father has enabled him’.”</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16:14</a:t>
            </a:r>
            <a:endParaRPr lang="en-US" dirty="0"/>
          </a:p>
        </p:txBody>
      </p:sp>
      <p:sp>
        <p:nvSpPr>
          <p:cNvPr id="3" name="Content Placeholder 2"/>
          <p:cNvSpPr>
            <a:spLocks noGrp="1"/>
          </p:cNvSpPr>
          <p:nvPr>
            <p:ph idx="1"/>
          </p:nvPr>
        </p:nvSpPr>
        <p:spPr/>
        <p:txBody>
          <a:bodyPr>
            <a:normAutofit/>
          </a:bodyPr>
          <a:lstStyle/>
          <a:p>
            <a:r>
              <a:rPr lang="en-US" sz="4000" dirty="0" smtClean="0"/>
              <a:t>“Lydia a dealer I purple cloth from the city of Thyatira, who was a worshiper of God.  The Lord </a:t>
            </a:r>
            <a:r>
              <a:rPr lang="en-US" sz="4000" dirty="0" smtClean="0">
                <a:solidFill>
                  <a:srgbClr val="FF0000"/>
                </a:solidFill>
              </a:rPr>
              <a:t>opened her heart </a:t>
            </a:r>
            <a:r>
              <a:rPr lang="en-US" sz="4000" dirty="0" smtClean="0"/>
              <a:t>to respond to Paul’s message.”</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810512"/>
          </a:xfrm>
        </p:spPr>
        <p:txBody>
          <a:bodyPr>
            <a:normAutofit fontScale="90000"/>
          </a:bodyPr>
          <a:lstStyle/>
          <a:p>
            <a:r>
              <a:rPr lang="en-US" dirty="0" smtClean="0">
                <a:latin typeface="Algerian" pitchFamily="82" charset="0"/>
              </a:rPr>
              <a:t>5.  TRUE FAITH IN OUR </a:t>
            </a:r>
            <a:r>
              <a:rPr lang="en-US" dirty="0" smtClean="0">
                <a:solidFill>
                  <a:srgbClr val="FF0000"/>
                </a:solidFill>
                <a:latin typeface="Algerian" pitchFamily="82" charset="0"/>
              </a:rPr>
              <a:t>HEART</a:t>
            </a:r>
            <a:r>
              <a:rPr lang="en-US" dirty="0" smtClean="0">
                <a:latin typeface="Algerian" pitchFamily="82" charset="0"/>
              </a:rPr>
              <a:t> IS WHAT GOD REQUIRES.</a:t>
            </a:r>
            <a:endParaRPr lang="en-US" dirty="0">
              <a:latin typeface="Algerian" pitchFamily="82" charset="0"/>
            </a:endParaRPr>
          </a:p>
        </p:txBody>
      </p:sp>
      <p:sp>
        <p:nvSpPr>
          <p:cNvPr id="3" name="Content Placeholder 2"/>
          <p:cNvSpPr>
            <a:spLocks noGrp="1"/>
          </p:cNvSpPr>
          <p:nvPr>
            <p:ph idx="1"/>
          </p:nvPr>
        </p:nvSpPr>
        <p:spPr>
          <a:xfrm>
            <a:off x="457200" y="3048000"/>
            <a:ext cx="8229600" cy="3276600"/>
          </a:xfrm>
        </p:spPr>
        <p:txBody>
          <a:bodyPr>
            <a:normAutofit/>
          </a:bodyPr>
          <a:lstStyle/>
          <a:p>
            <a:r>
              <a:rPr lang="en-US" sz="4000" dirty="0" smtClean="0"/>
              <a:t>God knows our heart inside out.  He knows if we are sincere or not.</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10:22</a:t>
            </a:r>
            <a:endParaRPr lang="en-US" dirty="0"/>
          </a:p>
        </p:txBody>
      </p:sp>
      <p:sp>
        <p:nvSpPr>
          <p:cNvPr id="3" name="Content Placeholder 2"/>
          <p:cNvSpPr>
            <a:spLocks noGrp="1"/>
          </p:cNvSpPr>
          <p:nvPr>
            <p:ph idx="1"/>
          </p:nvPr>
        </p:nvSpPr>
        <p:spPr/>
        <p:txBody>
          <a:bodyPr>
            <a:normAutofit/>
          </a:bodyPr>
          <a:lstStyle/>
          <a:p>
            <a:r>
              <a:rPr lang="en-US" sz="4000" dirty="0" smtClean="0"/>
              <a:t>“Let us draw near to God with a </a:t>
            </a:r>
            <a:r>
              <a:rPr lang="en-US" sz="4000" dirty="0" smtClean="0">
                <a:solidFill>
                  <a:srgbClr val="FF0000"/>
                </a:solidFill>
              </a:rPr>
              <a:t>sincere heart </a:t>
            </a:r>
            <a:r>
              <a:rPr lang="en-US" sz="4000" dirty="0" smtClean="0"/>
              <a:t>in full assurance of faith.”</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4:12</a:t>
            </a:r>
            <a:endParaRPr lang="en-US" dirty="0"/>
          </a:p>
        </p:txBody>
      </p:sp>
      <p:sp>
        <p:nvSpPr>
          <p:cNvPr id="3" name="Content Placeholder 2"/>
          <p:cNvSpPr>
            <a:spLocks noGrp="1"/>
          </p:cNvSpPr>
          <p:nvPr>
            <p:ph idx="1"/>
          </p:nvPr>
        </p:nvSpPr>
        <p:spPr/>
        <p:txBody>
          <a:bodyPr>
            <a:normAutofit/>
          </a:bodyPr>
          <a:lstStyle/>
          <a:p>
            <a:r>
              <a:rPr lang="en-US" sz="3600" dirty="0" smtClean="0"/>
              <a:t>“For the word of God is living and active.  Sharper than any double-edged sword, it penetrates even to dividing soul and spirit, joints and marrow; it judges the thoughts and attitudes of the </a:t>
            </a:r>
            <a:r>
              <a:rPr lang="en-US" sz="3600" dirty="0" smtClean="0">
                <a:solidFill>
                  <a:srgbClr val="FF0000"/>
                </a:solidFill>
              </a:rPr>
              <a:t>heart</a:t>
            </a:r>
            <a:r>
              <a:rPr lang="en-US" sz="3600" dirty="0" smtClean="0"/>
              <a:t>.”</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p:spPr>
        <p:txBody>
          <a:bodyPr/>
          <a:lstStyle/>
          <a:p>
            <a:r>
              <a:rPr lang="en-US" dirty="0" smtClean="0"/>
              <a:t>Romans 10:8-13</a:t>
            </a:r>
            <a:endParaRPr lang="en-US" dirty="0"/>
          </a:p>
        </p:txBody>
      </p:sp>
      <p:sp>
        <p:nvSpPr>
          <p:cNvPr id="3" name="Content Placeholder 2"/>
          <p:cNvSpPr>
            <a:spLocks noGrp="1"/>
          </p:cNvSpPr>
          <p:nvPr>
            <p:ph idx="1"/>
          </p:nvPr>
        </p:nvSpPr>
        <p:spPr>
          <a:xfrm>
            <a:off x="457200" y="1447800"/>
            <a:ext cx="8229600" cy="4876800"/>
          </a:xfrm>
        </p:spPr>
        <p:txBody>
          <a:bodyPr>
            <a:noAutofit/>
          </a:bodyPr>
          <a:lstStyle/>
          <a:p>
            <a:r>
              <a:rPr lang="en-US" sz="3200" dirty="0" smtClean="0"/>
              <a:t>“The word of faith we are proclaiming:</a:t>
            </a:r>
          </a:p>
          <a:p>
            <a:r>
              <a:rPr lang="en-US" sz="3200" dirty="0" smtClean="0"/>
              <a:t>“That if you confess with your mouth, “Jesus is Lord,” and </a:t>
            </a:r>
            <a:r>
              <a:rPr lang="en-US" sz="3200" dirty="0" smtClean="0">
                <a:solidFill>
                  <a:srgbClr val="FF0000"/>
                </a:solidFill>
              </a:rPr>
              <a:t>believe in your heart </a:t>
            </a:r>
            <a:r>
              <a:rPr lang="en-US" sz="3200" dirty="0" smtClean="0"/>
              <a:t>that God raised him from the dead, </a:t>
            </a:r>
            <a:r>
              <a:rPr lang="en-US" sz="3200" dirty="0" smtClean="0">
                <a:solidFill>
                  <a:schemeClr val="accent2"/>
                </a:solidFill>
              </a:rPr>
              <a:t>you will be saved</a:t>
            </a:r>
            <a:r>
              <a:rPr lang="en-US" sz="3200" dirty="0" smtClean="0"/>
              <a:t>.”</a:t>
            </a:r>
          </a:p>
          <a:p>
            <a:r>
              <a:rPr lang="en-US" sz="3200" dirty="0" smtClean="0"/>
              <a:t>“For it is </a:t>
            </a:r>
            <a:r>
              <a:rPr lang="en-US" sz="3200" dirty="0" smtClean="0">
                <a:solidFill>
                  <a:srgbClr val="FF0000"/>
                </a:solidFill>
              </a:rPr>
              <a:t>with</a:t>
            </a:r>
            <a:r>
              <a:rPr lang="en-US" sz="3200" dirty="0" smtClean="0"/>
              <a:t> </a:t>
            </a:r>
            <a:r>
              <a:rPr lang="en-US" sz="3200" dirty="0" smtClean="0">
                <a:solidFill>
                  <a:srgbClr val="FF0000"/>
                </a:solidFill>
              </a:rPr>
              <a:t>your heart that you believe </a:t>
            </a:r>
            <a:r>
              <a:rPr lang="en-US" sz="3200" dirty="0" smtClean="0"/>
              <a:t>and </a:t>
            </a:r>
            <a:r>
              <a:rPr lang="en-US" sz="3200" dirty="0" smtClean="0">
                <a:solidFill>
                  <a:schemeClr val="accent2"/>
                </a:solidFill>
              </a:rPr>
              <a:t>are justified</a:t>
            </a:r>
            <a:r>
              <a:rPr lang="en-US" sz="3200" dirty="0" smtClean="0"/>
              <a:t>, and it is with your mouth that you confess and </a:t>
            </a:r>
            <a:r>
              <a:rPr lang="en-US" sz="3200" dirty="0" smtClean="0">
                <a:solidFill>
                  <a:schemeClr val="accent2"/>
                </a:solidFill>
              </a:rPr>
              <a:t>are saved</a:t>
            </a:r>
            <a:r>
              <a:rPr lang="en-US" sz="3200" dirty="0" smtClean="0"/>
              <a:t>.” </a:t>
            </a:r>
          </a:p>
          <a:p>
            <a:r>
              <a:rPr lang="en-US" sz="3200" dirty="0" smtClean="0"/>
              <a:t>“Everyone who calls on the name of the Lord </a:t>
            </a:r>
            <a:r>
              <a:rPr lang="en-US" sz="3200" dirty="0" smtClean="0">
                <a:solidFill>
                  <a:schemeClr val="accent2"/>
                </a:solidFill>
              </a:rPr>
              <a:t>will be saved</a:t>
            </a:r>
            <a:r>
              <a:rPr lang="en-US" sz="3200" dirty="0" smtClean="0"/>
              <a: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81912"/>
          </a:xfrm>
        </p:spPr>
        <p:txBody>
          <a:bodyPr>
            <a:normAutofit/>
          </a:bodyPr>
          <a:lstStyle/>
          <a:p>
            <a:r>
              <a:rPr lang="en-US" dirty="0" smtClean="0">
                <a:latin typeface="Algerian" pitchFamily="82" charset="0"/>
              </a:rPr>
              <a:t>---Salvation </a:t>
            </a:r>
            <a:r>
              <a:rPr lang="en-US" dirty="0" smtClean="0">
                <a:latin typeface="Algerian" pitchFamily="82" charset="0"/>
              </a:rPr>
              <a:t>is not complicated. </a:t>
            </a:r>
            <a:endParaRPr lang="en-US" dirty="0">
              <a:latin typeface="Algerian" pitchFamily="82" charset="0"/>
            </a:endParaRPr>
          </a:p>
        </p:txBody>
      </p:sp>
      <p:sp>
        <p:nvSpPr>
          <p:cNvPr id="3" name="Content Placeholder 2"/>
          <p:cNvSpPr>
            <a:spLocks noGrp="1"/>
          </p:cNvSpPr>
          <p:nvPr>
            <p:ph idx="1"/>
          </p:nvPr>
        </p:nvSpPr>
        <p:spPr>
          <a:xfrm>
            <a:off x="457200" y="2743200"/>
            <a:ext cx="8229600" cy="3581400"/>
          </a:xfrm>
        </p:spPr>
        <p:txBody>
          <a:bodyPr>
            <a:normAutofit/>
          </a:bodyPr>
          <a:lstStyle/>
          <a:p>
            <a:r>
              <a:rPr lang="en-US" sz="3600" dirty="0" smtClean="0">
                <a:solidFill>
                  <a:srgbClr val="FF0000"/>
                </a:solidFill>
              </a:rPr>
              <a:t>A</a:t>
            </a:r>
            <a:r>
              <a:rPr lang="en-US" sz="3600" dirty="0" smtClean="0"/>
              <a:t>dmit that you are a sinner in need of God’s salvation.</a:t>
            </a:r>
          </a:p>
          <a:p>
            <a:r>
              <a:rPr lang="en-US" sz="3600" dirty="0" smtClean="0"/>
              <a:t>“</a:t>
            </a:r>
            <a:r>
              <a:rPr lang="en-US" sz="3600" dirty="0" smtClean="0">
                <a:solidFill>
                  <a:srgbClr val="FF0000"/>
                </a:solidFill>
              </a:rPr>
              <a:t>B</a:t>
            </a:r>
            <a:r>
              <a:rPr lang="en-US" sz="3600" dirty="0" smtClean="0"/>
              <a:t>elieve with your heart”, and</a:t>
            </a:r>
          </a:p>
          <a:p>
            <a:r>
              <a:rPr lang="en-US" sz="3600" dirty="0" smtClean="0"/>
              <a:t>“</a:t>
            </a:r>
            <a:r>
              <a:rPr lang="en-US" sz="3600" dirty="0" smtClean="0">
                <a:solidFill>
                  <a:srgbClr val="FF0000"/>
                </a:solidFill>
              </a:rPr>
              <a:t>C</a:t>
            </a:r>
            <a:r>
              <a:rPr lang="en-US" sz="3600" dirty="0" smtClean="0"/>
              <a:t>onfess with your mouth, ‘Jesus is Lord.’”</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05712"/>
          </a:xfrm>
        </p:spPr>
        <p:txBody>
          <a:bodyPr>
            <a:noAutofit/>
          </a:bodyPr>
          <a:lstStyle/>
          <a:p>
            <a:r>
              <a:rPr lang="en-US" sz="4800" dirty="0" smtClean="0">
                <a:latin typeface="Algerian" pitchFamily="82" charset="0"/>
              </a:rPr>
              <a:t>---Salvation </a:t>
            </a:r>
            <a:r>
              <a:rPr lang="en-US" sz="4800" dirty="0" smtClean="0">
                <a:latin typeface="Algerian" pitchFamily="82" charset="0"/>
              </a:rPr>
              <a:t>is not far away or hard to find.</a:t>
            </a:r>
            <a:endParaRPr lang="en-US" sz="4800" dirty="0">
              <a:latin typeface="Algerian" pitchFamily="82" charset="0"/>
            </a:endParaRPr>
          </a:p>
        </p:txBody>
      </p:sp>
      <p:sp>
        <p:nvSpPr>
          <p:cNvPr id="3" name="Content Placeholder 2"/>
          <p:cNvSpPr>
            <a:spLocks noGrp="1"/>
          </p:cNvSpPr>
          <p:nvPr>
            <p:ph idx="1"/>
          </p:nvPr>
        </p:nvSpPr>
        <p:spPr>
          <a:xfrm>
            <a:off x="457200" y="2438400"/>
            <a:ext cx="8229600" cy="3886200"/>
          </a:xfrm>
        </p:spPr>
        <p:txBody>
          <a:bodyPr>
            <a:normAutofit/>
          </a:bodyPr>
          <a:lstStyle/>
          <a:p>
            <a:r>
              <a:rPr lang="en-US" sz="3600" dirty="0" smtClean="0"/>
              <a:t>“The word is near you; it is in your mouth and in your heart.”  (10:8).</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410712"/>
          </a:xfrm>
        </p:spPr>
        <p:txBody>
          <a:bodyPr>
            <a:noAutofit/>
          </a:bodyPr>
          <a:lstStyle/>
          <a:p>
            <a:r>
              <a:rPr lang="en-US" sz="5400" dirty="0" smtClean="0">
                <a:latin typeface="Algerian" pitchFamily="82" charset="0"/>
              </a:rPr>
              <a:t>However,</a:t>
            </a:r>
            <a:br>
              <a:rPr lang="en-US" sz="5400" dirty="0" smtClean="0">
                <a:latin typeface="Algerian" pitchFamily="82" charset="0"/>
              </a:rPr>
            </a:br>
            <a:r>
              <a:rPr lang="en-US" sz="5400" dirty="0" smtClean="0">
                <a:latin typeface="Algerian" pitchFamily="82" charset="0"/>
              </a:rPr>
              <a:t> </a:t>
            </a:r>
            <a:r>
              <a:rPr lang="en-US" sz="5400" dirty="0" smtClean="0">
                <a:latin typeface="Algerian" pitchFamily="82" charset="0"/>
              </a:rPr>
              <a:t>---Salvation IS A CHOICE AND will </a:t>
            </a:r>
            <a:r>
              <a:rPr lang="en-US" sz="5400" dirty="0" smtClean="0">
                <a:latin typeface="Algerian" pitchFamily="82" charset="0"/>
              </a:rPr>
              <a:t>not be accepted by everyone.</a:t>
            </a:r>
            <a:endParaRPr lang="en-US" sz="5400" dirty="0">
              <a:latin typeface="Algerian" pitchFamily="82" charset="0"/>
            </a:endParaRPr>
          </a:p>
        </p:txBody>
      </p:sp>
      <p:sp>
        <p:nvSpPr>
          <p:cNvPr id="3" name="Content Placeholder 2"/>
          <p:cNvSpPr>
            <a:spLocks noGrp="1"/>
          </p:cNvSpPr>
          <p:nvPr>
            <p:ph idx="1"/>
          </p:nvPr>
        </p:nvSpPr>
        <p:spPr>
          <a:xfrm>
            <a:off x="457200" y="4419600"/>
            <a:ext cx="8229600" cy="1905000"/>
          </a:xfrm>
        </p:spPr>
        <p:txBody>
          <a:bodyPr>
            <a:normAutofit/>
          </a:bodyPr>
          <a:lstStyle/>
          <a:p>
            <a:r>
              <a:rPr lang="en-US" sz="3600" dirty="0" smtClean="0"/>
              <a:t>“But not all the Israelites accepted the good news.”  (10:16).</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886712"/>
          </a:xfrm>
        </p:spPr>
        <p:txBody>
          <a:bodyPr>
            <a:normAutofit fontScale="90000"/>
          </a:bodyPr>
          <a:lstStyle/>
          <a:p>
            <a:r>
              <a:rPr lang="en-US" sz="6700" dirty="0" smtClean="0">
                <a:latin typeface="Algerian" pitchFamily="82" charset="0"/>
              </a:rPr>
              <a:t>---Salvation </a:t>
            </a:r>
            <a:r>
              <a:rPr lang="en-US" sz="6700" dirty="0" smtClean="0">
                <a:latin typeface="Algerian" pitchFamily="82" charset="0"/>
              </a:rPr>
              <a:t>is available to all</a:t>
            </a:r>
            <a:r>
              <a:rPr lang="en-US" dirty="0" smtClean="0"/>
              <a:t>.</a:t>
            </a:r>
            <a:endParaRPr lang="en-US" dirty="0"/>
          </a:p>
        </p:txBody>
      </p:sp>
      <p:sp>
        <p:nvSpPr>
          <p:cNvPr id="3" name="Content Placeholder 2"/>
          <p:cNvSpPr>
            <a:spLocks noGrp="1"/>
          </p:cNvSpPr>
          <p:nvPr>
            <p:ph idx="1"/>
          </p:nvPr>
        </p:nvSpPr>
        <p:spPr>
          <a:xfrm>
            <a:off x="457200" y="2819400"/>
            <a:ext cx="8229600" cy="3505200"/>
          </a:xfrm>
        </p:spPr>
        <p:txBody>
          <a:bodyPr>
            <a:normAutofit/>
          </a:bodyPr>
          <a:lstStyle/>
          <a:p>
            <a:r>
              <a:rPr lang="en-US" sz="4000" dirty="0" smtClean="0"/>
              <a:t>“Everyone who calls on the name of the Lord will be saved.”  (10:13).</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15312"/>
          </a:xfrm>
        </p:spPr>
        <p:txBody>
          <a:bodyPr>
            <a:normAutofit/>
          </a:bodyPr>
          <a:lstStyle/>
          <a:p>
            <a:r>
              <a:rPr lang="en-US" dirty="0" smtClean="0">
                <a:latin typeface="Algerian" pitchFamily="82" charset="0"/>
              </a:rPr>
              <a:t>1. OUR </a:t>
            </a:r>
            <a:r>
              <a:rPr lang="en-US" dirty="0" smtClean="0">
                <a:solidFill>
                  <a:srgbClr val="FF0000"/>
                </a:solidFill>
                <a:latin typeface="Algerian" pitchFamily="82" charset="0"/>
              </a:rPr>
              <a:t>HEART</a:t>
            </a:r>
            <a:r>
              <a:rPr lang="en-US" dirty="0" smtClean="0">
                <a:latin typeface="Algerian" pitchFamily="82" charset="0"/>
              </a:rPr>
              <a:t> IS WHO WE REALLY ARE.</a:t>
            </a:r>
            <a:endParaRPr lang="en-US" dirty="0">
              <a:latin typeface="Algerian" pitchFamily="82" charset="0"/>
            </a:endParaRPr>
          </a:p>
        </p:txBody>
      </p:sp>
      <p:sp>
        <p:nvSpPr>
          <p:cNvPr id="3" name="Content Placeholder 2"/>
          <p:cNvSpPr>
            <a:spLocks noGrp="1"/>
          </p:cNvSpPr>
          <p:nvPr>
            <p:ph idx="1"/>
          </p:nvPr>
        </p:nvSpPr>
        <p:spPr>
          <a:xfrm>
            <a:off x="457200" y="2895600"/>
            <a:ext cx="8229600" cy="3429000"/>
          </a:xfrm>
        </p:spPr>
        <p:txBody>
          <a:bodyPr>
            <a:normAutofit/>
          </a:bodyPr>
          <a:lstStyle/>
          <a:p>
            <a:r>
              <a:rPr lang="en-US" sz="3600" dirty="0" smtClean="0"/>
              <a:t>God gives us a free will, to choose to follow and obey Him---or not.</a:t>
            </a:r>
          </a:p>
          <a:p>
            <a:r>
              <a:rPr lang="en-US" sz="3600" dirty="0" smtClean="0"/>
              <a:t>We are not robots to be programmed, or animals to be tamed.</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23:7</a:t>
            </a:r>
            <a:endParaRPr lang="en-US" dirty="0"/>
          </a:p>
        </p:txBody>
      </p:sp>
      <p:sp>
        <p:nvSpPr>
          <p:cNvPr id="3" name="Content Placeholder 2"/>
          <p:cNvSpPr>
            <a:spLocks noGrp="1"/>
          </p:cNvSpPr>
          <p:nvPr>
            <p:ph idx="1"/>
          </p:nvPr>
        </p:nvSpPr>
        <p:spPr/>
        <p:txBody>
          <a:bodyPr>
            <a:normAutofit/>
          </a:bodyPr>
          <a:lstStyle/>
          <a:p>
            <a:r>
              <a:rPr lang="en-US" sz="4000" dirty="0" smtClean="0"/>
              <a:t>“For as he thinks in his</a:t>
            </a:r>
            <a:r>
              <a:rPr lang="en-US" sz="4000" dirty="0" smtClean="0">
                <a:solidFill>
                  <a:srgbClr val="FF0000"/>
                </a:solidFill>
              </a:rPr>
              <a:t> heart</a:t>
            </a:r>
            <a:r>
              <a:rPr lang="en-US" sz="4000" dirty="0" smtClean="0"/>
              <a:t>, so is he.”  (KJV)</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Peter 3:4</a:t>
            </a:r>
            <a:endParaRPr lang="en-US" dirty="0"/>
          </a:p>
        </p:txBody>
      </p:sp>
      <p:sp>
        <p:nvSpPr>
          <p:cNvPr id="3" name="Content Placeholder 2"/>
          <p:cNvSpPr>
            <a:spLocks noGrp="1"/>
          </p:cNvSpPr>
          <p:nvPr>
            <p:ph idx="1"/>
          </p:nvPr>
        </p:nvSpPr>
        <p:spPr/>
        <p:txBody>
          <a:bodyPr>
            <a:normAutofit/>
          </a:bodyPr>
          <a:lstStyle/>
          <a:p>
            <a:r>
              <a:rPr lang="en-US" sz="4000" dirty="0" smtClean="0"/>
              <a:t>“The hidden person of the </a:t>
            </a:r>
            <a:r>
              <a:rPr lang="en-US" sz="4000" dirty="0" smtClean="0">
                <a:solidFill>
                  <a:srgbClr val="FF0000"/>
                </a:solidFill>
              </a:rPr>
              <a:t>heart</a:t>
            </a:r>
            <a:r>
              <a:rPr lang="en-US" sz="4000" dirty="0" smtClean="0"/>
              <a:t>…”</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91512"/>
          </a:xfrm>
        </p:spPr>
        <p:txBody>
          <a:bodyPr>
            <a:normAutofit/>
          </a:bodyPr>
          <a:lstStyle/>
          <a:p>
            <a:r>
              <a:rPr lang="en-US" dirty="0" smtClean="0">
                <a:latin typeface="Algerian" pitchFamily="82" charset="0"/>
              </a:rPr>
              <a:t>2.  THE </a:t>
            </a:r>
            <a:r>
              <a:rPr lang="en-US" dirty="0" smtClean="0">
                <a:solidFill>
                  <a:srgbClr val="FF0000"/>
                </a:solidFill>
                <a:latin typeface="Algerian" pitchFamily="82" charset="0"/>
              </a:rPr>
              <a:t>HEART</a:t>
            </a:r>
            <a:r>
              <a:rPr lang="en-US" dirty="0" smtClean="0">
                <a:latin typeface="Algerian" pitchFamily="82" charset="0"/>
              </a:rPr>
              <a:t> NEEDS GOD’S HELP</a:t>
            </a:r>
            <a:r>
              <a:rPr lang="en-US" dirty="0" smtClean="0"/>
              <a:t>.</a:t>
            </a:r>
            <a:endParaRPr lang="en-US" dirty="0"/>
          </a:p>
        </p:txBody>
      </p:sp>
      <p:sp>
        <p:nvSpPr>
          <p:cNvPr id="3" name="Content Placeholder 2"/>
          <p:cNvSpPr>
            <a:spLocks noGrp="1"/>
          </p:cNvSpPr>
          <p:nvPr>
            <p:ph idx="1"/>
          </p:nvPr>
        </p:nvSpPr>
        <p:spPr>
          <a:xfrm>
            <a:off x="457200" y="3581400"/>
            <a:ext cx="8229600" cy="2743200"/>
          </a:xfrm>
        </p:spPr>
        <p:txBody>
          <a:bodyPr/>
          <a:lstStyle/>
          <a:p>
            <a:r>
              <a:rPr lang="en-US" sz="3600" dirty="0" smtClean="0"/>
              <a:t>Even if we choose to follow Him we need His help</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Jeremiah 17:9</a:t>
            </a:r>
            <a:endParaRPr lang="en-US" dirty="0"/>
          </a:p>
        </p:txBody>
      </p:sp>
      <p:sp>
        <p:nvSpPr>
          <p:cNvPr id="3" name="Content Placeholder 2"/>
          <p:cNvSpPr>
            <a:spLocks noGrp="1"/>
          </p:cNvSpPr>
          <p:nvPr>
            <p:ph idx="1"/>
          </p:nvPr>
        </p:nvSpPr>
        <p:spPr/>
        <p:txBody>
          <a:bodyPr>
            <a:normAutofit/>
          </a:bodyPr>
          <a:lstStyle/>
          <a:p>
            <a:r>
              <a:rPr lang="en-US" sz="4000" dirty="0" smtClean="0"/>
              <a:t>“The </a:t>
            </a:r>
            <a:r>
              <a:rPr lang="en-US" sz="4000" dirty="0" smtClean="0">
                <a:solidFill>
                  <a:srgbClr val="FF0000"/>
                </a:solidFill>
              </a:rPr>
              <a:t>heart</a:t>
            </a:r>
            <a:r>
              <a:rPr lang="en-US" sz="4000" dirty="0" smtClean="0"/>
              <a:t> is deceitful above all things and beyond cure.  Who can understand it?”</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Jeremiah 24:7</a:t>
            </a:r>
            <a:endParaRPr lang="en-US" dirty="0"/>
          </a:p>
        </p:txBody>
      </p:sp>
      <p:sp>
        <p:nvSpPr>
          <p:cNvPr id="3" name="Content Placeholder 2"/>
          <p:cNvSpPr>
            <a:spLocks noGrp="1"/>
          </p:cNvSpPr>
          <p:nvPr>
            <p:ph idx="1"/>
          </p:nvPr>
        </p:nvSpPr>
        <p:spPr/>
        <p:txBody>
          <a:bodyPr>
            <a:normAutofit/>
          </a:bodyPr>
          <a:lstStyle/>
          <a:p>
            <a:r>
              <a:rPr lang="en-US" sz="4000" dirty="0" smtClean="0"/>
              <a:t>“I will give them a </a:t>
            </a:r>
            <a:r>
              <a:rPr lang="en-US" sz="4000" dirty="0" smtClean="0">
                <a:solidFill>
                  <a:srgbClr val="FF0000"/>
                </a:solidFill>
              </a:rPr>
              <a:t>heart</a:t>
            </a:r>
            <a:r>
              <a:rPr lang="en-US" sz="4000" dirty="0" smtClean="0"/>
              <a:t> to know me, that I am the LORD.  They will be my people, and I will be their God, for they will return to me with </a:t>
            </a:r>
            <a:r>
              <a:rPr lang="en-US" sz="4000" dirty="0" smtClean="0">
                <a:solidFill>
                  <a:srgbClr val="FF0000"/>
                </a:solidFill>
              </a:rPr>
              <a:t>all their heart</a:t>
            </a:r>
            <a:r>
              <a:rPr lang="en-US" sz="4000" dirty="0" smtClean="0"/>
              <a:t>.”</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Jeremiah 29:13-14</a:t>
            </a:r>
            <a:endParaRPr lang="en-US" dirty="0"/>
          </a:p>
        </p:txBody>
      </p:sp>
      <p:sp>
        <p:nvSpPr>
          <p:cNvPr id="3" name="Content Placeholder 2"/>
          <p:cNvSpPr>
            <a:spLocks noGrp="1"/>
          </p:cNvSpPr>
          <p:nvPr>
            <p:ph idx="1"/>
          </p:nvPr>
        </p:nvSpPr>
        <p:spPr/>
        <p:txBody>
          <a:bodyPr>
            <a:normAutofit/>
          </a:bodyPr>
          <a:lstStyle/>
          <a:p>
            <a:r>
              <a:rPr lang="en-US" sz="4000" dirty="0" smtClean="0"/>
              <a:t>“You will seek me and find me when you seek me with </a:t>
            </a:r>
            <a:r>
              <a:rPr lang="en-US" sz="4000" dirty="0" smtClean="0">
                <a:solidFill>
                  <a:srgbClr val="FF0000"/>
                </a:solidFill>
              </a:rPr>
              <a:t>all your heart</a:t>
            </a:r>
            <a:r>
              <a:rPr lang="en-US" sz="4000" dirty="0" smtClean="0"/>
              <a:t>. I will be found by you.”</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2833</TotalTime>
  <Words>993</Words>
  <Application>Microsoft Office PowerPoint</Application>
  <PresentationFormat>On-screen Show (4:3)</PresentationFormat>
  <Paragraphs>70</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WITH THE HEART,  ONE BELIEVES</vt:lpstr>
      <vt:lpstr>Slide 2</vt:lpstr>
      <vt:lpstr>1. OUR HEART IS WHO WE REALLY ARE.</vt:lpstr>
      <vt:lpstr>PROVERBS 23:7</vt:lpstr>
      <vt:lpstr>1 Peter 3:4</vt:lpstr>
      <vt:lpstr>2.  THE HEART NEEDS GOD’S HELP.</vt:lpstr>
      <vt:lpstr>Jeremiah 17:9</vt:lpstr>
      <vt:lpstr>Jeremiah 24:7</vt:lpstr>
      <vt:lpstr>Jeremiah 29:13-14</vt:lpstr>
      <vt:lpstr>Jer. 31:31-34</vt:lpstr>
      <vt:lpstr>Jer. 32:38-41</vt:lpstr>
      <vt:lpstr>3.  WE NEED A NEW HEART.</vt:lpstr>
      <vt:lpstr>Ezekiel 11:19-20</vt:lpstr>
      <vt:lpstr>Ezekiel 36:26-29</vt:lpstr>
      <vt:lpstr>Ezekiel 37:1ff</vt:lpstr>
      <vt:lpstr>4.  GOD’S SPIRIT IN US GIVES US LIFE AND A NEW HEART.</vt:lpstr>
      <vt:lpstr>John 14:16-17</vt:lpstr>
      <vt:lpstr>John 7:38-39</vt:lpstr>
      <vt:lpstr>1 Cor. 12:13</vt:lpstr>
      <vt:lpstr>John 7:65</vt:lpstr>
      <vt:lpstr>Acts 16:14</vt:lpstr>
      <vt:lpstr>5.  TRUE FAITH IN OUR HEART IS WHAT GOD REQUIRES.</vt:lpstr>
      <vt:lpstr>Hebrews 10:22</vt:lpstr>
      <vt:lpstr>Hebrews 4:12</vt:lpstr>
      <vt:lpstr>Romans 10:8-13</vt:lpstr>
      <vt:lpstr>---Salvation is not complicated. </vt:lpstr>
      <vt:lpstr>---Salvation is not far away or hard to find.</vt:lpstr>
      <vt:lpstr>However,  ---Salvation IS A CHOICE AND will not be accepted by everyone.</vt:lpstr>
      <vt:lpstr>---Salvation is available to all.</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 THE HEART,  ONE BELIEVES</dc:title>
  <dc:creator>PastorSteve</dc:creator>
  <cp:lastModifiedBy>PastorSteve</cp:lastModifiedBy>
  <cp:revision>4</cp:revision>
  <dcterms:created xsi:type="dcterms:W3CDTF">2017-10-16T15:23:03Z</dcterms:created>
  <dcterms:modified xsi:type="dcterms:W3CDTF">2017-10-18T14:58:33Z</dcterms:modified>
</cp:coreProperties>
</file>