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42927F1-8A66-4220-8CF2-6B78C2D85D4D}" type="datetimeFigureOut">
              <a:rPr lang="en-US" smtClean="0"/>
              <a:pPr/>
              <a:t>11/27/2016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93AF40D-254D-40D2-AA3A-BDD8B869E64E}"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927F1-8A66-4220-8CF2-6B78C2D85D4D}"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AF40D-254D-40D2-AA3A-BDD8B869E6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93AF40D-254D-40D2-AA3A-BDD8B869E64E}"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927F1-8A66-4220-8CF2-6B78C2D85D4D}"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42927F1-8A66-4220-8CF2-6B78C2D85D4D}"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93AF40D-254D-40D2-AA3A-BDD8B869E64E}"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42927F1-8A66-4220-8CF2-6B78C2D85D4D}" type="datetimeFigureOut">
              <a:rPr lang="en-US" smtClean="0"/>
              <a:pPr/>
              <a:t>11/27/2016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93AF40D-254D-40D2-AA3A-BDD8B869E64E}"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42927F1-8A66-4220-8CF2-6B78C2D85D4D}"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AF40D-254D-40D2-AA3A-BDD8B869E64E}"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42927F1-8A66-4220-8CF2-6B78C2D85D4D}" type="datetimeFigureOut">
              <a:rPr lang="en-US" smtClean="0"/>
              <a:pPr/>
              <a:t>11/27/2016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93AF40D-254D-40D2-AA3A-BDD8B869E64E}"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2927F1-8A66-4220-8CF2-6B78C2D85D4D}" type="datetimeFigureOut">
              <a:rPr lang="en-US" smtClean="0"/>
              <a:pPr/>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93AF40D-254D-40D2-AA3A-BDD8B869E6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42927F1-8A66-4220-8CF2-6B78C2D85D4D}" type="datetimeFigureOut">
              <a:rPr lang="en-US" smtClean="0"/>
              <a:pPr/>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93AF40D-254D-40D2-AA3A-BDD8B869E6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93AF40D-254D-40D2-AA3A-BDD8B869E64E}"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42927F1-8A66-4220-8CF2-6B78C2D85D4D}" type="datetimeFigureOut">
              <a:rPr lang="en-US" smtClean="0"/>
              <a:pPr/>
              <a:t>11/27/2016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93AF40D-254D-40D2-AA3A-BDD8B869E64E}"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42927F1-8A66-4220-8CF2-6B78C2D85D4D}" type="datetimeFigureOut">
              <a:rPr lang="en-US" smtClean="0"/>
              <a:pPr/>
              <a:t>11/27/2016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42927F1-8A66-4220-8CF2-6B78C2D85D4D}" type="datetimeFigureOut">
              <a:rPr lang="en-US" smtClean="0"/>
              <a:pPr/>
              <a:t>11/27/2016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93AF40D-254D-40D2-AA3A-BDD8B869E64E}"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rgbClr val="FF0000"/>
                </a:solidFill>
              </a:rPr>
              <a:t>MATTHEW 9:35-38</a:t>
            </a:r>
            <a:endParaRPr lang="en-US" dirty="0">
              <a:solidFill>
                <a:srgbClr val="FF0000"/>
              </a:solidFill>
            </a:endParaRPr>
          </a:p>
        </p:txBody>
      </p:sp>
      <p:sp>
        <p:nvSpPr>
          <p:cNvPr id="2" name="Title 1"/>
          <p:cNvSpPr>
            <a:spLocks noGrp="1"/>
          </p:cNvSpPr>
          <p:nvPr>
            <p:ph type="ctrTitle"/>
          </p:nvPr>
        </p:nvSpPr>
        <p:spPr/>
        <p:txBody>
          <a:bodyPr/>
          <a:lstStyle/>
          <a:p>
            <a:r>
              <a:rPr lang="en-US" dirty="0" smtClean="0"/>
              <a:t>THE HARVEST IS PLENTIFUL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5:8</a:t>
            </a:r>
            <a:endParaRPr lang="en-US" dirty="0"/>
          </a:p>
        </p:txBody>
      </p:sp>
      <p:sp>
        <p:nvSpPr>
          <p:cNvPr id="3" name="Content Placeholder 2"/>
          <p:cNvSpPr>
            <a:spLocks noGrp="1"/>
          </p:cNvSpPr>
          <p:nvPr>
            <p:ph sz="quarter" idx="1"/>
          </p:nvPr>
        </p:nvSpPr>
        <p:spPr/>
        <p:txBody>
          <a:bodyPr/>
          <a:lstStyle/>
          <a:p>
            <a:r>
              <a:rPr lang="en-US" dirty="0" smtClean="0"/>
              <a:t>“But God demonstrates his own love for us in this: While we were still sinners, Christ died for us.”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6:23b</a:t>
            </a:r>
            <a:endParaRPr lang="en-US" dirty="0"/>
          </a:p>
        </p:txBody>
      </p:sp>
      <p:sp>
        <p:nvSpPr>
          <p:cNvPr id="3" name="Content Placeholder 2"/>
          <p:cNvSpPr>
            <a:spLocks noGrp="1"/>
          </p:cNvSpPr>
          <p:nvPr>
            <p:ph sz="quarter" idx="1"/>
          </p:nvPr>
        </p:nvSpPr>
        <p:spPr/>
        <p:txBody>
          <a:bodyPr/>
          <a:lstStyle/>
          <a:p>
            <a:r>
              <a:rPr lang="en-US" dirty="0" smtClean="0"/>
              <a:t>“…but the gift of God is eternal life in Christ Jesus our Lord.”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10:13</a:t>
            </a:r>
            <a:endParaRPr lang="en-US" dirty="0"/>
          </a:p>
        </p:txBody>
      </p:sp>
      <p:sp>
        <p:nvSpPr>
          <p:cNvPr id="3" name="Content Placeholder 2"/>
          <p:cNvSpPr>
            <a:spLocks noGrp="1"/>
          </p:cNvSpPr>
          <p:nvPr>
            <p:ph sz="quarter" idx="1"/>
          </p:nvPr>
        </p:nvSpPr>
        <p:spPr/>
        <p:txBody>
          <a:bodyPr/>
          <a:lstStyle/>
          <a:p>
            <a:r>
              <a:rPr lang="en-US" dirty="0" smtClean="0"/>
              <a:t>“Everyone who calls on the name of the Lord will be saved.”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10:9-10</a:t>
            </a:r>
            <a:endParaRPr lang="en-US" dirty="0"/>
          </a:p>
        </p:txBody>
      </p:sp>
      <p:sp>
        <p:nvSpPr>
          <p:cNvPr id="3" name="Content Placeholder 2"/>
          <p:cNvSpPr>
            <a:spLocks noGrp="1"/>
          </p:cNvSpPr>
          <p:nvPr>
            <p:ph sz="quarter" idx="1"/>
          </p:nvPr>
        </p:nvSpPr>
        <p:spPr/>
        <p:txBody>
          <a:bodyPr/>
          <a:lstStyle/>
          <a:p>
            <a:r>
              <a:rPr lang="en-US" dirty="0" smtClean="0"/>
              <a:t>“That if you confess with your mouth,  “Jesus is Lord,” and believe in your heart that God raised him from the dead, you will be saved.  For it is with your heart that you believe and are justified, and it is with your mouth that you confess and are saved.”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10:14-15</a:t>
            </a:r>
            <a:endParaRPr lang="en-US" dirty="0"/>
          </a:p>
        </p:txBody>
      </p:sp>
      <p:sp>
        <p:nvSpPr>
          <p:cNvPr id="3" name="Content Placeholder 2"/>
          <p:cNvSpPr>
            <a:spLocks noGrp="1"/>
          </p:cNvSpPr>
          <p:nvPr>
            <p:ph sz="quarter" idx="1"/>
          </p:nvPr>
        </p:nvSpPr>
        <p:spPr/>
        <p:txBody>
          <a:bodyPr/>
          <a:lstStyle/>
          <a:p>
            <a:r>
              <a:rPr lang="en-US" dirty="0" smtClean="0"/>
              <a:t>“How can they call on the one they have not believed in?</a:t>
            </a:r>
          </a:p>
          <a:p>
            <a:r>
              <a:rPr lang="en-US" dirty="0" smtClean="0"/>
              <a:t>How can they believe in the one of whom they have not heard?</a:t>
            </a:r>
          </a:p>
          <a:p>
            <a:r>
              <a:rPr lang="en-US" dirty="0" smtClean="0"/>
              <a:t>And how can they hear without someone preaching to them?</a:t>
            </a:r>
          </a:p>
          <a:p>
            <a:r>
              <a:rPr lang="en-US" dirty="0" smtClean="0"/>
              <a:t>And how can they preach unless they are sent?”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10:17</a:t>
            </a:r>
            <a:endParaRPr lang="en-US" dirty="0"/>
          </a:p>
        </p:txBody>
      </p:sp>
      <p:sp>
        <p:nvSpPr>
          <p:cNvPr id="3" name="Content Placeholder 2"/>
          <p:cNvSpPr>
            <a:spLocks noGrp="1"/>
          </p:cNvSpPr>
          <p:nvPr>
            <p:ph sz="quarter" idx="1"/>
          </p:nvPr>
        </p:nvSpPr>
        <p:spPr/>
        <p:txBody>
          <a:bodyPr/>
          <a:lstStyle/>
          <a:p>
            <a:r>
              <a:rPr lang="en-US" dirty="0" smtClean="0"/>
              <a:t>“Consequently, faith comes from hearing the message, and the message is heard through the word </a:t>
            </a:r>
            <a:r>
              <a:rPr lang="en-US" smtClean="0"/>
              <a:t>of Christ.”</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4 great things:</a:t>
            </a:r>
            <a:endParaRPr lang="en-US" dirty="0"/>
          </a:p>
        </p:txBody>
      </p:sp>
      <p:sp>
        <p:nvSpPr>
          <p:cNvPr id="3" name="Content Placeholder 2"/>
          <p:cNvSpPr>
            <a:spLocks noGrp="1"/>
          </p:cNvSpPr>
          <p:nvPr>
            <p:ph sz="quarter" idx="1"/>
          </p:nvPr>
        </p:nvSpPr>
        <p:spPr/>
        <p:txBody>
          <a:bodyPr/>
          <a:lstStyle/>
          <a:p>
            <a:r>
              <a:rPr lang="en-US" dirty="0" smtClean="0"/>
              <a:t>1.  God’s great </a:t>
            </a:r>
            <a:r>
              <a:rPr lang="en-US" dirty="0" smtClean="0">
                <a:solidFill>
                  <a:srgbClr val="FF0000"/>
                </a:solidFill>
              </a:rPr>
              <a:t>LOVE</a:t>
            </a:r>
            <a:r>
              <a:rPr lang="en-US" dirty="0" smtClean="0"/>
              <a:t>.</a:t>
            </a:r>
          </a:p>
          <a:p>
            <a:r>
              <a:rPr lang="en-US" dirty="0" smtClean="0"/>
              <a:t>2.  God’s great </a:t>
            </a:r>
            <a:r>
              <a:rPr lang="en-US" dirty="0" smtClean="0">
                <a:solidFill>
                  <a:srgbClr val="FF0000"/>
                </a:solidFill>
              </a:rPr>
              <a:t>PROBLEM</a:t>
            </a:r>
            <a:r>
              <a:rPr lang="en-US" dirty="0" smtClean="0"/>
              <a:t>.</a:t>
            </a:r>
          </a:p>
          <a:p>
            <a:r>
              <a:rPr lang="en-US" dirty="0" smtClean="0"/>
              <a:t>3.  God’s great </a:t>
            </a:r>
            <a:r>
              <a:rPr lang="en-US" dirty="0" smtClean="0">
                <a:solidFill>
                  <a:srgbClr val="FF0000"/>
                </a:solidFill>
              </a:rPr>
              <a:t>PLAN</a:t>
            </a:r>
            <a:r>
              <a:rPr lang="en-US" dirty="0" smtClean="0"/>
              <a:t>.</a:t>
            </a:r>
          </a:p>
          <a:p>
            <a:r>
              <a:rPr lang="en-US" dirty="0" smtClean="0"/>
              <a:t>4.  God’s great </a:t>
            </a:r>
            <a:r>
              <a:rPr lang="en-US" dirty="0" smtClean="0">
                <a:solidFill>
                  <a:srgbClr val="FF0000"/>
                </a:solidFill>
              </a:rPr>
              <a:t>PROMISE</a:t>
            </a:r>
            <a:r>
              <a:rPr lang="en-US"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GREAT </a:t>
            </a:r>
            <a:r>
              <a:rPr lang="en-US" dirty="0" smtClean="0">
                <a:solidFill>
                  <a:srgbClr val="FF0000"/>
                </a:solidFill>
              </a:rPr>
              <a:t>LOVE</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“He had compassion on them” (9:36).</a:t>
            </a:r>
          </a:p>
          <a:p>
            <a:r>
              <a:rPr lang="en-US" dirty="0" smtClean="0"/>
              <a:t>“To have pity, a feeling of distress through the ills of others.”</a:t>
            </a:r>
          </a:p>
          <a:p>
            <a:r>
              <a:rPr lang="en-US" dirty="0" smtClean="0"/>
              <a:t>“To be moved as to one’s inwards, to be moved with compassion.”  (bowels of mercies, Col. 3:12 KJV)</a:t>
            </a:r>
          </a:p>
          <a:p>
            <a:r>
              <a:rPr lang="en-US" dirty="0" smtClean="0"/>
              <a:t>“To suffer with another.”</a:t>
            </a:r>
          </a:p>
          <a:p>
            <a:r>
              <a:rPr lang="en-US" dirty="0" smtClean="0"/>
              <a:t>“To have mercy, to show kindness.”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GREAT </a:t>
            </a:r>
            <a:r>
              <a:rPr lang="en-US" dirty="0" smtClean="0">
                <a:solidFill>
                  <a:srgbClr val="FF0000"/>
                </a:solidFill>
              </a:rPr>
              <a:t>PROBLEM</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“The laborers are few”  (9:37).</a:t>
            </a:r>
          </a:p>
          <a:p>
            <a:r>
              <a:rPr lang="en-US" dirty="0" smtClean="0"/>
              <a:t>A farmer works hard all year.  When it’s time for the harvest….</a:t>
            </a:r>
          </a:p>
          <a:p>
            <a:r>
              <a:rPr lang="en-US" dirty="0" smtClean="0"/>
              <a:t>IMB now has 4100 missionaries  (3800) and staff (300).</a:t>
            </a:r>
          </a:p>
          <a:p>
            <a:r>
              <a:rPr lang="en-US" dirty="0" smtClean="0"/>
              <a:t>The largest denominational force in the world.</a:t>
            </a:r>
          </a:p>
          <a:p>
            <a:r>
              <a:rPr lang="en-US" dirty="0" smtClean="0"/>
              <a:t>This year 1,132 missionaries and staff took an early retirement  in order to cut costs.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GREAT </a:t>
            </a:r>
            <a:r>
              <a:rPr lang="en-US" dirty="0" smtClean="0">
                <a:solidFill>
                  <a:srgbClr val="FF0000"/>
                </a:solidFill>
              </a:rPr>
              <a:t>PLAN</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PRAY—”Ask the Lord of the harvest, therefore to send out workers into his harvest field.”  (9:38)</a:t>
            </a:r>
          </a:p>
          <a:p>
            <a:r>
              <a:rPr lang="en-US" dirty="0" smtClean="0"/>
              <a:t>Will you pray?</a:t>
            </a:r>
          </a:p>
          <a:p>
            <a:r>
              <a:rPr lang="en-US" dirty="0" smtClean="0"/>
              <a:t>Will you be an answer to that prayer?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GREAT </a:t>
            </a:r>
            <a:r>
              <a:rPr lang="en-US" dirty="0" smtClean="0">
                <a:solidFill>
                  <a:srgbClr val="FF0000"/>
                </a:solidFill>
              </a:rPr>
              <a:t>PROMISE</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“The harvest is plentiful.”  (9:37)</a:t>
            </a:r>
          </a:p>
          <a:p>
            <a:r>
              <a:rPr lang="en-US" dirty="0" smtClean="0"/>
              <a:t>If the field is full of wheat, ready to be harvested what will the farmer do?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GOSPEL</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“Good news.”  </a:t>
            </a:r>
          </a:p>
          <a:p>
            <a:r>
              <a:rPr lang="en-US" dirty="0" smtClean="0"/>
              <a:t>Jesus died for your sin so that you can be saved by faith in Him!!!!!!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3:23</a:t>
            </a:r>
            <a:endParaRPr lang="en-US" dirty="0"/>
          </a:p>
        </p:txBody>
      </p:sp>
      <p:sp>
        <p:nvSpPr>
          <p:cNvPr id="3" name="Content Placeholder 2"/>
          <p:cNvSpPr>
            <a:spLocks noGrp="1"/>
          </p:cNvSpPr>
          <p:nvPr>
            <p:ph sz="quarter" idx="1"/>
          </p:nvPr>
        </p:nvSpPr>
        <p:spPr/>
        <p:txBody>
          <a:bodyPr/>
          <a:lstStyle/>
          <a:p>
            <a:r>
              <a:rPr lang="en-US" dirty="0" smtClean="0"/>
              <a:t>“For all have sinned and fall short of the glory of God.”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6:23a</a:t>
            </a:r>
            <a:endParaRPr lang="en-US" dirty="0"/>
          </a:p>
        </p:txBody>
      </p:sp>
      <p:sp>
        <p:nvSpPr>
          <p:cNvPr id="3" name="Content Placeholder 2"/>
          <p:cNvSpPr>
            <a:spLocks noGrp="1"/>
          </p:cNvSpPr>
          <p:nvPr>
            <p:ph sz="quarter" idx="1"/>
          </p:nvPr>
        </p:nvSpPr>
        <p:spPr/>
        <p:txBody>
          <a:bodyPr/>
          <a:lstStyle/>
          <a:p>
            <a:r>
              <a:rPr lang="en-US" dirty="0" smtClean="0"/>
              <a:t>“For the wages of sin is death…”</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278</TotalTime>
  <Words>475</Words>
  <Application>Microsoft Office PowerPoint</Application>
  <PresentationFormat>On-screen Show (4:3)</PresentationFormat>
  <Paragraphs>48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Civic</vt:lpstr>
      <vt:lpstr>THE HARVEST IS PLENTIFUL</vt:lpstr>
      <vt:lpstr>Notice 4 great things:</vt:lpstr>
      <vt:lpstr>GOD’S GREAT LOVE</vt:lpstr>
      <vt:lpstr>GOD’S GREAT PROBLEM</vt:lpstr>
      <vt:lpstr>GOD’S GREAT PLAN</vt:lpstr>
      <vt:lpstr>GOD’S GREAT PROMISE</vt:lpstr>
      <vt:lpstr>THE GOSPEL</vt:lpstr>
      <vt:lpstr>ROMANS 3:23</vt:lpstr>
      <vt:lpstr>ROMANS 6:23a</vt:lpstr>
      <vt:lpstr>ROMANS 5:8</vt:lpstr>
      <vt:lpstr>ROMANS 6:23b</vt:lpstr>
      <vt:lpstr>ROMANS 10:13</vt:lpstr>
      <vt:lpstr>ROMANS 10:9-10</vt:lpstr>
      <vt:lpstr>Romans 10:14-15</vt:lpstr>
      <vt:lpstr>Romans 10:17</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HARVEST IS PLENTIFUL</dc:title>
  <dc:creator>Steve</dc:creator>
  <cp:lastModifiedBy>SoundBooth</cp:lastModifiedBy>
  <cp:revision>21</cp:revision>
  <dcterms:created xsi:type="dcterms:W3CDTF">2016-11-21T19:11:08Z</dcterms:created>
  <dcterms:modified xsi:type="dcterms:W3CDTF">2016-11-27T14:32:57Z</dcterms:modified>
</cp:coreProperties>
</file>