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5" r:id="rId4"/>
    <p:sldId id="258" r:id="rId5"/>
    <p:sldId id="259" r:id="rId6"/>
    <p:sldId id="260" r:id="rId7"/>
    <p:sldId id="262" r:id="rId8"/>
    <p:sldId id="263" r:id="rId9"/>
    <p:sldId id="261" r:id="rId10"/>
    <p:sldId id="266"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960"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3214766-AB28-44BE-8D1F-9F21AD4AA748}" type="datetimeFigureOut">
              <a:rPr lang="en-US" smtClean="0"/>
              <a:pPr/>
              <a:t>10/12/2016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855A5EB-9018-446B-A22E-9F5132618C6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214766-AB28-44BE-8D1F-9F21AD4AA748}"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5A5EB-9018-446B-A22E-9F5132618C6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214766-AB28-44BE-8D1F-9F21AD4AA748}"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5A5EB-9018-446B-A22E-9F5132618C6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214766-AB28-44BE-8D1F-9F21AD4AA748}"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5A5EB-9018-446B-A22E-9F5132618C6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3214766-AB28-44BE-8D1F-9F21AD4AA748}" type="datetimeFigureOut">
              <a:rPr lang="en-US" smtClean="0"/>
              <a:pPr/>
              <a:t>10/12/2016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5A5EB-9018-446B-A22E-9F5132618C6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3214766-AB28-44BE-8D1F-9F21AD4AA748}"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55A5EB-9018-446B-A22E-9F5132618C6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3214766-AB28-44BE-8D1F-9F21AD4AA748}" type="datetimeFigureOut">
              <a:rPr lang="en-US" smtClean="0"/>
              <a:pPr/>
              <a:t>10/12/2016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55A5EB-9018-446B-A22E-9F5132618C6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3214766-AB28-44BE-8D1F-9F21AD4AA748}" type="datetimeFigureOut">
              <a:rPr lang="en-US" smtClean="0"/>
              <a:pPr/>
              <a:t>10/12/2016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55A5EB-9018-446B-A22E-9F5132618C6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214766-AB28-44BE-8D1F-9F21AD4AA748}" type="datetimeFigureOut">
              <a:rPr lang="en-US" smtClean="0"/>
              <a:pPr/>
              <a:t>10/12/2016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55A5EB-9018-446B-A22E-9F5132618C6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3214766-AB28-44BE-8D1F-9F21AD4AA748}"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55A5EB-9018-446B-A22E-9F5132618C6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3214766-AB28-44BE-8D1F-9F21AD4AA748}" type="datetimeFigureOut">
              <a:rPr lang="en-US" smtClean="0"/>
              <a:pPr/>
              <a:t>10/12/2016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855A5EB-9018-446B-A22E-9F5132618C6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3214766-AB28-44BE-8D1F-9F21AD4AA748}" type="datetimeFigureOut">
              <a:rPr lang="en-US" smtClean="0"/>
              <a:pPr/>
              <a:t>10/12/2016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855A5EB-9018-446B-A22E-9F5132618C6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smtClean="0">
                <a:solidFill>
                  <a:srgbClr val="FF0000"/>
                </a:solidFill>
                <a:latin typeface="Algerian" pitchFamily="82" charset="0"/>
              </a:rPr>
              <a:t>Let the Word of Christ</a:t>
            </a:r>
            <a:br>
              <a:rPr lang="en-US" sz="5400" dirty="0" smtClean="0">
                <a:solidFill>
                  <a:srgbClr val="FF0000"/>
                </a:solidFill>
                <a:latin typeface="Algerian" pitchFamily="82" charset="0"/>
              </a:rPr>
            </a:br>
            <a:r>
              <a:rPr lang="en-US" sz="5400" dirty="0" smtClean="0">
                <a:solidFill>
                  <a:srgbClr val="FF0000"/>
                </a:solidFill>
                <a:latin typeface="Algerian" pitchFamily="82" charset="0"/>
              </a:rPr>
              <a:t>Dwell in you richly!!!!</a:t>
            </a:r>
            <a:endParaRPr lang="en-US" sz="5400" dirty="0">
              <a:solidFill>
                <a:srgbClr val="FF0000"/>
              </a:solidFill>
              <a:latin typeface="Algerian" pitchFamily="82" charset="0"/>
            </a:endParaRPr>
          </a:p>
        </p:txBody>
      </p:sp>
      <p:sp>
        <p:nvSpPr>
          <p:cNvPr id="3" name="Subtitle 2"/>
          <p:cNvSpPr>
            <a:spLocks noGrp="1"/>
          </p:cNvSpPr>
          <p:nvPr>
            <p:ph type="subTitle" idx="1"/>
          </p:nvPr>
        </p:nvSpPr>
        <p:spPr>
          <a:xfrm>
            <a:off x="1371600" y="4648200"/>
            <a:ext cx="6400800" cy="990600"/>
          </a:xfrm>
        </p:spPr>
        <p:txBody>
          <a:bodyPr/>
          <a:lstStyle/>
          <a:p>
            <a:r>
              <a:rPr lang="en-US" dirty="0" smtClean="0"/>
              <a:t>COLOSSIANS 3:16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MacArthur Study Bible note</a:t>
            </a:r>
            <a:endParaRPr lang="en-US" dirty="0"/>
          </a:p>
        </p:txBody>
      </p:sp>
      <p:sp>
        <p:nvSpPr>
          <p:cNvPr id="3" name="Content Placeholder 2"/>
          <p:cNvSpPr>
            <a:spLocks noGrp="1"/>
          </p:cNvSpPr>
          <p:nvPr>
            <p:ph idx="1"/>
          </p:nvPr>
        </p:nvSpPr>
        <p:spPr/>
        <p:txBody>
          <a:bodyPr>
            <a:normAutofit lnSpcReduction="10000"/>
          </a:bodyPr>
          <a:lstStyle/>
          <a:p>
            <a:r>
              <a:rPr lang="en-US" dirty="0" smtClean="0"/>
              <a:t>“…Scripture should permeate every aspect of the believer’s life and control every thought, word, and deed.  This concept is parallel to being filled with the Spirit in Eph. 5:18, the power and motivation for all the effects is the filling of the Holy Spirit; here it is the word richly dwelling.  Those two realities are really one.  </a:t>
            </a:r>
            <a:r>
              <a:rPr lang="en-US" dirty="0" smtClean="0">
                <a:solidFill>
                  <a:srgbClr val="FF0000"/>
                </a:solidFill>
              </a:rPr>
              <a:t>The Holy Spirit fills the life controlled by his word.  </a:t>
            </a:r>
            <a:r>
              <a:rPr lang="en-US" dirty="0" smtClean="0"/>
              <a:t>This emphasizes that the filling of the Spirit is not some ecstatic or emotional experience, but a steady controlling of the life by obedience to the truth of God’s word.”</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The 2 passages </a:t>
            </a:r>
            <a:r>
              <a:rPr lang="en-US" dirty="0" smtClean="0"/>
              <a:t>may be</a:t>
            </a:r>
            <a:r>
              <a:rPr lang="en-US" dirty="0" smtClean="0"/>
              <a:t> </a:t>
            </a:r>
            <a:r>
              <a:rPr lang="en-US" dirty="0" smtClean="0"/>
              <a:t>telling us </a:t>
            </a:r>
            <a:r>
              <a:rPr lang="en-US" dirty="0" smtClean="0"/>
              <a:t>much the </a:t>
            </a:r>
            <a:r>
              <a:rPr lang="en-US" dirty="0" smtClean="0"/>
              <a:t>same thing.</a:t>
            </a:r>
          </a:p>
          <a:p>
            <a:r>
              <a:rPr lang="en-US" dirty="0" smtClean="0"/>
              <a:t>To be filled with the Holy Spirit is </a:t>
            </a:r>
            <a:r>
              <a:rPr lang="en-US" dirty="0" smtClean="0"/>
              <a:t>similar/parallel </a:t>
            </a:r>
            <a:r>
              <a:rPr lang="en-US" dirty="0" smtClean="0"/>
              <a:t>to letting the word of Christ dwell in you richly.</a:t>
            </a:r>
          </a:p>
          <a:p>
            <a:r>
              <a:rPr lang="en-US" dirty="0" smtClean="0"/>
              <a:t>Both are commands.</a:t>
            </a:r>
          </a:p>
          <a:p>
            <a:r>
              <a:rPr lang="en-US" dirty="0" smtClean="0"/>
              <a:t>Both result in the same </a:t>
            </a:r>
            <a:r>
              <a:rPr lang="en-US" dirty="0" smtClean="0"/>
              <a:t>effects</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COLOSSIANS 3:15-17</a:t>
            </a:r>
            <a:endParaRPr lang="en-US" dirty="0"/>
          </a:p>
        </p:txBody>
      </p:sp>
      <p:sp>
        <p:nvSpPr>
          <p:cNvPr id="3" name="Content Placeholder 2"/>
          <p:cNvSpPr>
            <a:spLocks noGrp="1"/>
          </p:cNvSpPr>
          <p:nvPr>
            <p:ph idx="1"/>
          </p:nvPr>
        </p:nvSpPr>
        <p:spPr/>
        <p:txBody>
          <a:bodyPr/>
          <a:lstStyle/>
          <a:p>
            <a:r>
              <a:rPr lang="en-US" dirty="0" smtClean="0"/>
              <a:t>Ephesians is a sister epistle to Colossians.</a:t>
            </a:r>
          </a:p>
          <a:p>
            <a:r>
              <a:rPr lang="en-US" dirty="0" smtClean="0"/>
              <a:t>78 of the 95 verses in Col. are very similar to those in Eph.</a:t>
            </a:r>
          </a:p>
          <a:p>
            <a:r>
              <a:rPr lang="en-US" dirty="0" smtClean="0"/>
              <a:t>Both written at the same time.</a:t>
            </a:r>
          </a:p>
          <a:p>
            <a:r>
              <a:rPr lang="en-US" dirty="0" smtClean="0"/>
              <a:t>Both carried to the 2 churches by </a:t>
            </a:r>
            <a:r>
              <a:rPr lang="en-US" dirty="0" err="1" smtClean="0"/>
              <a:t>Onesimus</a:t>
            </a:r>
            <a:r>
              <a:rPr lang="en-US" dirty="0" smtClean="0"/>
              <a:t> a runaway slave that Paul led to faith in Christ.</a:t>
            </a:r>
            <a:endParaRPr lang="en-US" dirty="0" smtClean="0"/>
          </a:p>
          <a:p>
            <a:r>
              <a:rPr lang="en-US" dirty="0" smtClean="0"/>
              <a:t>They are only 100 miles apart.</a:t>
            </a:r>
          </a:p>
          <a:p>
            <a:r>
              <a:rPr lang="en-US" dirty="0" smtClean="0"/>
              <a:t>Like the gospels, it is good to compare the similar accounts.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 3:16</a:t>
            </a:r>
            <a:endParaRPr lang="en-US" dirty="0"/>
          </a:p>
        </p:txBody>
      </p:sp>
      <p:sp>
        <p:nvSpPr>
          <p:cNvPr id="3" name="Content Placeholder 2"/>
          <p:cNvSpPr>
            <a:spLocks noGrp="1"/>
          </p:cNvSpPr>
          <p:nvPr>
            <p:ph idx="1"/>
          </p:nvPr>
        </p:nvSpPr>
        <p:spPr/>
        <p:txBody>
          <a:bodyPr/>
          <a:lstStyle/>
          <a:p>
            <a:r>
              <a:rPr lang="en-US" dirty="0" smtClean="0"/>
              <a:t>“Let the word of Christ </a:t>
            </a:r>
            <a:r>
              <a:rPr lang="en-US" dirty="0" smtClean="0">
                <a:solidFill>
                  <a:srgbClr val="FF0000"/>
                </a:solidFill>
              </a:rPr>
              <a:t>dwell in you</a:t>
            </a:r>
            <a:r>
              <a:rPr lang="en-US" dirty="0" smtClean="0"/>
              <a:t> richly as you teach and admonish one another with all wisdom, and as you sing psalms, hymns and spiritual songs with gratitude in your hearts to God.  And whatever you do, whether in word or deed, do it all in the name of the Lord Jesus, giving thanks to God the Father through him.”</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5:18-20</a:t>
            </a:r>
            <a:endParaRPr lang="en-US" dirty="0"/>
          </a:p>
        </p:txBody>
      </p:sp>
      <p:sp>
        <p:nvSpPr>
          <p:cNvPr id="3" name="Content Placeholder 2"/>
          <p:cNvSpPr>
            <a:spLocks noGrp="1"/>
          </p:cNvSpPr>
          <p:nvPr>
            <p:ph idx="1"/>
          </p:nvPr>
        </p:nvSpPr>
        <p:spPr/>
        <p:txBody>
          <a:bodyPr/>
          <a:lstStyle/>
          <a:p>
            <a:r>
              <a:rPr lang="en-US" dirty="0" smtClean="0"/>
              <a:t>“Do not get drunk on wine, which leads to debauchery.  Instead, </a:t>
            </a:r>
            <a:r>
              <a:rPr lang="en-US" dirty="0" smtClean="0">
                <a:solidFill>
                  <a:srgbClr val="FF0000"/>
                </a:solidFill>
              </a:rPr>
              <a:t>be filled </a:t>
            </a:r>
            <a:r>
              <a:rPr lang="en-US" dirty="0" smtClean="0"/>
              <a:t>with the Spirit.  Speak to one another with psalms, hymns and spiritual songs.  Sing and make music in your heart to the Lord, always giving thanks to </a:t>
            </a:r>
            <a:r>
              <a:rPr lang="en-US" dirty="0"/>
              <a:t>G</a:t>
            </a:r>
            <a:r>
              <a:rPr lang="en-US" dirty="0" smtClean="0"/>
              <a:t>od the Father for everything, in the name of our Lord Jesus Christ.”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               </a:t>
            </a:r>
            <a:r>
              <a:rPr lang="en-US" sz="5300" dirty="0" smtClean="0"/>
              <a:t>COMPARE</a:t>
            </a:r>
            <a:br>
              <a:rPr lang="en-US" sz="5300" dirty="0" smtClean="0"/>
            </a:br>
            <a:r>
              <a:rPr lang="en-US" sz="5300" dirty="0" smtClean="0"/>
              <a:t>    COL. 2:16-17 </a:t>
            </a:r>
            <a:r>
              <a:rPr lang="en-US" sz="5300" dirty="0"/>
              <a:t>&amp;</a:t>
            </a:r>
            <a:r>
              <a:rPr lang="en-US" sz="5300" dirty="0" smtClean="0"/>
              <a:t> EPH. 5:18-20</a:t>
            </a:r>
            <a:endParaRPr lang="en-US" sz="5300" dirty="0"/>
          </a:p>
        </p:txBody>
      </p:sp>
      <p:sp>
        <p:nvSpPr>
          <p:cNvPr id="4" name="Content Placeholder 3"/>
          <p:cNvSpPr>
            <a:spLocks noGrp="1"/>
          </p:cNvSpPr>
          <p:nvPr>
            <p:ph sz="half" idx="1"/>
          </p:nvPr>
        </p:nvSpPr>
        <p:spPr/>
        <p:txBody>
          <a:bodyPr>
            <a:normAutofit/>
          </a:bodyPr>
          <a:lstStyle/>
          <a:p>
            <a:r>
              <a:rPr lang="en-US" dirty="0" smtClean="0"/>
              <a:t>Let the word of Christ </a:t>
            </a:r>
            <a:r>
              <a:rPr lang="en-US" dirty="0" smtClean="0">
                <a:solidFill>
                  <a:srgbClr val="FF0000"/>
                </a:solidFill>
              </a:rPr>
              <a:t>dwell in you </a:t>
            </a:r>
            <a:r>
              <a:rPr lang="en-US" dirty="0" smtClean="0"/>
              <a:t>richly.</a:t>
            </a:r>
          </a:p>
          <a:p>
            <a:r>
              <a:rPr lang="en-US" dirty="0" smtClean="0"/>
              <a:t>Teach and admonish one another.</a:t>
            </a:r>
          </a:p>
          <a:p>
            <a:r>
              <a:rPr lang="en-US" dirty="0" smtClean="0"/>
              <a:t>Sing psalms, hymns, &amp; spiritual songs.</a:t>
            </a:r>
          </a:p>
          <a:p>
            <a:r>
              <a:rPr lang="en-US" dirty="0" smtClean="0"/>
              <a:t>Do all in Jesus’ name.</a:t>
            </a:r>
          </a:p>
          <a:p>
            <a:r>
              <a:rPr lang="en-US" dirty="0" smtClean="0"/>
              <a:t>Giving thanks to God.</a:t>
            </a:r>
            <a:endParaRPr lang="en-US" dirty="0"/>
          </a:p>
        </p:txBody>
      </p:sp>
      <p:sp>
        <p:nvSpPr>
          <p:cNvPr id="5" name="Content Placeholder 4"/>
          <p:cNvSpPr>
            <a:spLocks noGrp="1"/>
          </p:cNvSpPr>
          <p:nvPr>
            <p:ph sz="half" idx="2"/>
          </p:nvPr>
        </p:nvSpPr>
        <p:spPr/>
        <p:txBody>
          <a:bodyPr>
            <a:normAutofit/>
          </a:bodyPr>
          <a:lstStyle/>
          <a:p>
            <a:r>
              <a:rPr lang="en-US" dirty="0" smtClean="0">
                <a:solidFill>
                  <a:srgbClr val="FF0000"/>
                </a:solidFill>
              </a:rPr>
              <a:t>Be filled </a:t>
            </a:r>
            <a:r>
              <a:rPr lang="en-US" dirty="0" smtClean="0"/>
              <a:t>with the Spirit.</a:t>
            </a:r>
          </a:p>
          <a:p>
            <a:r>
              <a:rPr lang="en-US" dirty="0" smtClean="0"/>
              <a:t>                                  </a:t>
            </a:r>
          </a:p>
          <a:p>
            <a:r>
              <a:rPr lang="en-US" dirty="0" smtClean="0"/>
              <a:t>Speak to one another,</a:t>
            </a:r>
          </a:p>
          <a:p>
            <a:r>
              <a:rPr lang="en-US" dirty="0" smtClean="0"/>
              <a:t>With psalms, hymns, &amp; spiritual songs.</a:t>
            </a:r>
          </a:p>
          <a:p>
            <a:r>
              <a:rPr lang="en-US" dirty="0" smtClean="0"/>
              <a:t>Giving thanks to God,</a:t>
            </a:r>
          </a:p>
          <a:p>
            <a:r>
              <a:rPr lang="en-US" dirty="0" smtClean="0"/>
              <a:t>For everything in Jesus’ name.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heckerboard(across)">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checkerboard(across)">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checkerboard(across)">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checkerboard(across)">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diamond(in)">
                                      <p:cBhvr>
                                        <p:cTn id="32" dur="20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Effect transition="in" filter="diamond(in)">
                                      <p:cBhvr>
                                        <p:cTn id="37" dur="2000"/>
                                        <p:tgtEl>
                                          <p:spTgt spid="5">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5">
                                            <p:txEl>
                                              <p:pRg st="2" end="2"/>
                                            </p:txEl>
                                          </p:spTgt>
                                        </p:tgtEl>
                                        <p:attrNameLst>
                                          <p:attrName>style.visibility</p:attrName>
                                        </p:attrNameLst>
                                      </p:cBhvr>
                                      <p:to>
                                        <p:strVal val="visible"/>
                                      </p:to>
                                    </p:set>
                                    <p:animEffect transition="in" filter="diamond(in)">
                                      <p:cBhvr>
                                        <p:cTn id="42" dur="2000"/>
                                        <p:tgtEl>
                                          <p:spTgt spid="5">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5">
                                            <p:txEl>
                                              <p:pRg st="3" end="3"/>
                                            </p:txEl>
                                          </p:spTgt>
                                        </p:tgtEl>
                                        <p:attrNameLst>
                                          <p:attrName>style.visibility</p:attrName>
                                        </p:attrNameLst>
                                      </p:cBhvr>
                                      <p:to>
                                        <p:strVal val="visible"/>
                                      </p:to>
                                    </p:set>
                                    <p:animEffect transition="in" filter="diamond(in)">
                                      <p:cBhvr>
                                        <p:cTn id="47" dur="2000"/>
                                        <p:tgtEl>
                                          <p:spTgt spid="5">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5">
                                            <p:txEl>
                                              <p:pRg st="4" end="4"/>
                                            </p:txEl>
                                          </p:spTgt>
                                        </p:tgtEl>
                                        <p:attrNameLst>
                                          <p:attrName>style.visibility</p:attrName>
                                        </p:attrNameLst>
                                      </p:cBhvr>
                                      <p:to>
                                        <p:strVal val="visible"/>
                                      </p:to>
                                    </p:set>
                                    <p:animEffect transition="in" filter="diamond(in)">
                                      <p:cBhvr>
                                        <p:cTn id="52" dur="2000"/>
                                        <p:tgtEl>
                                          <p:spTgt spid="5">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grpId="0" nodeType="clickEffect">
                                  <p:stCondLst>
                                    <p:cond delay="0"/>
                                  </p:stCondLst>
                                  <p:childTnLst>
                                    <p:set>
                                      <p:cBhvr>
                                        <p:cTn id="56" dur="1" fill="hold">
                                          <p:stCondLst>
                                            <p:cond delay="0"/>
                                          </p:stCondLst>
                                        </p:cTn>
                                        <p:tgtEl>
                                          <p:spTgt spid="5">
                                            <p:txEl>
                                              <p:pRg st="5" end="5"/>
                                            </p:txEl>
                                          </p:spTgt>
                                        </p:tgtEl>
                                        <p:attrNameLst>
                                          <p:attrName>style.visibility</p:attrName>
                                        </p:attrNameLst>
                                      </p:cBhvr>
                                      <p:to>
                                        <p:strVal val="visible"/>
                                      </p:to>
                                    </p:set>
                                    <p:animEffect transition="in" filter="diamond(in)">
                                      <p:cBhvr>
                                        <p:cTn id="57"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“TO DWELL”</a:t>
            </a:r>
            <a:endParaRPr lang="en-US" dirty="0"/>
          </a:p>
        </p:txBody>
      </p:sp>
      <p:sp>
        <p:nvSpPr>
          <p:cNvPr id="6" name="Content Placeholder 5"/>
          <p:cNvSpPr>
            <a:spLocks noGrp="1"/>
          </p:cNvSpPr>
          <p:nvPr>
            <p:ph idx="1"/>
          </p:nvPr>
        </p:nvSpPr>
        <p:spPr/>
        <p:txBody>
          <a:bodyPr/>
          <a:lstStyle/>
          <a:p>
            <a:r>
              <a:rPr lang="en-US" dirty="0" smtClean="0"/>
              <a:t>GREEK WORDS--</a:t>
            </a:r>
          </a:p>
          <a:p>
            <a:r>
              <a:rPr lang="en-US" dirty="0" smtClean="0"/>
              <a:t>OIKOS=HOUSE (noun)</a:t>
            </a:r>
          </a:p>
          <a:p>
            <a:r>
              <a:rPr lang="en-US" dirty="0" smtClean="0"/>
              <a:t>OIKEO=TO INHABIT(A HOUSE) (verb)</a:t>
            </a:r>
          </a:p>
          <a:p>
            <a:r>
              <a:rPr lang="en-US" dirty="0" smtClean="0"/>
              <a:t>ENOIKEO=IN, TO DWELL/TO LIVE IN A HOUSE (verb)</a:t>
            </a:r>
          </a:p>
          <a:p>
            <a:r>
              <a:rPr lang="en-US" dirty="0" smtClean="0"/>
              <a:t>KATOIKEO=DOWN, TO DWELL/TO SETTLE DOWN (verb)</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Cor. 6:16</a:t>
            </a:r>
            <a:endParaRPr lang="en-US" dirty="0"/>
          </a:p>
        </p:txBody>
      </p:sp>
      <p:sp>
        <p:nvSpPr>
          <p:cNvPr id="3" name="Content Placeholder 2"/>
          <p:cNvSpPr>
            <a:spLocks noGrp="1"/>
          </p:cNvSpPr>
          <p:nvPr>
            <p:ph idx="1"/>
          </p:nvPr>
        </p:nvSpPr>
        <p:spPr/>
        <p:txBody>
          <a:bodyPr/>
          <a:lstStyle/>
          <a:p>
            <a:r>
              <a:rPr lang="en-US" dirty="0" smtClean="0"/>
              <a:t>“For we are the temple of the living God.  As God has said: “</a:t>
            </a:r>
            <a:r>
              <a:rPr lang="en-US" dirty="0" smtClean="0">
                <a:solidFill>
                  <a:srgbClr val="FF0000"/>
                </a:solidFill>
              </a:rPr>
              <a:t>I will live with</a:t>
            </a:r>
            <a:r>
              <a:rPr lang="en-US" dirty="0" smtClean="0"/>
              <a:t>(dwell--ENOIKEO) them and walk among them, and I will be their God, and they will be my people.”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Tim. 1:14</a:t>
            </a:r>
            <a:endParaRPr lang="en-US" dirty="0"/>
          </a:p>
        </p:txBody>
      </p:sp>
      <p:sp>
        <p:nvSpPr>
          <p:cNvPr id="3" name="Content Placeholder 2"/>
          <p:cNvSpPr>
            <a:spLocks noGrp="1"/>
          </p:cNvSpPr>
          <p:nvPr>
            <p:ph idx="1"/>
          </p:nvPr>
        </p:nvSpPr>
        <p:spPr/>
        <p:txBody>
          <a:bodyPr/>
          <a:lstStyle/>
          <a:p>
            <a:r>
              <a:rPr lang="en-US" dirty="0" smtClean="0"/>
              <a:t>“Guard the good deposit that was entrusted to you—guard it with the help of </a:t>
            </a:r>
            <a:r>
              <a:rPr lang="en-US" dirty="0" smtClean="0">
                <a:solidFill>
                  <a:srgbClr val="FF0000"/>
                </a:solidFill>
              </a:rPr>
              <a:t>the Holy Spirit who lives in </a:t>
            </a:r>
            <a:r>
              <a:rPr lang="en-US" dirty="0" smtClean="0"/>
              <a:t>(dwells-ENOIKEO) us.”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3:16-17</a:t>
            </a:r>
            <a:endParaRPr lang="en-US" dirty="0"/>
          </a:p>
        </p:txBody>
      </p:sp>
      <p:sp>
        <p:nvSpPr>
          <p:cNvPr id="3" name="Content Placeholder 2"/>
          <p:cNvSpPr>
            <a:spLocks noGrp="1"/>
          </p:cNvSpPr>
          <p:nvPr>
            <p:ph idx="1"/>
          </p:nvPr>
        </p:nvSpPr>
        <p:spPr/>
        <p:txBody>
          <a:bodyPr/>
          <a:lstStyle/>
          <a:p>
            <a:r>
              <a:rPr lang="en-US" dirty="0" smtClean="0"/>
              <a:t>“I pray that out of his glorious riches he may strengthen you with power </a:t>
            </a:r>
            <a:r>
              <a:rPr lang="en-US" dirty="0" smtClean="0">
                <a:solidFill>
                  <a:srgbClr val="FF0000"/>
                </a:solidFill>
              </a:rPr>
              <a:t>through his Spirit </a:t>
            </a:r>
            <a:r>
              <a:rPr lang="en-US" dirty="0" smtClean="0"/>
              <a:t>in your inner being, so that </a:t>
            </a:r>
            <a:r>
              <a:rPr lang="en-US" dirty="0" smtClean="0">
                <a:solidFill>
                  <a:srgbClr val="FF0000"/>
                </a:solidFill>
              </a:rPr>
              <a:t>Christ may dwell in</a:t>
            </a:r>
            <a:r>
              <a:rPr lang="en-US" dirty="0" smtClean="0"/>
              <a:t>(KATOIKEO-settle down in) your hearts through faith.”</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3203</TotalTime>
  <Words>601</Words>
  <Application>Microsoft Office PowerPoint</Application>
  <PresentationFormat>On-screen Show (4:3)</PresentationFormat>
  <Paragraphs>44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Let the Word of Christ Dwell in you richly!!!!</vt:lpstr>
      <vt:lpstr>COLOSSIANS 3:15-17</vt:lpstr>
      <vt:lpstr>COL. 3:16</vt:lpstr>
      <vt:lpstr>EPHESIANS 5:18-20</vt:lpstr>
      <vt:lpstr>               COMPARE     COL. 2:16-17 &amp; EPH. 5:18-20</vt:lpstr>
      <vt:lpstr>“TO DWELL”</vt:lpstr>
      <vt:lpstr>2 Cor. 6:16</vt:lpstr>
      <vt:lpstr>2 Tim. 1:14</vt:lpstr>
      <vt:lpstr>EPHESIANS 3:16-17</vt:lpstr>
      <vt:lpstr>MacArthur Study Bible note</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 the Word of Christ Dwell in you richly!!!!</dc:title>
  <dc:creator>Steve</dc:creator>
  <cp:lastModifiedBy>Steve</cp:lastModifiedBy>
  <cp:revision>321</cp:revision>
  <dcterms:created xsi:type="dcterms:W3CDTF">2016-10-11T16:45:15Z</dcterms:created>
  <dcterms:modified xsi:type="dcterms:W3CDTF">2016-10-14T18:07:52Z</dcterms:modified>
</cp:coreProperties>
</file>