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6" r:id="rId9"/>
    <p:sldId id="265" r:id="rId10"/>
    <p:sldId id="264" r:id="rId11"/>
    <p:sldId id="263" r:id="rId12"/>
    <p:sldId id="267" r:id="rId13"/>
    <p:sldId id="268" r:id="rId14"/>
    <p:sldId id="269" r:id="rId15"/>
    <p:sldId id="270" r:id="rId16"/>
    <p:sldId id="271" r:id="rId17"/>
    <p:sldId id="272" r:id="rId18"/>
    <p:sldId id="273" r:id="rId19"/>
    <p:sldId id="274" r:id="rId20"/>
    <p:sldId id="275" r:id="rId21"/>
    <p:sldId id="277" r:id="rId22"/>
    <p:sldId id="278" r:id="rId23"/>
    <p:sldId id="276"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6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B7F5388-20FB-4165-9879-9F906701D65E}" type="datetimeFigureOut">
              <a:rPr lang="en-US" smtClean="0"/>
              <a:pPr/>
              <a:t>8/4/2016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38727E-0871-4D58-8096-57592A2062E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F5388-20FB-4165-9879-9F906701D65E}"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8727E-0871-4D58-8096-57592A2062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038727E-0871-4D58-8096-57592A2062E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7F5388-20FB-4165-9879-9F906701D65E}"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B7F5388-20FB-4165-9879-9F906701D65E}" type="datetimeFigureOut">
              <a:rPr lang="en-US" smtClean="0"/>
              <a:pPr/>
              <a:t>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038727E-0871-4D58-8096-57592A2062E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B7F5388-20FB-4165-9879-9F906701D65E}" type="datetimeFigureOut">
              <a:rPr lang="en-US" smtClean="0"/>
              <a:pPr/>
              <a:t>8/4/2016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38727E-0871-4D58-8096-57592A2062E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B7F5388-20FB-4165-9879-9F906701D65E}" type="datetimeFigureOut">
              <a:rPr lang="en-US" smtClean="0"/>
              <a:pPr/>
              <a:t>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8727E-0871-4D58-8096-57592A2062E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B7F5388-20FB-4165-9879-9F906701D65E}" type="datetimeFigureOut">
              <a:rPr lang="en-US" smtClean="0"/>
              <a:pPr/>
              <a:t>8/4/2016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038727E-0871-4D58-8096-57592A2062E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7F5388-20FB-4165-9879-9F906701D65E}" type="datetimeFigureOut">
              <a:rPr lang="en-US" smtClean="0"/>
              <a:pPr/>
              <a:t>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038727E-0871-4D58-8096-57592A2062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B7F5388-20FB-4165-9879-9F906701D65E}" type="datetimeFigureOut">
              <a:rPr lang="en-US" smtClean="0"/>
              <a:pPr/>
              <a:t>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038727E-0871-4D58-8096-57592A2062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38727E-0871-4D58-8096-57592A2062E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B7F5388-20FB-4165-9879-9F906701D65E}" type="datetimeFigureOut">
              <a:rPr lang="en-US" smtClean="0"/>
              <a:pPr/>
              <a:t>8/4/2016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038727E-0871-4D58-8096-57592A2062E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B7F5388-20FB-4165-9879-9F906701D65E}" type="datetimeFigureOut">
              <a:rPr lang="en-US" smtClean="0"/>
              <a:pPr/>
              <a:t>8/4/2016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B7F5388-20FB-4165-9879-9F906701D65E}" type="datetimeFigureOut">
              <a:rPr lang="en-US" smtClean="0"/>
              <a:pPr/>
              <a:t>8/4/2016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38727E-0871-4D58-8096-57592A2062E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rgbClr val="FF0000"/>
                </a:solidFill>
              </a:rPr>
              <a:t>PSALM 46</a:t>
            </a:r>
            <a:endParaRPr lang="en-US" dirty="0">
              <a:solidFill>
                <a:srgbClr val="FF0000"/>
              </a:solidFill>
            </a:endParaRPr>
          </a:p>
        </p:txBody>
      </p:sp>
      <p:sp>
        <p:nvSpPr>
          <p:cNvPr id="2" name="Title 1"/>
          <p:cNvSpPr>
            <a:spLocks noGrp="1"/>
          </p:cNvSpPr>
          <p:nvPr>
            <p:ph type="ctrTitle"/>
          </p:nvPr>
        </p:nvSpPr>
        <p:spPr/>
        <p:txBody>
          <a:bodyPr/>
          <a:lstStyle/>
          <a:p>
            <a:r>
              <a:rPr lang="en-US" dirty="0" smtClean="0"/>
              <a:t>A RIVER GLORIOUS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river…”</a:t>
            </a:r>
            <a:endParaRPr lang="en-US" dirty="0"/>
          </a:p>
        </p:txBody>
      </p:sp>
      <p:sp>
        <p:nvSpPr>
          <p:cNvPr id="3" name="Content Placeholder 2"/>
          <p:cNvSpPr>
            <a:spLocks noGrp="1"/>
          </p:cNvSpPr>
          <p:nvPr>
            <p:ph sz="quarter" idx="1"/>
          </p:nvPr>
        </p:nvSpPr>
        <p:spPr/>
        <p:txBody>
          <a:bodyPr/>
          <a:lstStyle/>
          <a:p>
            <a:r>
              <a:rPr lang="en-US" dirty="0" smtClean="0"/>
              <a:t>“The water was ankle deep…” (47:3)</a:t>
            </a:r>
          </a:p>
          <a:p>
            <a:r>
              <a:rPr lang="en-US" dirty="0" smtClean="0"/>
              <a:t>“The water was knee-deep…” (47:4)</a:t>
            </a:r>
          </a:p>
          <a:p>
            <a:r>
              <a:rPr lang="en-US" dirty="0" smtClean="0"/>
              <a:t>“…the water was up to the waist.” (47:4b)</a:t>
            </a:r>
          </a:p>
          <a:p>
            <a:r>
              <a:rPr lang="en-US" dirty="0" smtClean="0"/>
              <a:t>“Now it was a river that I could not cross…” (47:5)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river…”</a:t>
            </a:r>
            <a:endParaRPr lang="en-US" dirty="0"/>
          </a:p>
        </p:txBody>
      </p:sp>
      <p:sp>
        <p:nvSpPr>
          <p:cNvPr id="3" name="Content Placeholder 2"/>
          <p:cNvSpPr>
            <a:spLocks noGrp="1"/>
          </p:cNvSpPr>
          <p:nvPr>
            <p:ph sz="quarter" idx="1"/>
          </p:nvPr>
        </p:nvSpPr>
        <p:spPr/>
        <p:txBody>
          <a:bodyPr/>
          <a:lstStyle/>
          <a:p>
            <a:r>
              <a:rPr lang="en-US" dirty="0" smtClean="0"/>
              <a:t>“This water flows … down to the </a:t>
            </a:r>
            <a:r>
              <a:rPr lang="en-US" dirty="0" err="1" smtClean="0"/>
              <a:t>Arabah</a:t>
            </a:r>
            <a:r>
              <a:rPr lang="en-US" dirty="0" smtClean="0"/>
              <a:t>”          (Jordan River valley) (47:8)</a:t>
            </a:r>
          </a:p>
          <a:p>
            <a:r>
              <a:rPr lang="en-US" dirty="0" smtClean="0"/>
              <a:t>“When it empties into the Sea, (Dead Sea) the water there becomes fresh…” (47:8b)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river…”</a:t>
            </a:r>
            <a:endParaRPr lang="en-US" dirty="0"/>
          </a:p>
        </p:txBody>
      </p:sp>
      <p:sp>
        <p:nvSpPr>
          <p:cNvPr id="3" name="Content Placeholder 2"/>
          <p:cNvSpPr>
            <a:spLocks noGrp="1"/>
          </p:cNvSpPr>
          <p:nvPr>
            <p:ph sz="quarter" idx="1"/>
          </p:nvPr>
        </p:nvSpPr>
        <p:spPr/>
        <p:txBody>
          <a:bodyPr/>
          <a:lstStyle/>
          <a:p>
            <a:r>
              <a:rPr lang="en-US" dirty="0" smtClean="0"/>
              <a:t>“Fruit trees of all kinds will grow on both banks of the river. Their leaves will not wither, nor will their fruit fail.”  (47:12)</a:t>
            </a:r>
          </a:p>
          <a:p>
            <a:r>
              <a:rPr lang="en-US" dirty="0" smtClean="0"/>
              <a:t>“Their fruit will serve for food and their leaves for healing.”  (47:12b)</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river…”</a:t>
            </a:r>
            <a:endParaRPr lang="en-US" dirty="0"/>
          </a:p>
        </p:txBody>
      </p:sp>
      <p:sp>
        <p:nvSpPr>
          <p:cNvPr id="3" name="Content Placeholder 2"/>
          <p:cNvSpPr>
            <a:spLocks noGrp="1"/>
          </p:cNvSpPr>
          <p:nvPr>
            <p:ph sz="quarter" idx="1"/>
          </p:nvPr>
        </p:nvSpPr>
        <p:spPr/>
        <p:txBody>
          <a:bodyPr/>
          <a:lstStyle/>
          <a:p>
            <a:r>
              <a:rPr lang="en-US" dirty="0" smtClean="0"/>
              <a:t>“On </a:t>
            </a:r>
            <a:r>
              <a:rPr lang="en-US" dirty="0" smtClean="0">
                <a:solidFill>
                  <a:srgbClr val="FF0000"/>
                </a:solidFill>
              </a:rPr>
              <a:t>that day </a:t>
            </a:r>
            <a:r>
              <a:rPr lang="en-US" dirty="0" smtClean="0"/>
              <a:t>a fountain will be opened to the house of David and the inhabitants of Jerusalem, to cleanse them…”           (Zechariah 13:1)</a:t>
            </a:r>
          </a:p>
          <a:p>
            <a:r>
              <a:rPr lang="en-US" dirty="0" smtClean="0"/>
              <a:t>“…to cleanse them </a:t>
            </a:r>
            <a:r>
              <a:rPr lang="en-US" dirty="0" smtClean="0">
                <a:solidFill>
                  <a:srgbClr val="FF0000"/>
                </a:solidFill>
              </a:rPr>
              <a:t>from sin and impurity</a:t>
            </a: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fountain filled with…”</a:t>
            </a:r>
            <a:endParaRPr lang="en-US" dirty="0"/>
          </a:p>
        </p:txBody>
      </p:sp>
      <p:sp>
        <p:nvSpPr>
          <p:cNvPr id="3" name="Content Placeholder 2"/>
          <p:cNvSpPr>
            <a:spLocks noGrp="1"/>
          </p:cNvSpPr>
          <p:nvPr>
            <p:ph sz="quarter" idx="1"/>
          </p:nvPr>
        </p:nvSpPr>
        <p:spPr/>
        <p:txBody>
          <a:bodyPr/>
          <a:lstStyle/>
          <a:p>
            <a:r>
              <a:rPr lang="en-US" dirty="0" smtClean="0"/>
              <a:t>This is a vivid illustration of the cleansing blood of  Christ!!!!!</a:t>
            </a:r>
          </a:p>
          <a:p>
            <a:r>
              <a:rPr lang="en-US" dirty="0" smtClean="0"/>
              <a:t>He is our only hope for cleansing from sin.</a:t>
            </a:r>
          </a:p>
          <a:p>
            <a:r>
              <a:rPr lang="en-US" dirty="0" smtClean="0"/>
              <a:t>“…no man comes to the Father except through Me.”  (John 14:6)</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BLOOD OF CHRIST</a:t>
            </a:r>
            <a:endParaRPr lang="en-US" dirty="0"/>
          </a:p>
        </p:txBody>
      </p:sp>
      <p:sp>
        <p:nvSpPr>
          <p:cNvPr id="3" name="Content Placeholder 2"/>
          <p:cNvSpPr>
            <a:spLocks noGrp="1"/>
          </p:cNvSpPr>
          <p:nvPr>
            <p:ph sz="quarter" idx="1"/>
          </p:nvPr>
        </p:nvSpPr>
        <p:spPr/>
        <p:txBody>
          <a:bodyPr/>
          <a:lstStyle/>
          <a:p>
            <a:r>
              <a:rPr lang="en-US" dirty="0" smtClean="0"/>
              <a:t>“God presented him as a sacrifice of atonement, through faith in </a:t>
            </a:r>
            <a:r>
              <a:rPr lang="en-US" dirty="0" smtClean="0">
                <a:solidFill>
                  <a:srgbClr val="FF0000"/>
                </a:solidFill>
              </a:rPr>
              <a:t>his blood</a:t>
            </a:r>
            <a:r>
              <a:rPr lang="en-US" dirty="0" smtClean="0"/>
              <a:t>.”  Romans 3:25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BLOOD OF CHRIST</a:t>
            </a:r>
            <a:endParaRPr lang="en-US" dirty="0"/>
          </a:p>
        </p:txBody>
      </p:sp>
      <p:sp>
        <p:nvSpPr>
          <p:cNvPr id="3" name="Content Placeholder 2"/>
          <p:cNvSpPr>
            <a:spLocks noGrp="1"/>
          </p:cNvSpPr>
          <p:nvPr>
            <p:ph sz="quarter" idx="1"/>
          </p:nvPr>
        </p:nvSpPr>
        <p:spPr/>
        <p:txBody>
          <a:bodyPr/>
          <a:lstStyle/>
          <a:p>
            <a:r>
              <a:rPr lang="en-US" dirty="0" smtClean="0"/>
              <a:t>“Since now we have been justified by </a:t>
            </a:r>
            <a:r>
              <a:rPr lang="en-US" dirty="0" smtClean="0">
                <a:solidFill>
                  <a:srgbClr val="FF0000"/>
                </a:solidFill>
              </a:rPr>
              <a:t>his</a:t>
            </a:r>
            <a:r>
              <a:rPr lang="en-US" dirty="0" smtClean="0"/>
              <a:t> </a:t>
            </a:r>
            <a:r>
              <a:rPr lang="en-US" dirty="0" smtClean="0">
                <a:solidFill>
                  <a:srgbClr val="FF0000"/>
                </a:solidFill>
              </a:rPr>
              <a:t>blood</a:t>
            </a:r>
            <a:r>
              <a:rPr lang="en-US" dirty="0" smtClean="0"/>
              <a:t>,  how much more shall we be saved from God’s wrath through him!”  Romans 5:9</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BLOOD OF CHRIST</a:t>
            </a:r>
            <a:endParaRPr lang="en-US" dirty="0"/>
          </a:p>
        </p:txBody>
      </p:sp>
      <p:sp>
        <p:nvSpPr>
          <p:cNvPr id="3" name="Content Placeholder 2"/>
          <p:cNvSpPr>
            <a:spLocks noGrp="1"/>
          </p:cNvSpPr>
          <p:nvPr>
            <p:ph sz="quarter" idx="1"/>
          </p:nvPr>
        </p:nvSpPr>
        <p:spPr/>
        <p:txBody>
          <a:bodyPr/>
          <a:lstStyle/>
          <a:p>
            <a:r>
              <a:rPr lang="en-US" dirty="0" smtClean="0"/>
              <a:t>“In him we have redemption </a:t>
            </a:r>
            <a:r>
              <a:rPr lang="en-US" dirty="0" smtClean="0">
                <a:solidFill>
                  <a:srgbClr val="FF0000"/>
                </a:solidFill>
              </a:rPr>
              <a:t>through his blood</a:t>
            </a:r>
            <a:r>
              <a:rPr lang="en-US" dirty="0" smtClean="0"/>
              <a:t>, the forgiveness of sins.”  Ephesians 1:7</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BLOOD OF CHRIST</a:t>
            </a:r>
            <a:endParaRPr lang="en-US" dirty="0"/>
          </a:p>
        </p:txBody>
      </p:sp>
      <p:sp>
        <p:nvSpPr>
          <p:cNvPr id="3" name="Content Placeholder 2"/>
          <p:cNvSpPr>
            <a:spLocks noGrp="1"/>
          </p:cNvSpPr>
          <p:nvPr>
            <p:ph sz="quarter" idx="1"/>
          </p:nvPr>
        </p:nvSpPr>
        <p:spPr/>
        <p:txBody>
          <a:bodyPr/>
          <a:lstStyle/>
          <a:p>
            <a:r>
              <a:rPr lang="en-US" dirty="0" smtClean="0"/>
              <a:t>“In whom we have redemption </a:t>
            </a:r>
            <a:r>
              <a:rPr lang="en-US" dirty="0" smtClean="0">
                <a:solidFill>
                  <a:srgbClr val="FF0000"/>
                </a:solidFill>
              </a:rPr>
              <a:t>through his blood</a:t>
            </a:r>
            <a:r>
              <a:rPr lang="en-US" dirty="0" smtClean="0"/>
              <a:t>, even the forgiveness of sins.”   Colossians 1:14 (KJV)</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BLOOD OF CHRIST</a:t>
            </a:r>
            <a:endParaRPr lang="en-US" dirty="0"/>
          </a:p>
        </p:txBody>
      </p:sp>
      <p:sp>
        <p:nvSpPr>
          <p:cNvPr id="3" name="Content Placeholder 2"/>
          <p:cNvSpPr>
            <a:spLocks noGrp="1"/>
          </p:cNvSpPr>
          <p:nvPr>
            <p:ph sz="quarter" idx="1"/>
          </p:nvPr>
        </p:nvSpPr>
        <p:spPr/>
        <p:txBody>
          <a:bodyPr/>
          <a:lstStyle/>
          <a:p>
            <a:r>
              <a:rPr lang="en-US" dirty="0" smtClean="0"/>
              <a:t>“Without the </a:t>
            </a:r>
            <a:r>
              <a:rPr lang="en-US" dirty="0" smtClean="0">
                <a:solidFill>
                  <a:srgbClr val="FF0000"/>
                </a:solidFill>
              </a:rPr>
              <a:t>shedding of blood </a:t>
            </a:r>
            <a:r>
              <a:rPr lang="en-US" dirty="0" smtClean="0"/>
              <a:t>there is no forgiveness.”   Hebrews 9:22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46</a:t>
            </a:r>
            <a:endParaRPr lang="en-US" dirty="0"/>
          </a:p>
        </p:txBody>
      </p:sp>
      <p:sp>
        <p:nvSpPr>
          <p:cNvPr id="3" name="Content Placeholder 2"/>
          <p:cNvSpPr>
            <a:spLocks noGrp="1"/>
          </p:cNvSpPr>
          <p:nvPr>
            <p:ph sz="quarter" idx="1"/>
          </p:nvPr>
        </p:nvSpPr>
        <p:spPr/>
        <p:txBody>
          <a:bodyPr/>
          <a:lstStyle/>
          <a:p>
            <a:r>
              <a:rPr lang="en-US" dirty="0" smtClean="0"/>
              <a:t>This is a 3 stanza psalm of praise. Divided by the word SELAH.</a:t>
            </a:r>
          </a:p>
          <a:p>
            <a:r>
              <a:rPr lang="en-US" dirty="0" smtClean="0"/>
              <a:t>There are 3 Directives to </a:t>
            </a:r>
            <a:r>
              <a:rPr lang="en-US" smtClean="0"/>
              <a:t>truly                                </a:t>
            </a:r>
            <a:r>
              <a:rPr lang="en-US" dirty="0" smtClean="0">
                <a:solidFill>
                  <a:srgbClr val="FF0000"/>
                </a:solidFill>
              </a:rPr>
              <a:t>Praise the LORD</a:t>
            </a:r>
            <a:r>
              <a:rPr lang="en-US" dirty="0" smtClean="0"/>
              <a:t>.</a:t>
            </a:r>
          </a:p>
          <a:p>
            <a:r>
              <a:rPr lang="en-US" dirty="0" smtClean="0"/>
              <a:t>Be Strong</a:t>
            </a:r>
          </a:p>
          <a:p>
            <a:r>
              <a:rPr lang="en-US" dirty="0" smtClean="0"/>
              <a:t>Be Glad</a:t>
            </a:r>
          </a:p>
          <a:p>
            <a:r>
              <a:rPr lang="en-US" dirty="0" smtClean="0"/>
              <a:t>Be Still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BLOOD OF CHRIST</a:t>
            </a:r>
            <a:endParaRPr lang="en-US" dirty="0"/>
          </a:p>
        </p:txBody>
      </p:sp>
      <p:sp>
        <p:nvSpPr>
          <p:cNvPr id="3" name="Content Placeholder 2"/>
          <p:cNvSpPr>
            <a:spLocks noGrp="1"/>
          </p:cNvSpPr>
          <p:nvPr>
            <p:ph sz="quarter" idx="1"/>
          </p:nvPr>
        </p:nvSpPr>
        <p:spPr/>
        <p:txBody>
          <a:bodyPr/>
          <a:lstStyle/>
          <a:p>
            <a:r>
              <a:rPr lang="en-US" dirty="0" smtClean="0"/>
              <a:t>“Jesus also suffered outside the city gate to make the people holy through </a:t>
            </a:r>
            <a:r>
              <a:rPr lang="en-US" dirty="0" smtClean="0">
                <a:solidFill>
                  <a:srgbClr val="FF0000"/>
                </a:solidFill>
              </a:rPr>
              <a:t>his own blood</a:t>
            </a:r>
            <a:r>
              <a:rPr lang="en-US" dirty="0" smtClean="0"/>
              <a:t>. Let us, then go to him outside the camp, bearing the disgrace he bore.”  Hebrews 13:12-13  </a:t>
            </a:r>
          </a:p>
          <a:p>
            <a:r>
              <a:rPr lang="en-US" dirty="0" smtClean="0"/>
              <a:t>Don’t be ashamed of the blood of Christ.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HEAVEN</a:t>
            </a:r>
            <a:endParaRPr lang="en-US" dirty="0"/>
          </a:p>
        </p:txBody>
      </p:sp>
      <p:sp>
        <p:nvSpPr>
          <p:cNvPr id="3" name="Content Placeholder 2"/>
          <p:cNvSpPr>
            <a:spLocks noGrp="1"/>
          </p:cNvSpPr>
          <p:nvPr>
            <p:ph sz="quarter" idx="1"/>
          </p:nvPr>
        </p:nvSpPr>
        <p:spPr/>
        <p:txBody>
          <a:bodyPr/>
          <a:lstStyle/>
          <a:p>
            <a:r>
              <a:rPr lang="en-US" dirty="0" smtClean="0"/>
              <a:t>“Then the angel showed me the river of the water of life, as clear as crystal, flowing from  the throne of God and of the Lamb down the middle of the great street of the city…”     Revelation 22:1ff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SELAH</a:t>
            </a:r>
            <a:endParaRPr lang="en-US" dirty="0"/>
          </a:p>
        </p:txBody>
      </p:sp>
      <p:sp>
        <p:nvSpPr>
          <p:cNvPr id="3" name="Content Placeholder 2"/>
          <p:cNvSpPr>
            <a:spLocks noGrp="1"/>
          </p:cNvSpPr>
          <p:nvPr>
            <p:ph sz="quarter" idx="1"/>
          </p:nvPr>
        </p:nvSpPr>
        <p:spPr/>
        <p:txBody>
          <a:bodyPr/>
          <a:lstStyle/>
          <a:p>
            <a:r>
              <a:rPr lang="en-US" dirty="0" smtClean="0"/>
              <a:t>“The LORD Almighty is with us; the God of Jacob is our fortress.  SELAH”  Psalm 46:7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14400"/>
          </a:xfrm>
        </p:spPr>
        <p:txBody>
          <a:bodyPr>
            <a:normAutofit/>
          </a:bodyPr>
          <a:lstStyle/>
          <a:p>
            <a:r>
              <a:rPr lang="en-US" dirty="0" smtClean="0"/>
              <a:t>3. </a:t>
            </a:r>
            <a:r>
              <a:rPr lang="en-US" dirty="0" smtClean="0">
                <a:solidFill>
                  <a:srgbClr val="FF0000"/>
                </a:solidFill>
              </a:rPr>
              <a:t>BE STILL</a:t>
            </a:r>
            <a:endParaRPr lang="en-US" dirty="0"/>
          </a:p>
        </p:txBody>
      </p:sp>
      <p:sp>
        <p:nvSpPr>
          <p:cNvPr id="3" name="Content Placeholder 2"/>
          <p:cNvSpPr>
            <a:spLocks noGrp="1"/>
          </p:cNvSpPr>
          <p:nvPr>
            <p:ph sz="quarter" idx="1"/>
          </p:nvPr>
        </p:nvSpPr>
        <p:spPr/>
        <p:txBody>
          <a:bodyPr/>
          <a:lstStyle/>
          <a:p>
            <a:r>
              <a:rPr lang="en-US" dirty="0" smtClean="0"/>
              <a:t>“Be still and know that I am God.”  Psalm 46:10</a:t>
            </a:r>
          </a:p>
          <a:p>
            <a:r>
              <a:rPr lang="en-US" dirty="0" smtClean="0"/>
              <a:t>“The LORD Almighty is with us; the God of Jacob is our fortress.    Selah”  Psalm 46:11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Remember --When </a:t>
            </a:r>
            <a:r>
              <a:rPr lang="en-US" dirty="0" smtClean="0"/>
              <a:t>you face troubles:</a:t>
            </a:r>
          </a:p>
          <a:p>
            <a:r>
              <a:rPr lang="en-US" dirty="0" smtClean="0"/>
              <a:t>Be </a:t>
            </a:r>
            <a:r>
              <a:rPr lang="en-US" dirty="0" smtClean="0">
                <a:solidFill>
                  <a:srgbClr val="FF0000"/>
                </a:solidFill>
              </a:rPr>
              <a:t>Strong</a:t>
            </a:r>
          </a:p>
          <a:p>
            <a:r>
              <a:rPr lang="en-US" dirty="0" smtClean="0"/>
              <a:t>Be</a:t>
            </a:r>
            <a:r>
              <a:rPr lang="en-US" dirty="0" smtClean="0">
                <a:solidFill>
                  <a:srgbClr val="FF0000"/>
                </a:solidFill>
              </a:rPr>
              <a:t> Glad</a:t>
            </a:r>
          </a:p>
          <a:p>
            <a:r>
              <a:rPr lang="en-US" dirty="0" smtClean="0"/>
              <a:t>Be</a:t>
            </a:r>
            <a:r>
              <a:rPr lang="en-US" dirty="0" smtClean="0">
                <a:solidFill>
                  <a:srgbClr val="FF0000"/>
                </a:solidFill>
              </a:rPr>
              <a:t> Still-</a:t>
            </a:r>
            <a:r>
              <a:rPr lang="en-US" dirty="0" smtClean="0"/>
              <a:t>- the LORD is God.</a:t>
            </a:r>
          </a:p>
          <a:p>
            <a:r>
              <a:rPr lang="en-US" dirty="0" smtClean="0"/>
              <a:t>“I’ve got this”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1. Be Strong—46:1-3</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Be strong in the LORD.  He is our:</a:t>
            </a:r>
          </a:p>
          <a:p>
            <a:r>
              <a:rPr lang="en-US" dirty="0" smtClean="0">
                <a:solidFill>
                  <a:srgbClr val="FF0000"/>
                </a:solidFill>
              </a:rPr>
              <a:t>Refuge</a:t>
            </a:r>
            <a:r>
              <a:rPr lang="en-US" dirty="0" smtClean="0"/>
              <a:t> (literally “high tower”).</a:t>
            </a:r>
          </a:p>
          <a:p>
            <a:r>
              <a:rPr lang="en-US" dirty="0" smtClean="0">
                <a:solidFill>
                  <a:srgbClr val="FF0000"/>
                </a:solidFill>
              </a:rPr>
              <a:t>Strength</a:t>
            </a:r>
          </a:p>
          <a:p>
            <a:r>
              <a:rPr lang="en-US" dirty="0" smtClean="0">
                <a:solidFill>
                  <a:srgbClr val="FF0000"/>
                </a:solidFill>
              </a:rPr>
              <a:t>Help</a:t>
            </a:r>
            <a:endParaRPr 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Be Strong</a:t>
            </a:r>
            <a:endParaRPr lang="en-US" dirty="0"/>
          </a:p>
        </p:txBody>
      </p:sp>
      <p:sp>
        <p:nvSpPr>
          <p:cNvPr id="3" name="Content Placeholder 2"/>
          <p:cNvSpPr>
            <a:spLocks noGrp="1"/>
          </p:cNvSpPr>
          <p:nvPr>
            <p:ph sz="quarter" idx="1"/>
          </p:nvPr>
        </p:nvSpPr>
        <p:spPr/>
        <p:txBody>
          <a:bodyPr/>
          <a:lstStyle/>
          <a:p>
            <a:r>
              <a:rPr lang="en-US" dirty="0" smtClean="0"/>
              <a:t>Therefore—</a:t>
            </a:r>
          </a:p>
          <a:p>
            <a:r>
              <a:rPr lang="en-US" dirty="0" smtClean="0"/>
              <a:t>We will not fear!</a:t>
            </a:r>
          </a:p>
          <a:p>
            <a:r>
              <a:rPr lang="en-US" dirty="0" smtClean="0"/>
              <a:t>Selah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 Glad  (46:4-7)</a:t>
            </a:r>
            <a:endParaRPr lang="en-US" dirty="0"/>
          </a:p>
        </p:txBody>
      </p:sp>
      <p:sp>
        <p:nvSpPr>
          <p:cNvPr id="3" name="Content Placeholder 2"/>
          <p:cNvSpPr>
            <a:spLocks noGrp="1"/>
          </p:cNvSpPr>
          <p:nvPr>
            <p:ph sz="quarter" idx="1"/>
          </p:nvPr>
        </p:nvSpPr>
        <p:spPr/>
        <p:txBody>
          <a:bodyPr/>
          <a:lstStyle/>
          <a:p>
            <a:r>
              <a:rPr lang="en-US" dirty="0" smtClean="0"/>
              <a:t>Be glad because:</a:t>
            </a:r>
          </a:p>
          <a:p>
            <a:r>
              <a:rPr lang="en-US" dirty="0" smtClean="0"/>
              <a:t>A.  A river flows in the city of God (4).</a:t>
            </a:r>
          </a:p>
          <a:p>
            <a:r>
              <a:rPr lang="en-US" dirty="0" smtClean="0"/>
              <a:t>B.  God is </a:t>
            </a:r>
            <a:r>
              <a:rPr lang="en-US" dirty="0" smtClean="0">
                <a:solidFill>
                  <a:srgbClr val="FF0000"/>
                </a:solidFill>
              </a:rPr>
              <a:t>present</a:t>
            </a:r>
            <a:r>
              <a:rPr lang="en-US" dirty="0" smtClean="0"/>
              <a:t> (4b).</a:t>
            </a:r>
          </a:p>
          <a:p>
            <a:r>
              <a:rPr lang="en-US" dirty="0" smtClean="0"/>
              <a:t>C.  God will </a:t>
            </a:r>
            <a:r>
              <a:rPr lang="en-US" dirty="0" smtClean="0">
                <a:solidFill>
                  <a:srgbClr val="FF0000"/>
                </a:solidFill>
              </a:rPr>
              <a:t>help</a:t>
            </a:r>
            <a:r>
              <a:rPr lang="en-US" dirty="0" smtClean="0"/>
              <a:t> (5).</a:t>
            </a:r>
          </a:p>
          <a:p>
            <a:r>
              <a:rPr lang="en-US" dirty="0" smtClean="0"/>
              <a:t>D.  God is </a:t>
            </a:r>
            <a:r>
              <a:rPr lang="en-US" dirty="0" smtClean="0">
                <a:solidFill>
                  <a:srgbClr val="FF0000"/>
                </a:solidFill>
              </a:rPr>
              <a:t>with us </a:t>
            </a:r>
            <a:r>
              <a:rPr lang="en-US" dirty="0" smtClean="0"/>
              <a:t>(7).</a:t>
            </a:r>
          </a:p>
          <a:p>
            <a:r>
              <a:rPr lang="en-US" dirty="0" smtClean="0"/>
              <a:t>Selah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river…”</a:t>
            </a:r>
            <a:endParaRPr lang="en-US" dirty="0"/>
          </a:p>
        </p:txBody>
      </p:sp>
      <p:sp>
        <p:nvSpPr>
          <p:cNvPr id="3" name="Content Placeholder 2"/>
          <p:cNvSpPr>
            <a:spLocks noGrp="1"/>
          </p:cNvSpPr>
          <p:nvPr>
            <p:ph sz="quarter" idx="1"/>
          </p:nvPr>
        </p:nvSpPr>
        <p:spPr/>
        <p:txBody>
          <a:bodyPr/>
          <a:lstStyle/>
          <a:p>
            <a:r>
              <a:rPr lang="en-US" dirty="0" smtClean="0"/>
              <a:t>Where is the river?</a:t>
            </a:r>
          </a:p>
          <a:p>
            <a:r>
              <a:rPr lang="en-US" dirty="0" smtClean="0"/>
              <a:t>The spring of </a:t>
            </a:r>
            <a:r>
              <a:rPr lang="en-US" dirty="0" err="1" smtClean="0"/>
              <a:t>Gihon</a:t>
            </a:r>
            <a:r>
              <a:rPr lang="en-US" dirty="0" smtClean="0"/>
              <a:t> flows into the Pool of Siloam, through an underground tunnel.</a:t>
            </a:r>
          </a:p>
          <a:p>
            <a:r>
              <a:rPr lang="en-US" dirty="0" smtClean="0"/>
              <a:t>To this day there is no river in Jerusalem.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river…”</a:t>
            </a:r>
            <a:endParaRPr lang="en-US" dirty="0"/>
          </a:p>
        </p:txBody>
      </p:sp>
      <p:sp>
        <p:nvSpPr>
          <p:cNvPr id="3" name="Content Placeholder 2"/>
          <p:cNvSpPr>
            <a:spLocks noGrp="1"/>
          </p:cNvSpPr>
          <p:nvPr>
            <p:ph sz="quarter" idx="1"/>
          </p:nvPr>
        </p:nvSpPr>
        <p:spPr/>
        <p:txBody>
          <a:bodyPr/>
          <a:lstStyle/>
          <a:p>
            <a:r>
              <a:rPr lang="en-US" dirty="0" smtClean="0"/>
              <a:t>“</a:t>
            </a:r>
            <a:r>
              <a:rPr lang="en-US" dirty="0" smtClean="0">
                <a:solidFill>
                  <a:srgbClr val="FF0000"/>
                </a:solidFill>
              </a:rPr>
              <a:t>In that day</a:t>
            </a:r>
            <a:r>
              <a:rPr lang="en-US" dirty="0" smtClean="0"/>
              <a:t>…all the ravines of Judah will run with water. A fountain will flow out of the LORD’s house and will water the valley of acacias.”     Joel 3:18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river…”</a:t>
            </a:r>
            <a:endParaRPr lang="en-US" dirty="0"/>
          </a:p>
        </p:txBody>
      </p:sp>
      <p:sp>
        <p:nvSpPr>
          <p:cNvPr id="3" name="Content Placeholder 2"/>
          <p:cNvSpPr>
            <a:spLocks noGrp="1"/>
          </p:cNvSpPr>
          <p:nvPr>
            <p:ph sz="quarter" idx="1"/>
          </p:nvPr>
        </p:nvSpPr>
        <p:spPr/>
        <p:txBody>
          <a:bodyPr/>
          <a:lstStyle/>
          <a:p>
            <a:r>
              <a:rPr lang="en-US" dirty="0" smtClean="0"/>
              <a:t>“A day of the LORD is coming…”                  (Zechariah 14:1-11)</a:t>
            </a:r>
          </a:p>
          <a:p>
            <a:r>
              <a:rPr lang="en-US" dirty="0" smtClean="0"/>
              <a:t>The Lord … His feet will stand on the Mount of Olives…</a:t>
            </a:r>
          </a:p>
          <a:p>
            <a:r>
              <a:rPr lang="en-US" dirty="0" smtClean="0"/>
              <a:t>“</a:t>
            </a:r>
            <a:r>
              <a:rPr lang="en-US" dirty="0" smtClean="0">
                <a:solidFill>
                  <a:srgbClr val="FF0000"/>
                </a:solidFill>
              </a:rPr>
              <a:t>On that day </a:t>
            </a:r>
            <a:r>
              <a:rPr lang="en-US" dirty="0" smtClean="0"/>
              <a:t>living water will flow out from Jerusalem…”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is a river…”</a:t>
            </a:r>
            <a:endParaRPr lang="en-US" dirty="0"/>
          </a:p>
        </p:txBody>
      </p:sp>
      <p:sp>
        <p:nvSpPr>
          <p:cNvPr id="3" name="Content Placeholder 2"/>
          <p:cNvSpPr>
            <a:spLocks noGrp="1"/>
          </p:cNvSpPr>
          <p:nvPr>
            <p:ph sz="quarter" idx="1"/>
          </p:nvPr>
        </p:nvSpPr>
        <p:spPr/>
        <p:txBody>
          <a:bodyPr/>
          <a:lstStyle/>
          <a:p>
            <a:r>
              <a:rPr lang="en-US" dirty="0" smtClean="0"/>
              <a:t>Ezekiel 47:1-12.</a:t>
            </a:r>
          </a:p>
          <a:p>
            <a:r>
              <a:rPr lang="en-US" dirty="0" smtClean="0"/>
              <a:t>“The man brought me back to the entrance of the temple, and I saw water coming out from under the threshold of the temple toward the east…”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349</TotalTime>
  <Words>810</Words>
  <Application>Microsoft Office PowerPoint</Application>
  <PresentationFormat>On-screen Show (4:3)</PresentationFormat>
  <Paragraphs>80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A RIVER GLORIOUS</vt:lpstr>
      <vt:lpstr>PSALM 46</vt:lpstr>
      <vt:lpstr>1. Be Strong—46:1-3</vt:lpstr>
      <vt:lpstr>1. Be Strong</vt:lpstr>
      <vt:lpstr>2.  Be Glad  (46:4-7)</vt:lpstr>
      <vt:lpstr>“There is a river…”</vt:lpstr>
      <vt:lpstr>“There is a river…”</vt:lpstr>
      <vt:lpstr>“There is a river…”</vt:lpstr>
      <vt:lpstr>“There is a river…”</vt:lpstr>
      <vt:lpstr>“There is a river…”</vt:lpstr>
      <vt:lpstr>“There is a river…”</vt:lpstr>
      <vt:lpstr>“There is a river…”</vt:lpstr>
      <vt:lpstr>“There is a river…”</vt:lpstr>
      <vt:lpstr>“There is a fountain filled with…”</vt:lpstr>
      <vt:lpstr>THE BLOOD OF CHRIST</vt:lpstr>
      <vt:lpstr>THE BLOOD OF CHRIST</vt:lpstr>
      <vt:lpstr>THE BLOOD OF CHRIST</vt:lpstr>
      <vt:lpstr>THE BLOOD OF CHRIST</vt:lpstr>
      <vt:lpstr>THE BLOOD OF CHRIST</vt:lpstr>
      <vt:lpstr>THE BLOOD OF CHRIST</vt:lpstr>
      <vt:lpstr>THE NEW HEAVEN</vt:lpstr>
      <vt:lpstr>SELAH</vt:lpstr>
      <vt:lpstr>3. BE STILL</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Steve</cp:lastModifiedBy>
  <cp:revision>32</cp:revision>
  <dcterms:created xsi:type="dcterms:W3CDTF">2016-08-03T16:09:35Z</dcterms:created>
  <dcterms:modified xsi:type="dcterms:W3CDTF">2016-08-04T16:39:59Z</dcterms:modified>
</cp:coreProperties>
</file>